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35"/>
  </p:notesMasterIdLst>
  <p:sldIdLst>
    <p:sldId id="256" r:id="rId2"/>
    <p:sldId id="257" r:id="rId3"/>
    <p:sldId id="266" r:id="rId4"/>
    <p:sldId id="277" r:id="rId5"/>
    <p:sldId id="278" r:id="rId6"/>
    <p:sldId id="280" r:id="rId7"/>
    <p:sldId id="281" r:id="rId8"/>
    <p:sldId id="282" r:id="rId9"/>
    <p:sldId id="258" r:id="rId10"/>
    <p:sldId id="259" r:id="rId11"/>
    <p:sldId id="288" r:id="rId12"/>
    <p:sldId id="287" r:id="rId13"/>
    <p:sldId id="285" r:id="rId14"/>
    <p:sldId id="284" r:id="rId15"/>
    <p:sldId id="292" r:id="rId16"/>
    <p:sldId id="294" r:id="rId17"/>
    <p:sldId id="260" r:id="rId18"/>
    <p:sldId id="290" r:id="rId19"/>
    <p:sldId id="262" r:id="rId20"/>
    <p:sldId id="317" r:id="rId21"/>
    <p:sldId id="321" r:id="rId22"/>
    <p:sldId id="322" r:id="rId23"/>
    <p:sldId id="324" r:id="rId24"/>
    <p:sldId id="325" r:id="rId25"/>
    <p:sldId id="326" r:id="rId26"/>
    <p:sldId id="327" r:id="rId27"/>
    <p:sldId id="328" r:id="rId28"/>
    <p:sldId id="329" r:id="rId29"/>
    <p:sldId id="330" r:id="rId30"/>
    <p:sldId id="263" r:id="rId31"/>
    <p:sldId id="332" r:id="rId32"/>
    <p:sldId id="264" r:id="rId33"/>
    <p:sldId id="331" r:id="rId34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086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dor\Meus%20documentos\EAD%20PELOTAS\PLANILHAS\PLANILHA%20COLETA%20DE%20DADOS%20FINAL-1%20(1)%2001%2010%202014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dor\Meus%20documentos\EAD%20PELOTAS\PLANILHAS\PLANILHA%20COLETA%20DE%20DADOS%20FINAL-1%20(1)%2001%2010%202014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dor\Meus%20documentos\EAD%20PELOTAS\PLANILHAS\PLANILHA%20COLETA%20DE%20DADOS%20FINAL-1%20(1)%2001%2010%202014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dor\Meus%20documentos\EAD%20PELOTAS\PLANILHAS\PLANILHA%20COLETA%20DE%20DADOS%20FINAL-1%20(1)%2001%2010%202014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dor\Meus%20documentos\EAD%20PELOTAS\PLANILHAS\PLANILHA%20COLETA%20DE%20DADOS%20FINAL-1%20(1)%2001%2010%202014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dor\Meus%20documentos\EAD%20PELOTAS\PLANILHAS\PLANILHA%20COLETA%20DE%20DADOS%20FINAL-1%20(1)%2001%2010%202014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dor\Meus%20documentos\EAD%20PELOTAS\PLANILHAS\PLANILHA%20COLETA%20DE%20DADOS%20FINAL-1%20(1)%2001%2010%202014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dor\Meus%20documentos\EAD%20PELOTAS\PLANILHAS\PLANILHA%20COLETA%20DE%20DADOS%20FINAL-1%20(1)%2001%2010%202014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dor\Meus%20documentos\EAD%20PELOTAS\PLANILHAS\PLANILHA%20COLETA%20DE%20DADOS%20FINAL-1%20(1)%2001%2010%202014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dor\Meus%20documentos\EAD%20PELOTAS\PLANILHAS\PLANILHA%20COLETA%20DE%20DADOS%20FINAL-1%20(1)%2001%2010%202014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Administrador\Meus%20documentos\EAD%20PELOTAS\PLANILHAS\PLANILHA%20COLETA%20DE%20DADOS%20FINAL-1%20(1)%2001%2010%202014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6230085242935299"/>
          <c:y val="4.2854773069096824E-2"/>
          <c:w val="0.84677502714591424"/>
          <c:h val="0.68864715204023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Cobertura do programa de pré-natal na UBS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0.29032258064516697</c:v>
                </c:pt>
                <c:pt idx="1">
                  <c:v>0.29032258064516697</c:v>
                </c:pt>
                <c:pt idx="2">
                  <c:v>0.54838709677419362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8149680"/>
        <c:axId val="78150240"/>
      </c:barChart>
      <c:catAx>
        <c:axId val="78149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150240"/>
        <c:crosses val="autoZero"/>
        <c:auto val="1"/>
        <c:lblAlgn val="ctr"/>
        <c:lblOffset val="100"/>
        <c:noMultiLvlLbl val="0"/>
      </c:catAx>
      <c:valAx>
        <c:axId val="78150240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2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78149680"/>
        <c:crosses val="autoZero"/>
        <c:crossBetween val="between"/>
        <c:majorUnit val="0.2"/>
      </c:valAx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algn="ctr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vi-VN" sz="2000" dirty="0">
                <a:latin typeface="Arial" pitchFamily="34" charset="0"/>
                <a:cs typeface="Arial" pitchFamily="34" charset="0"/>
              </a:rPr>
              <a:t>Proporção de gestantes com orientação sobre higiene bucal e prevenção de cárie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717194833480969"/>
          <c:y val="0.29044117647058826"/>
          <c:w val="0.84646631641871162"/>
          <c:h val="0.591911764705882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Indicadores!$C$140</c:f>
              <c:strCache>
                <c:ptCount val="1"/>
                <c:pt idx="0">
                  <c:v>Proporção de gestantes com orientação sobre higiene bucal e prevenção de cárie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Indicadores!$D$139:$G$139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Indicadores!$D$140:$G$140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0.94117647058823561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585040"/>
        <c:axId val="50760496"/>
      </c:barChart>
      <c:catAx>
        <c:axId val="505850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0760496"/>
        <c:crosses val="autoZero"/>
        <c:auto val="1"/>
        <c:lblAlgn val="ctr"/>
        <c:lblOffset val="100"/>
        <c:noMultiLvlLbl val="0"/>
      </c:catAx>
      <c:valAx>
        <c:axId val="5076049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058504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vi-VN" sz="2400" dirty="0"/>
              <a:t>Proporção de gestantes que receberam orientação nutricional do odontólogo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2423091742863007"/>
          <c:y val="0.28832172837899711"/>
          <c:w val="0.84646631641871162"/>
          <c:h val="0.594891571074452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Indicadores!$C$146</c:f>
              <c:strCache>
                <c:ptCount val="1"/>
                <c:pt idx="0">
                  <c:v>Proporção de gestantes que receberam orientação nutricional do odontólogo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Indicadores!$D$145:$G$145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Indicadores!$D$146:$G$146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0.94117647058823561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762736"/>
        <c:axId val="50763296"/>
      </c:barChart>
      <c:catAx>
        <c:axId val="507627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0763296"/>
        <c:crosses val="autoZero"/>
        <c:auto val="1"/>
        <c:lblAlgn val="ctr"/>
        <c:lblOffset val="100"/>
        <c:noMultiLvlLbl val="0"/>
      </c:catAx>
      <c:valAx>
        <c:axId val="50763296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076273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en-US" sz="1800" dirty="0" err="1">
                <a:latin typeface="Arial" pitchFamily="34" charset="0"/>
                <a:cs typeface="Arial" pitchFamily="34" charset="0"/>
              </a:rPr>
              <a:t>Proporção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gestantes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com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consultas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em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dia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acordo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com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os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períodos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preconizados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pelo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800" dirty="0" err="1">
                <a:latin typeface="Arial" pitchFamily="34" charset="0"/>
                <a:cs typeface="Arial" pitchFamily="34" charset="0"/>
              </a:rPr>
              <a:t>protocolo</a:t>
            </a:r>
            <a:r>
              <a:rPr lang="en-US" sz="1800" dirty="0">
                <a:latin typeface="Arial" pitchFamily="34" charset="0"/>
                <a:cs typeface="Arial" pitchFamily="34" charset="0"/>
              </a:rPr>
              <a:t> </a:t>
            </a:r>
          </a:p>
        </c:rich>
      </c:tx>
      <c:layout>
        <c:manualLayout>
          <c:xMode val="edge"/>
          <c:yMode val="edge"/>
          <c:x val="0.1453410649794227"/>
          <c:y val="1.3085561857422212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69355989868167"/>
          <c:y val="0.29044117647058826"/>
          <c:w val="0.84677502714591368"/>
          <c:h val="0.591911764705882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Indicadores!$C$11</c:f>
              <c:strCache>
                <c:ptCount val="1"/>
                <c:pt idx="0">
                  <c:v>Proporção de gestantes com consultas em dia de acordo com os períodos preconizados pelo protocolo </c:v>
                </c:pt>
              </c:strCache>
            </c:strRef>
          </c:tx>
          <c:invertIfNegative val="0"/>
          <c:cat>
            <c:strRef>
              <c:f>Indicadores!$D$10:$G$10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Indicadores!$D$11:$G$11</c:f>
              <c:numCache>
                <c:formatCode>0.0%</c:formatCode>
                <c:ptCount val="4"/>
                <c:pt idx="0">
                  <c:v>0.77777777777778601</c:v>
                </c:pt>
                <c:pt idx="1">
                  <c:v>0.77777777777778601</c:v>
                </c:pt>
                <c:pt idx="2">
                  <c:v>0.76470588235294934</c:v>
                </c:pt>
                <c:pt idx="3">
                  <c:v>0.83870967741936808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220224"/>
        <c:axId val="50220784"/>
      </c:barChart>
      <c:catAx>
        <c:axId val="50220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0220784"/>
        <c:crosses val="autoZero"/>
        <c:auto val="1"/>
        <c:lblAlgn val="ctr"/>
        <c:lblOffset val="100"/>
        <c:noMultiLvlLbl val="0"/>
      </c:catAx>
      <c:valAx>
        <c:axId val="50220784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02202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200" dirty="0">
                <a:latin typeface="Arial" pitchFamily="34" charset="0"/>
                <a:cs typeface="Arial" pitchFamily="34" charset="0"/>
              </a:rPr>
              <a:t>Proporção de gestantes com início do pré-natal no primeiro trimestre de gestação</a:t>
            </a:r>
          </a:p>
        </c:rich>
      </c:tx>
      <c:layout>
        <c:manualLayout>
          <c:xMode val="edge"/>
          <c:yMode val="edge"/>
          <c:x val="0.1247243070336734"/>
          <c:y val="5.3489111596397278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485159619778205"/>
          <c:y val="0.28937832452755125"/>
          <c:w val="0.84950577187671317"/>
          <c:h val="0.5934087161197777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Indicadores!$C$17</c:f>
              <c:strCache>
                <c:ptCount val="1"/>
                <c:pt idx="0">
                  <c:v>Proporção de gestantes com início do pré-natal no primeiro trimestre de gestação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Indicadores!$D$16:$G$16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Indicadores!$D$17:$G$17</c:f>
              <c:numCache>
                <c:formatCode>0.0%</c:formatCode>
                <c:ptCount val="4"/>
                <c:pt idx="0">
                  <c:v>0.66666666666666663</c:v>
                </c:pt>
                <c:pt idx="1">
                  <c:v>0.66666666666666663</c:v>
                </c:pt>
                <c:pt idx="2">
                  <c:v>0.70588235294117663</c:v>
                </c:pt>
                <c:pt idx="3">
                  <c:v>0.90322580645161465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223024"/>
        <c:axId val="50223584"/>
      </c:barChart>
      <c:catAx>
        <c:axId val="50223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0223584"/>
        <c:crosses val="autoZero"/>
        <c:auto val="1"/>
        <c:lblAlgn val="ctr"/>
        <c:lblOffset val="100"/>
        <c:noMultiLvlLbl val="0"/>
      </c:catAx>
      <c:valAx>
        <c:axId val="50223584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0223024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/>
            </a:pPr>
            <a:r>
              <a:rPr lang="en-US" sz="2000" dirty="0" err="1">
                <a:latin typeface="Arial" pitchFamily="34" charset="0"/>
                <a:cs typeface="Arial" pitchFamily="34" charset="0"/>
              </a:rPr>
              <a:t>Proporção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gestantes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com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avaliação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de 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saúde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 err="1" smtClean="0">
                <a:latin typeface="Arial" pitchFamily="34" charset="0"/>
                <a:cs typeface="Arial" pitchFamily="34" charset="0"/>
              </a:rPr>
              <a:t>buca</a:t>
            </a:r>
            <a:r>
              <a:rPr lang="en-US" sz="2000" dirty="0" err="1">
                <a:latin typeface="Arial" pitchFamily="34" charset="0"/>
                <a:cs typeface="Arial" pitchFamily="34" charset="0"/>
              </a:rPr>
              <a:t>l</a:t>
            </a:r>
            <a:endParaRPr lang="en-US" sz="2000" dirty="0">
              <a:latin typeface="Arial" pitchFamily="34" charset="0"/>
              <a:cs typeface="Arial" pitchFamily="34" charset="0"/>
            </a:endParaRPr>
          </a:p>
        </c:rich>
      </c:tx>
      <c:layout>
        <c:manualLayout>
          <c:xMode val="edge"/>
          <c:yMode val="edge"/>
          <c:x val="4.5100280997142604E-2"/>
          <c:y val="1.9331368062144513E-2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1169355989868167"/>
          <c:y val="0.20073028471837578"/>
          <c:w val="0.84677502714591368"/>
          <c:h val="0.6861326095828038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Indicadores!$C$68</c:f>
              <c:strCache>
                <c:ptCount val="1"/>
                <c:pt idx="0">
                  <c:v>Proporção de gestantes com avaliação de saúde bucal</c:v>
                </c:pt>
              </c:strCache>
            </c:strRef>
          </c:tx>
          <c:invertIfNegative val="0"/>
          <c:cat>
            <c:strRef>
              <c:f>Indicadores!$D$67:$G$67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Indicadores!$D$68:$G$68</c:f>
              <c:numCache>
                <c:formatCode>0.0%</c:formatCode>
                <c:ptCount val="4"/>
                <c:pt idx="0">
                  <c:v>0.66666666666666663</c:v>
                </c:pt>
                <c:pt idx="1">
                  <c:v>0.66666666666666663</c:v>
                </c:pt>
                <c:pt idx="2">
                  <c:v>0.76470588235294934</c:v>
                </c:pt>
                <c:pt idx="3">
                  <c:v>0.90322580645161465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225824"/>
        <c:axId val="50226384"/>
      </c:barChart>
      <c:catAx>
        <c:axId val="50225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0226384"/>
        <c:crosses val="autoZero"/>
        <c:auto val="1"/>
        <c:lblAlgn val="ctr"/>
        <c:lblOffset val="100"/>
        <c:noMultiLvlLbl val="0"/>
      </c:catAx>
      <c:valAx>
        <c:axId val="50226384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pt-BR"/>
          </a:p>
        </c:txPr>
        <c:crossAx val="50225824"/>
        <c:crosses val="autoZero"/>
        <c:crossBetween val="between"/>
        <c:majorUnit val="0.2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400" dirty="0"/>
              <a:t>Proporção de gestantes que receberam orientação sobre cuidados com o recém-nascido</a:t>
            </a:r>
          </a:p>
        </c:rich>
      </c:tx>
      <c:layout>
        <c:manualLayout>
          <c:xMode val="edge"/>
          <c:yMode val="edge"/>
          <c:x val="1.0674696203259063E-2"/>
          <c:y val="0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5628630437588914"/>
          <c:y val="0.32520453236028807"/>
          <c:w val="0.84221311475409832"/>
          <c:h val="0.54471760955605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Indicadores!$C$84</c:f>
              <c:strCache>
                <c:ptCount val="1"/>
                <c:pt idx="0">
                  <c:v>Proporção de gestantes que receberam orientação sobre cuidados com o recém-nascido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Indicadores!$D$83:$G$83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Indicadores!$D$84:$G$84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0.94117647058823561</c:v>
                </c:pt>
                <c:pt idx="3">
                  <c:v>0.93548387096773455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639472"/>
        <c:axId val="50640032"/>
      </c:barChart>
      <c:catAx>
        <c:axId val="50639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0640032"/>
        <c:crosses val="autoZero"/>
        <c:auto val="1"/>
        <c:lblAlgn val="ctr"/>
        <c:lblOffset val="100"/>
        <c:noMultiLvlLbl val="0"/>
      </c:catAx>
      <c:valAx>
        <c:axId val="50640032"/>
        <c:scaling>
          <c:orientation val="minMax"/>
          <c:max val="1.02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063947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algn="ctr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Proporção de gestantes com avaliação de risco na primeira consulta</a:t>
            </a:r>
          </a:p>
        </c:rich>
      </c:tx>
      <c:layout>
        <c:manualLayout>
          <c:xMode val="edge"/>
          <c:yMode val="edge"/>
          <c:x val="2.3257366809190386E-2"/>
          <c:y val="2.7446032296150709E-3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69355989868167"/>
          <c:y val="0.29044117647058826"/>
          <c:w val="0.84677502714591368"/>
          <c:h val="0.5919117647058823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Indicadores!$C$99</c:f>
              <c:strCache>
                <c:ptCount val="1"/>
                <c:pt idx="0">
                  <c:v>Proporção de gestantes com avaliação de risco na primeira consulta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invertIfNegative val="0"/>
          <c:cat>
            <c:strRef>
              <c:f>Indicadores!$D$98:$G$98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Indicadores!$D$99:$G$99</c:f>
              <c:numCache>
                <c:formatCode>0.0%</c:formatCode>
                <c:ptCount val="4"/>
                <c:pt idx="0">
                  <c:v>0.88888888888888884</c:v>
                </c:pt>
                <c:pt idx="1">
                  <c:v>0.88888888888888884</c:v>
                </c:pt>
                <c:pt idx="2">
                  <c:v>0.88235294117647056</c:v>
                </c:pt>
                <c:pt idx="3">
                  <c:v>0.90322580645161465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642272"/>
        <c:axId val="50642832"/>
      </c:barChart>
      <c:catAx>
        <c:axId val="50642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0642832"/>
        <c:crosses val="autoZero"/>
        <c:auto val="1"/>
        <c:lblAlgn val="ctr"/>
        <c:lblOffset val="100"/>
        <c:noMultiLvlLbl val="0"/>
      </c:catAx>
      <c:valAx>
        <c:axId val="50642832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064227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algn="ctr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Proporção de gestantes com primeira consulta odontológica</a:t>
            </a:r>
          </a:p>
        </c:rich>
      </c:tx>
      <c:layout>
        <c:manualLayout>
          <c:xMode val="edge"/>
          <c:yMode val="edge"/>
          <c:x val="2.4678449702132763E-2"/>
          <c:y val="1.8390671440518126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717194833480969"/>
          <c:y val="0.26007419039817431"/>
          <c:w val="0.84646631641871162"/>
          <c:h val="0.626375867015328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Indicadores!$C$122</c:f>
              <c:strCache>
                <c:ptCount val="1"/>
                <c:pt idx="0">
                  <c:v>Proporção de gestantes com primeira consulta odontológica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Indicadores!$D$121:$G$121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Indicadores!$D$122:$G$122</c:f>
              <c:numCache>
                <c:formatCode>0.0%</c:formatCode>
                <c:ptCount val="4"/>
                <c:pt idx="0">
                  <c:v>0.29032258064516675</c:v>
                </c:pt>
                <c:pt idx="1">
                  <c:v>0.29032258064516675</c:v>
                </c:pt>
                <c:pt idx="2">
                  <c:v>0.54838709677419362</c:v>
                </c:pt>
                <c:pt idx="3">
                  <c:v>0.93548387096773455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645072"/>
        <c:axId val="50645632"/>
      </c:barChart>
      <c:catAx>
        <c:axId val="506450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0645632"/>
        <c:crosses val="autoZero"/>
        <c:auto val="1"/>
        <c:lblAlgn val="ctr"/>
        <c:lblOffset val="100"/>
        <c:noMultiLvlLbl val="0"/>
      </c:catAx>
      <c:valAx>
        <c:axId val="50645632"/>
        <c:scaling>
          <c:orientation val="minMax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064507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algn="l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400" dirty="0">
                <a:latin typeface="Arial" pitchFamily="34" charset="0"/>
                <a:cs typeface="Arial" pitchFamily="34" charset="0"/>
              </a:rPr>
              <a:t>Proporção de gestantes com tratamento odontológico concluído</a:t>
            </a:r>
          </a:p>
        </c:rich>
      </c:tx>
      <c:layout>
        <c:manualLayout>
          <c:xMode val="edge"/>
          <c:yMode val="edge"/>
          <c:x val="1.1917394645842233E-2"/>
          <c:y val="1.9047480970641632E-2"/>
        </c:manualLayout>
      </c:layout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90966286502083"/>
          <c:y val="0.26007419039817431"/>
          <c:w val="0.84394335129715503"/>
          <c:h val="0.626375867015328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Indicadores!$C$128</c:f>
              <c:strCache>
                <c:ptCount val="1"/>
                <c:pt idx="0">
                  <c:v>Proporção de gestantes com tratamento odontológico concluído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Indicadores!$D$127:$G$127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Indicadores!$D$128:$G$128</c:f>
              <c:numCache>
                <c:formatCode>0.0%</c:formatCode>
                <c:ptCount val="4"/>
                <c:pt idx="0">
                  <c:v>0.55555555555555569</c:v>
                </c:pt>
                <c:pt idx="1">
                  <c:v>0.55555555555555569</c:v>
                </c:pt>
                <c:pt idx="2">
                  <c:v>0.58823529411763886</c:v>
                </c:pt>
                <c:pt idx="3">
                  <c:v>0.65517241379311653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579440"/>
        <c:axId val="50580000"/>
      </c:barChart>
      <c:catAx>
        <c:axId val="505794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0580000"/>
        <c:crosses val="autoZero"/>
        <c:auto val="1"/>
        <c:lblAlgn val="ctr"/>
        <c:lblOffset val="100"/>
        <c:noMultiLvlLbl val="0"/>
      </c:catAx>
      <c:valAx>
        <c:axId val="5058000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0579440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 algn="ctr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 sz="2400" dirty="0"/>
              <a:t>Proporção de gestantes com avaliação de risco para saúde bucal</a:t>
            </a:r>
          </a:p>
        </c:rich>
      </c:tx>
      <c:overlay val="0"/>
      <c:spPr>
        <a:noFill/>
        <a:ln w="25400">
          <a:noFill/>
        </a:ln>
      </c:spPr>
    </c:title>
    <c:autoTitleDeleted val="0"/>
    <c:plotArea>
      <c:layout>
        <c:manualLayout>
          <c:layoutTarget val="inner"/>
          <c:xMode val="edge"/>
          <c:yMode val="edge"/>
          <c:x val="0.1169355989868167"/>
          <c:y val="0.26007419039817431"/>
          <c:w val="0.84677502714591368"/>
          <c:h val="0.6263758670153286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Indicadores!$C$134</c:f>
              <c:strCache>
                <c:ptCount val="1"/>
                <c:pt idx="0">
                  <c:v>Proporção de gestantes com avaliação de risco para saúde bucal</c:v>
                </c:pt>
              </c:strCache>
            </c:strRef>
          </c:tx>
          <c:spPr>
            <a:gradFill rotWithShape="0">
              <a:gsLst>
                <a:gs pos="0">
                  <a:srgbClr val="9BC1FF"/>
                </a:gs>
                <a:gs pos="100000">
                  <a:srgbClr val="3F80CD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Indicadores!$D$133:$G$133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Indicadores!$D$134:$G$134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0.94117647058823561</c:v>
                </c:pt>
                <c:pt idx="3">
                  <c:v>0.96551724137931039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0582240"/>
        <c:axId val="50582800"/>
      </c:barChart>
      <c:catAx>
        <c:axId val="5058224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0582800"/>
        <c:crosses val="autoZero"/>
        <c:auto val="1"/>
        <c:lblAlgn val="ctr"/>
        <c:lblOffset val="100"/>
        <c:noMultiLvlLbl val="0"/>
      </c:catAx>
      <c:valAx>
        <c:axId val="50582800"/>
        <c:scaling>
          <c:orientation val="minMax"/>
          <c:max val="1"/>
          <c:min val="0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0582240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5D736EC-5D4C-4BFE-85EA-2CF0C61E8B83}" type="doc">
      <dgm:prSet loTypeId="urn:microsoft.com/office/officeart/2005/8/layout/matrix1" loCatId="matrix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pt-BR"/>
        </a:p>
      </dgm:t>
    </dgm:pt>
    <dgm:pt modelId="{A3573DFB-308A-45ED-9669-B1CD726903C0}">
      <dgm:prSet phldrT="[Texto]" custT="1"/>
      <dgm:spPr/>
      <dgm:t>
        <a:bodyPr/>
        <a:lstStyle/>
        <a:p>
          <a:r>
            <a:rPr lang="pt-BR" sz="3600" b="1" dirty="0" smtClean="0">
              <a:latin typeface="Arial" pitchFamily="34" charset="0"/>
              <a:cs typeface="Arial" pitchFamily="34" charset="0"/>
            </a:rPr>
            <a:t>MUDANÇAS</a:t>
          </a:r>
          <a:endParaRPr lang="pt-BR" sz="3600" b="1" dirty="0">
            <a:latin typeface="Arial" pitchFamily="34" charset="0"/>
            <a:cs typeface="Arial" pitchFamily="34" charset="0"/>
          </a:endParaRPr>
        </a:p>
      </dgm:t>
    </dgm:pt>
    <dgm:pt modelId="{0A682693-F40D-4579-BE67-A888CBFFE584}" type="parTrans" cxnId="{BE851374-584F-45DA-A716-234012A0893C}">
      <dgm:prSet/>
      <dgm:spPr/>
      <dgm:t>
        <a:bodyPr/>
        <a:lstStyle/>
        <a:p>
          <a:endParaRPr lang="pt-BR"/>
        </a:p>
      </dgm:t>
    </dgm:pt>
    <dgm:pt modelId="{A59D1761-1D91-4D30-A725-BF935C8340DA}" type="sibTrans" cxnId="{BE851374-584F-45DA-A716-234012A0893C}">
      <dgm:prSet/>
      <dgm:spPr/>
      <dgm:t>
        <a:bodyPr/>
        <a:lstStyle/>
        <a:p>
          <a:endParaRPr lang="pt-BR"/>
        </a:p>
      </dgm:t>
    </dgm:pt>
    <dgm:pt modelId="{9CF4C6F7-681F-4ADD-B39D-74B92CA14072}">
      <dgm:prSet phldrT="[Texto]"/>
      <dgm:spPr/>
      <dgm:t>
        <a:bodyPr/>
        <a:lstStyle/>
        <a:p>
          <a:r>
            <a:rPr lang="pt-BR" b="1" dirty="0" smtClean="0">
              <a:latin typeface="Arial" pitchFamily="34" charset="0"/>
              <a:cs typeface="Arial" pitchFamily="34" charset="0"/>
            </a:rPr>
            <a:t>QUALIDADE DO PRÉ-NATAL</a:t>
          </a:r>
          <a:endParaRPr lang="pt-BR" b="1" dirty="0">
            <a:latin typeface="Arial" pitchFamily="34" charset="0"/>
            <a:cs typeface="Arial" pitchFamily="34" charset="0"/>
          </a:endParaRPr>
        </a:p>
      </dgm:t>
    </dgm:pt>
    <dgm:pt modelId="{0CB86A4C-A565-488D-9578-E5F7850B49D6}" type="parTrans" cxnId="{DDF36B7D-EA3E-4A78-96C8-BFB9FB6A8D1A}">
      <dgm:prSet/>
      <dgm:spPr/>
      <dgm:t>
        <a:bodyPr/>
        <a:lstStyle/>
        <a:p>
          <a:endParaRPr lang="pt-BR"/>
        </a:p>
      </dgm:t>
    </dgm:pt>
    <dgm:pt modelId="{30DDE3D9-FD5C-406B-ADF9-E5CEA5B5996D}" type="sibTrans" cxnId="{DDF36B7D-EA3E-4A78-96C8-BFB9FB6A8D1A}">
      <dgm:prSet/>
      <dgm:spPr/>
      <dgm:t>
        <a:bodyPr/>
        <a:lstStyle/>
        <a:p>
          <a:endParaRPr lang="pt-BR"/>
        </a:p>
      </dgm:t>
    </dgm:pt>
    <dgm:pt modelId="{C51A2181-7299-4F46-9ED0-16DDA7E2FB29}">
      <dgm:prSet phldrT="[Texto]"/>
      <dgm:spPr/>
      <dgm:t>
        <a:bodyPr/>
        <a:lstStyle/>
        <a:p>
          <a:r>
            <a:rPr lang="pt-BR" b="1" dirty="0" smtClean="0">
              <a:latin typeface="Arial" pitchFamily="34" charset="0"/>
              <a:cs typeface="Arial" pitchFamily="34" charset="0"/>
            </a:rPr>
            <a:t>ESF + ESB</a:t>
          </a:r>
          <a:endParaRPr lang="pt-BR" b="1" dirty="0">
            <a:latin typeface="Arial" pitchFamily="34" charset="0"/>
            <a:cs typeface="Arial" pitchFamily="34" charset="0"/>
          </a:endParaRPr>
        </a:p>
      </dgm:t>
    </dgm:pt>
    <dgm:pt modelId="{61824BFF-8E73-442F-8570-4AA80BAC7BDB}" type="parTrans" cxnId="{825BC81F-4862-47C5-8A1D-ECA24BC4A4BE}">
      <dgm:prSet/>
      <dgm:spPr/>
      <dgm:t>
        <a:bodyPr/>
        <a:lstStyle/>
        <a:p>
          <a:endParaRPr lang="pt-BR"/>
        </a:p>
      </dgm:t>
    </dgm:pt>
    <dgm:pt modelId="{77A98306-F6BC-4827-AB06-680E1F5E19D4}" type="sibTrans" cxnId="{825BC81F-4862-47C5-8A1D-ECA24BC4A4BE}">
      <dgm:prSet/>
      <dgm:spPr/>
      <dgm:t>
        <a:bodyPr/>
        <a:lstStyle/>
        <a:p>
          <a:endParaRPr lang="pt-BR"/>
        </a:p>
      </dgm:t>
    </dgm:pt>
    <dgm:pt modelId="{30EE5FA8-50C4-4DA5-90DB-475D78FE8C08}">
      <dgm:prSet phldrT="[Texto]"/>
      <dgm:spPr/>
      <dgm:t>
        <a:bodyPr/>
        <a:lstStyle/>
        <a:p>
          <a:r>
            <a:rPr lang="pt-BR" b="1" dirty="0" smtClean="0">
              <a:latin typeface="Arial" pitchFamily="34" charset="0"/>
              <a:cs typeface="Arial" pitchFamily="34" charset="0"/>
            </a:rPr>
            <a:t>NOVAS AÇÕES</a:t>
          </a:r>
          <a:endParaRPr lang="pt-BR" b="1" dirty="0">
            <a:latin typeface="Arial" pitchFamily="34" charset="0"/>
            <a:cs typeface="Arial" pitchFamily="34" charset="0"/>
          </a:endParaRPr>
        </a:p>
      </dgm:t>
    </dgm:pt>
    <dgm:pt modelId="{F2DC7D24-DD98-40F6-97D0-006FD958F160}" type="parTrans" cxnId="{06E48F18-F101-4B0A-8F61-7B2474144F88}">
      <dgm:prSet/>
      <dgm:spPr/>
      <dgm:t>
        <a:bodyPr/>
        <a:lstStyle/>
        <a:p>
          <a:endParaRPr lang="pt-BR"/>
        </a:p>
      </dgm:t>
    </dgm:pt>
    <dgm:pt modelId="{058CCB8C-2D18-4695-A259-5AB4CF8324B3}" type="sibTrans" cxnId="{06E48F18-F101-4B0A-8F61-7B2474144F88}">
      <dgm:prSet/>
      <dgm:spPr/>
      <dgm:t>
        <a:bodyPr/>
        <a:lstStyle/>
        <a:p>
          <a:endParaRPr lang="pt-BR"/>
        </a:p>
      </dgm:t>
    </dgm:pt>
    <dgm:pt modelId="{45397A45-62F2-45B9-A444-FA3E041CD0CF}">
      <dgm:prSet phldrT="[Texto]"/>
      <dgm:spPr/>
      <dgm:t>
        <a:bodyPr/>
        <a:lstStyle/>
        <a:p>
          <a:r>
            <a:rPr lang="pt-BR" b="1" dirty="0" smtClean="0">
              <a:latin typeface="Arial" pitchFamily="34" charset="0"/>
              <a:cs typeface="Arial" pitchFamily="34" charset="0"/>
            </a:rPr>
            <a:t>QUALIFICAÇÃO PROFISSIONAL</a:t>
          </a:r>
          <a:endParaRPr lang="pt-BR" b="1" dirty="0">
            <a:latin typeface="Arial" pitchFamily="34" charset="0"/>
            <a:cs typeface="Arial" pitchFamily="34" charset="0"/>
          </a:endParaRPr>
        </a:p>
      </dgm:t>
    </dgm:pt>
    <dgm:pt modelId="{3C7324F1-F26B-4DFE-AC33-885671C5351F}" type="parTrans" cxnId="{91A115F9-3549-4832-ADA8-34C7D7BD0FC8}">
      <dgm:prSet/>
      <dgm:spPr/>
      <dgm:t>
        <a:bodyPr/>
        <a:lstStyle/>
        <a:p>
          <a:endParaRPr lang="pt-BR"/>
        </a:p>
      </dgm:t>
    </dgm:pt>
    <dgm:pt modelId="{C653BDC2-DC96-428E-A328-9E47FCCA6878}" type="sibTrans" cxnId="{91A115F9-3549-4832-ADA8-34C7D7BD0FC8}">
      <dgm:prSet/>
      <dgm:spPr/>
      <dgm:t>
        <a:bodyPr/>
        <a:lstStyle/>
        <a:p>
          <a:endParaRPr lang="pt-BR"/>
        </a:p>
      </dgm:t>
    </dgm:pt>
    <dgm:pt modelId="{9626772A-B7B0-4D79-9EA2-89DE70E1B6E3}" type="pres">
      <dgm:prSet presAssocID="{F5D736EC-5D4C-4BFE-85EA-2CF0C61E8B8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6676EF05-9E2A-4C21-A154-6CF22EF5EEFF}" type="pres">
      <dgm:prSet presAssocID="{F5D736EC-5D4C-4BFE-85EA-2CF0C61E8B83}" presName="matrix" presStyleCnt="0"/>
      <dgm:spPr/>
    </dgm:pt>
    <dgm:pt modelId="{45468415-2FBC-4759-BFB3-307A0D079DF7}" type="pres">
      <dgm:prSet presAssocID="{F5D736EC-5D4C-4BFE-85EA-2CF0C61E8B83}" presName="tile1" presStyleLbl="node1" presStyleIdx="0" presStyleCnt="4" custLinFactNeighborX="1041" custLinFactNeighborY="1894"/>
      <dgm:spPr/>
      <dgm:t>
        <a:bodyPr/>
        <a:lstStyle/>
        <a:p>
          <a:endParaRPr lang="pt-BR"/>
        </a:p>
      </dgm:t>
    </dgm:pt>
    <dgm:pt modelId="{01E39750-FD70-4A07-9DC4-714FD712AE79}" type="pres">
      <dgm:prSet presAssocID="{F5D736EC-5D4C-4BFE-85EA-2CF0C61E8B8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4BFD9A7-7394-4B66-8ADA-E17623D711A4}" type="pres">
      <dgm:prSet presAssocID="{F5D736EC-5D4C-4BFE-85EA-2CF0C61E8B83}" presName="tile2" presStyleLbl="node1" presStyleIdx="1" presStyleCnt="4"/>
      <dgm:spPr/>
      <dgm:t>
        <a:bodyPr/>
        <a:lstStyle/>
        <a:p>
          <a:endParaRPr lang="pt-BR"/>
        </a:p>
      </dgm:t>
    </dgm:pt>
    <dgm:pt modelId="{D2381118-AE9E-42EA-9290-0A92159451C7}" type="pres">
      <dgm:prSet presAssocID="{F5D736EC-5D4C-4BFE-85EA-2CF0C61E8B8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4A6A740C-D68F-482C-9F57-8F10CB74C47B}" type="pres">
      <dgm:prSet presAssocID="{F5D736EC-5D4C-4BFE-85EA-2CF0C61E8B83}" presName="tile3" presStyleLbl="node1" presStyleIdx="2" presStyleCnt="4"/>
      <dgm:spPr/>
      <dgm:t>
        <a:bodyPr/>
        <a:lstStyle/>
        <a:p>
          <a:endParaRPr lang="pt-BR"/>
        </a:p>
      </dgm:t>
    </dgm:pt>
    <dgm:pt modelId="{B1CC3BF0-2076-4C6F-B067-2A4FCFA7CE25}" type="pres">
      <dgm:prSet presAssocID="{F5D736EC-5D4C-4BFE-85EA-2CF0C61E8B8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984D4505-99C5-495A-BED1-D049BEF35C47}" type="pres">
      <dgm:prSet presAssocID="{F5D736EC-5D4C-4BFE-85EA-2CF0C61E8B83}" presName="tile4" presStyleLbl="node1" presStyleIdx="3" presStyleCnt="4"/>
      <dgm:spPr/>
      <dgm:t>
        <a:bodyPr/>
        <a:lstStyle/>
        <a:p>
          <a:endParaRPr lang="pt-BR"/>
        </a:p>
      </dgm:t>
    </dgm:pt>
    <dgm:pt modelId="{8D85BF5B-DE30-4B70-9549-431F883BF0A8}" type="pres">
      <dgm:prSet presAssocID="{F5D736EC-5D4C-4BFE-85EA-2CF0C61E8B8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3060C9BF-6FA0-4113-B7F7-1FB37D8C748C}" type="pres">
      <dgm:prSet presAssocID="{F5D736EC-5D4C-4BFE-85EA-2CF0C61E8B83}" presName="centerTile" presStyleLbl="fgShp" presStyleIdx="0" presStyleCnt="1" custScaleX="148220" custScaleY="114626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</dgm:ptLst>
  <dgm:cxnLst>
    <dgm:cxn modelId="{06E48F18-F101-4B0A-8F61-7B2474144F88}" srcId="{A3573DFB-308A-45ED-9669-B1CD726903C0}" destId="{30EE5FA8-50C4-4DA5-90DB-475D78FE8C08}" srcOrd="2" destOrd="0" parTransId="{F2DC7D24-DD98-40F6-97D0-006FD958F160}" sibTransId="{058CCB8C-2D18-4695-A259-5AB4CF8324B3}"/>
    <dgm:cxn modelId="{B29D3763-0679-4C92-A943-0EEED911663C}" type="presOf" srcId="{C51A2181-7299-4F46-9ED0-16DDA7E2FB29}" destId="{D4BFD9A7-7394-4B66-8ADA-E17623D711A4}" srcOrd="0" destOrd="0" presId="urn:microsoft.com/office/officeart/2005/8/layout/matrix1"/>
    <dgm:cxn modelId="{6A7F2901-0C37-464A-BA51-4D3B5BCD58FB}" type="presOf" srcId="{45397A45-62F2-45B9-A444-FA3E041CD0CF}" destId="{8D85BF5B-DE30-4B70-9549-431F883BF0A8}" srcOrd="1" destOrd="0" presId="urn:microsoft.com/office/officeart/2005/8/layout/matrix1"/>
    <dgm:cxn modelId="{20AF168C-15A7-4BCD-A642-4495F84B5E8B}" type="presOf" srcId="{F5D736EC-5D4C-4BFE-85EA-2CF0C61E8B83}" destId="{9626772A-B7B0-4D79-9EA2-89DE70E1B6E3}" srcOrd="0" destOrd="0" presId="urn:microsoft.com/office/officeart/2005/8/layout/matrix1"/>
    <dgm:cxn modelId="{6C34F675-7808-4F99-A02C-FF5F1A63BF65}" type="presOf" srcId="{9CF4C6F7-681F-4ADD-B39D-74B92CA14072}" destId="{01E39750-FD70-4A07-9DC4-714FD712AE79}" srcOrd="1" destOrd="0" presId="urn:microsoft.com/office/officeart/2005/8/layout/matrix1"/>
    <dgm:cxn modelId="{6818E858-4DC0-4ED3-860A-F15CEFB3F004}" type="presOf" srcId="{30EE5FA8-50C4-4DA5-90DB-475D78FE8C08}" destId="{B1CC3BF0-2076-4C6F-B067-2A4FCFA7CE25}" srcOrd="1" destOrd="0" presId="urn:microsoft.com/office/officeart/2005/8/layout/matrix1"/>
    <dgm:cxn modelId="{825BC81F-4862-47C5-8A1D-ECA24BC4A4BE}" srcId="{A3573DFB-308A-45ED-9669-B1CD726903C0}" destId="{C51A2181-7299-4F46-9ED0-16DDA7E2FB29}" srcOrd="1" destOrd="0" parTransId="{61824BFF-8E73-442F-8570-4AA80BAC7BDB}" sibTransId="{77A98306-F6BC-4827-AB06-680E1F5E19D4}"/>
    <dgm:cxn modelId="{6EA66C45-D491-4BAE-8F31-B2304E7524A1}" type="presOf" srcId="{45397A45-62F2-45B9-A444-FA3E041CD0CF}" destId="{984D4505-99C5-495A-BED1-D049BEF35C47}" srcOrd="0" destOrd="0" presId="urn:microsoft.com/office/officeart/2005/8/layout/matrix1"/>
    <dgm:cxn modelId="{5A11A808-FB11-45A8-9DCD-6D524DD2B2CC}" type="presOf" srcId="{A3573DFB-308A-45ED-9669-B1CD726903C0}" destId="{3060C9BF-6FA0-4113-B7F7-1FB37D8C748C}" srcOrd="0" destOrd="0" presId="urn:microsoft.com/office/officeart/2005/8/layout/matrix1"/>
    <dgm:cxn modelId="{81047F1D-8B47-4762-BBEE-DF95237B396C}" type="presOf" srcId="{30EE5FA8-50C4-4DA5-90DB-475D78FE8C08}" destId="{4A6A740C-D68F-482C-9F57-8F10CB74C47B}" srcOrd="0" destOrd="0" presId="urn:microsoft.com/office/officeart/2005/8/layout/matrix1"/>
    <dgm:cxn modelId="{91A115F9-3549-4832-ADA8-34C7D7BD0FC8}" srcId="{A3573DFB-308A-45ED-9669-B1CD726903C0}" destId="{45397A45-62F2-45B9-A444-FA3E041CD0CF}" srcOrd="3" destOrd="0" parTransId="{3C7324F1-F26B-4DFE-AC33-885671C5351F}" sibTransId="{C653BDC2-DC96-428E-A328-9E47FCCA6878}"/>
    <dgm:cxn modelId="{DDF36B7D-EA3E-4A78-96C8-BFB9FB6A8D1A}" srcId="{A3573DFB-308A-45ED-9669-B1CD726903C0}" destId="{9CF4C6F7-681F-4ADD-B39D-74B92CA14072}" srcOrd="0" destOrd="0" parTransId="{0CB86A4C-A565-488D-9578-E5F7850B49D6}" sibTransId="{30DDE3D9-FD5C-406B-ADF9-E5CEA5B5996D}"/>
    <dgm:cxn modelId="{BE851374-584F-45DA-A716-234012A0893C}" srcId="{F5D736EC-5D4C-4BFE-85EA-2CF0C61E8B83}" destId="{A3573DFB-308A-45ED-9669-B1CD726903C0}" srcOrd="0" destOrd="0" parTransId="{0A682693-F40D-4579-BE67-A888CBFFE584}" sibTransId="{A59D1761-1D91-4D30-A725-BF935C8340DA}"/>
    <dgm:cxn modelId="{FD31CADE-E8C2-41CA-9F7A-6F4D72F7AC00}" type="presOf" srcId="{C51A2181-7299-4F46-9ED0-16DDA7E2FB29}" destId="{D2381118-AE9E-42EA-9290-0A92159451C7}" srcOrd="1" destOrd="0" presId="urn:microsoft.com/office/officeart/2005/8/layout/matrix1"/>
    <dgm:cxn modelId="{CF7871D2-B0E5-4610-B886-81332CCF93C6}" type="presOf" srcId="{9CF4C6F7-681F-4ADD-B39D-74B92CA14072}" destId="{45468415-2FBC-4759-BFB3-307A0D079DF7}" srcOrd="0" destOrd="0" presId="urn:microsoft.com/office/officeart/2005/8/layout/matrix1"/>
    <dgm:cxn modelId="{ECAAD75F-B699-42B5-BD56-9758D14822B7}" type="presParOf" srcId="{9626772A-B7B0-4D79-9EA2-89DE70E1B6E3}" destId="{6676EF05-9E2A-4C21-A154-6CF22EF5EEFF}" srcOrd="0" destOrd="0" presId="urn:microsoft.com/office/officeart/2005/8/layout/matrix1"/>
    <dgm:cxn modelId="{0EF76265-8BB9-4E67-A186-D4A09ED43B28}" type="presParOf" srcId="{6676EF05-9E2A-4C21-A154-6CF22EF5EEFF}" destId="{45468415-2FBC-4759-BFB3-307A0D079DF7}" srcOrd="0" destOrd="0" presId="urn:microsoft.com/office/officeart/2005/8/layout/matrix1"/>
    <dgm:cxn modelId="{2CFEB73B-E449-4B35-89EF-31CD895ECE57}" type="presParOf" srcId="{6676EF05-9E2A-4C21-A154-6CF22EF5EEFF}" destId="{01E39750-FD70-4A07-9DC4-714FD712AE79}" srcOrd="1" destOrd="0" presId="urn:microsoft.com/office/officeart/2005/8/layout/matrix1"/>
    <dgm:cxn modelId="{9398788B-9767-4EED-B11A-50A2F22AB944}" type="presParOf" srcId="{6676EF05-9E2A-4C21-A154-6CF22EF5EEFF}" destId="{D4BFD9A7-7394-4B66-8ADA-E17623D711A4}" srcOrd="2" destOrd="0" presId="urn:microsoft.com/office/officeart/2005/8/layout/matrix1"/>
    <dgm:cxn modelId="{A4FE901C-D5BF-4E44-9F01-E7D822D83A14}" type="presParOf" srcId="{6676EF05-9E2A-4C21-A154-6CF22EF5EEFF}" destId="{D2381118-AE9E-42EA-9290-0A92159451C7}" srcOrd="3" destOrd="0" presId="urn:microsoft.com/office/officeart/2005/8/layout/matrix1"/>
    <dgm:cxn modelId="{F03A39CE-B735-4ECA-9DC1-033A2693CE99}" type="presParOf" srcId="{6676EF05-9E2A-4C21-A154-6CF22EF5EEFF}" destId="{4A6A740C-D68F-482C-9F57-8F10CB74C47B}" srcOrd="4" destOrd="0" presId="urn:microsoft.com/office/officeart/2005/8/layout/matrix1"/>
    <dgm:cxn modelId="{4EECFE7C-E7C8-4EA1-977F-C927D135FCA7}" type="presParOf" srcId="{6676EF05-9E2A-4C21-A154-6CF22EF5EEFF}" destId="{B1CC3BF0-2076-4C6F-B067-2A4FCFA7CE25}" srcOrd="5" destOrd="0" presId="urn:microsoft.com/office/officeart/2005/8/layout/matrix1"/>
    <dgm:cxn modelId="{74897AAF-E045-4F62-85CE-3E3675E430F8}" type="presParOf" srcId="{6676EF05-9E2A-4C21-A154-6CF22EF5EEFF}" destId="{984D4505-99C5-495A-BED1-D049BEF35C47}" srcOrd="6" destOrd="0" presId="urn:microsoft.com/office/officeart/2005/8/layout/matrix1"/>
    <dgm:cxn modelId="{1A6D67A8-8E34-422F-B6FB-65F1083B5FF3}" type="presParOf" srcId="{6676EF05-9E2A-4C21-A154-6CF22EF5EEFF}" destId="{8D85BF5B-DE30-4B70-9549-431F883BF0A8}" srcOrd="7" destOrd="0" presId="urn:microsoft.com/office/officeart/2005/8/layout/matrix1"/>
    <dgm:cxn modelId="{48DC201B-0057-4D9C-A96F-F472FBBD38B8}" type="presParOf" srcId="{9626772A-B7B0-4D79-9EA2-89DE70E1B6E3}" destId="{3060C9BF-6FA0-4113-B7F7-1FB37D8C748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29212-5C77-47BD-99DE-91FB9DCDB80A}" type="datetimeFigureOut">
              <a:rPr lang="pt-BR" smtClean="0"/>
              <a:pPr/>
              <a:t>30/10/2014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B2B7FD-494A-403C-A8EE-F0F4DF4BEB6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71669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B2B7FD-494A-403C-A8EE-F0F4DF4BEB68}" type="slidenum">
              <a:rPr lang="pt-BR" smtClean="0"/>
              <a:pPr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91871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77B3-F33D-4726-B98F-37865DDBA093}" type="datetimeFigureOut">
              <a:rPr lang="pt-BR" smtClean="0"/>
              <a:pPr/>
              <a:t>30/10/2014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ED45-F79A-46E5-A562-487CB5B647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77B3-F33D-4726-B98F-37865DDBA093}" type="datetimeFigureOut">
              <a:rPr lang="pt-BR" smtClean="0"/>
              <a:pPr/>
              <a:t>30/10/2014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ED45-F79A-46E5-A562-487CB5B647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77B3-F33D-4726-B98F-37865DDBA093}" type="datetimeFigureOut">
              <a:rPr lang="pt-BR" smtClean="0"/>
              <a:pPr/>
              <a:t>30/10/2014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ED45-F79A-46E5-A562-487CB5B647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77B3-F33D-4726-B98F-37865DDBA093}" type="datetimeFigureOut">
              <a:rPr lang="pt-BR" smtClean="0"/>
              <a:pPr/>
              <a:t>30/10/2014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ED45-F79A-46E5-A562-487CB5B647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77B3-F33D-4726-B98F-37865DDBA093}" type="datetimeFigureOut">
              <a:rPr lang="pt-BR" smtClean="0"/>
              <a:pPr/>
              <a:t>30/10/2014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ED45-F79A-46E5-A562-487CB5B647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77B3-F33D-4726-B98F-37865DDBA093}" type="datetimeFigureOut">
              <a:rPr lang="pt-BR" smtClean="0"/>
              <a:pPr/>
              <a:t>30/10/2014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ED45-F79A-46E5-A562-487CB5B647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77B3-F33D-4726-B98F-37865DDBA093}" type="datetimeFigureOut">
              <a:rPr lang="pt-BR" smtClean="0"/>
              <a:pPr/>
              <a:t>30/10/2014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ED45-F79A-46E5-A562-487CB5B647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77B3-F33D-4726-B98F-37865DDBA093}" type="datetimeFigureOut">
              <a:rPr lang="pt-BR" smtClean="0"/>
              <a:pPr/>
              <a:t>30/10/2014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ED45-F79A-46E5-A562-487CB5B647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77B3-F33D-4726-B98F-37865DDBA093}" type="datetimeFigureOut">
              <a:rPr lang="pt-BR" smtClean="0"/>
              <a:pPr/>
              <a:t>30/10/2014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ED45-F79A-46E5-A562-487CB5B647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77B3-F33D-4726-B98F-37865DDBA093}" type="datetimeFigureOut">
              <a:rPr lang="pt-BR" smtClean="0"/>
              <a:pPr/>
              <a:t>30/10/2014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ED45-F79A-46E5-A562-487CB5B647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3177B3-F33D-4726-B98F-37865DDBA093}" type="datetimeFigureOut">
              <a:rPr lang="pt-BR" smtClean="0"/>
              <a:pPr/>
              <a:t>30/10/2014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E9ED45-F79A-46E5-A562-487CB5B647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177B3-F33D-4726-B98F-37865DDBA093}" type="datetimeFigureOut">
              <a:rPr lang="pt-BR" smtClean="0"/>
              <a:pPr/>
              <a:t>30/10/2014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9ED45-F79A-46E5-A562-487CB5B6476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9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9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9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9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9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9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9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9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9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143008"/>
          </a:xfrm>
        </p:spPr>
        <p:txBody>
          <a:bodyPr>
            <a:noAutofit/>
          </a:bodyPr>
          <a:lstStyle/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400" b="1" dirty="0" smtClean="0">
                <a:latin typeface="Arial" pitchFamily="34" charset="0"/>
                <a:cs typeface="Arial" pitchFamily="34" charset="0"/>
              </a:rPr>
            </a:br>
            <a:r>
              <a:rPr lang="pt-BR" sz="1800" b="1" dirty="0" smtClean="0">
                <a:latin typeface="Arial" pitchFamily="34" charset="0"/>
                <a:cs typeface="Arial" pitchFamily="34" charset="0"/>
              </a:rPr>
              <a:t>Universidade </a:t>
            </a:r>
            <a:r>
              <a:rPr lang="pt-BR" sz="1800" b="1" dirty="0">
                <a:latin typeface="Arial" pitchFamily="34" charset="0"/>
                <a:cs typeface="Arial" pitchFamily="34" charset="0"/>
              </a:rPr>
              <a:t>Aberta do SUS – UNASUS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/>
            </a:r>
            <a:br>
              <a:rPr lang="pt-BR" sz="1800" dirty="0">
                <a:latin typeface="Arial" pitchFamily="34" charset="0"/>
                <a:cs typeface="Arial" pitchFamily="34" charset="0"/>
              </a:rPr>
            </a:br>
            <a:r>
              <a:rPr lang="pt-BR" sz="1800" b="1" dirty="0">
                <a:latin typeface="Arial" pitchFamily="34" charset="0"/>
                <a:cs typeface="Arial" pitchFamily="34" charset="0"/>
              </a:rPr>
              <a:t>Universidade Federal de Pelotas </a:t>
            </a:r>
            <a:r>
              <a:rPr lang="pt-BR" sz="1800" dirty="0">
                <a:latin typeface="Arial" pitchFamily="34" charset="0"/>
                <a:cs typeface="Arial" pitchFamily="34" charset="0"/>
              </a:rPr>
              <a:t/>
            </a:r>
            <a:br>
              <a:rPr lang="pt-BR" sz="1800" dirty="0">
                <a:latin typeface="Arial" pitchFamily="34" charset="0"/>
                <a:cs typeface="Arial" pitchFamily="34" charset="0"/>
              </a:rPr>
            </a:br>
            <a:r>
              <a:rPr lang="pt-BR" sz="1800" b="1" dirty="0">
                <a:latin typeface="Arial" pitchFamily="34" charset="0"/>
                <a:cs typeface="Arial" pitchFamily="34" charset="0"/>
              </a:rPr>
              <a:t>Especialização em Saúde da Família</a:t>
            </a:r>
            <a:r>
              <a:rPr lang="pt-BR" sz="1800" b="1" dirty="0"/>
              <a:t> </a:t>
            </a:r>
            <a:r>
              <a:rPr lang="pt-BR" sz="1800" dirty="0"/>
              <a:t/>
            </a:r>
            <a:br>
              <a:rPr lang="pt-BR" sz="1800" dirty="0"/>
            </a:br>
            <a:endParaRPr lang="pt-BR" sz="1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14414" y="2214554"/>
            <a:ext cx="6557986" cy="1643074"/>
          </a:xfrm>
        </p:spPr>
        <p:txBody>
          <a:bodyPr>
            <a:normAutofit fontScale="25000" lnSpcReduction="20000"/>
          </a:bodyPr>
          <a:lstStyle/>
          <a:p>
            <a:pPr>
              <a:lnSpc>
                <a:spcPct val="120000"/>
              </a:lnSpc>
            </a:pPr>
            <a:r>
              <a:rPr lang="pt-BR" sz="9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Atenção </a:t>
            </a:r>
            <a:r>
              <a:rPr lang="pt-BR" sz="9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à </a:t>
            </a:r>
            <a:r>
              <a:rPr lang="pt-BR" sz="9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Saúde </a:t>
            </a:r>
            <a:r>
              <a:rPr lang="pt-BR" sz="9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B</a:t>
            </a:r>
            <a:r>
              <a:rPr lang="pt-BR" sz="9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ucal </a:t>
            </a:r>
            <a:r>
              <a:rPr lang="pt-BR" sz="9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das </a:t>
            </a:r>
            <a:r>
              <a:rPr lang="pt-BR" sz="9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Gestantes</a:t>
            </a:r>
            <a:r>
              <a:rPr lang="pt-BR" sz="9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pt-BR" sz="9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Puérperas </a:t>
            </a:r>
            <a:r>
              <a:rPr lang="pt-BR" sz="9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e </a:t>
            </a:r>
            <a:r>
              <a:rPr lang="pt-BR" sz="9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Recém-nascidos </a:t>
            </a:r>
            <a:r>
              <a:rPr lang="pt-BR" sz="9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na UBS Clínica de Saúde da Família </a:t>
            </a:r>
            <a:r>
              <a:rPr lang="pt-BR" sz="9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G</a:t>
            </a:r>
            <a:r>
              <a:rPr lang="pt-BR" sz="9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ov. Edelzio Vieira de Melo do município de Rosário do Catete – SE.</a:t>
            </a:r>
          </a:p>
          <a:p>
            <a:pPr>
              <a:lnSpc>
                <a:spcPct val="120000"/>
              </a:lnSpc>
            </a:pPr>
            <a:endParaRPr lang="pt-BR" sz="9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pt-BR" sz="9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pt-BR" sz="9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r>
              <a:rPr lang="pt-BR" sz="7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Dicleia Vitor Ferreira</a:t>
            </a:r>
          </a:p>
          <a:p>
            <a:pPr>
              <a:lnSpc>
                <a:spcPct val="120000"/>
              </a:lnSpc>
            </a:pPr>
            <a:r>
              <a:rPr lang="pt-BR" sz="7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Orientador – Pablo Viana Stolz</a:t>
            </a:r>
          </a:p>
          <a:p>
            <a:pPr>
              <a:lnSpc>
                <a:spcPct val="120000"/>
              </a:lnSpc>
            </a:pPr>
            <a:endParaRPr lang="pt-BR" sz="9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pt-BR" sz="9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pt-BR" sz="9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120000"/>
              </a:lnSpc>
            </a:pPr>
            <a:endParaRPr lang="pt-BR" sz="9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200" b="1" dirty="0" smtClean="0">
                <a:latin typeface="Arial" pitchFamily="34" charset="0"/>
                <a:cs typeface="Arial" pitchFamily="34" charset="0"/>
              </a:rPr>
              <a:t>Metodologia</a:t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___________________________________</a:t>
            </a:r>
            <a:endParaRPr lang="pt-BR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Ações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Monitoramento (mensal)</a:t>
            </a:r>
          </a:p>
          <a:p>
            <a:pPr>
              <a:lnSpc>
                <a:spcPct val="150000"/>
              </a:lnSpc>
              <a:buNone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Da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cobertura do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pré –natal</a:t>
            </a:r>
          </a:p>
          <a:p>
            <a:pPr>
              <a:lnSpc>
                <a:spcPct val="150000"/>
              </a:lnSpc>
              <a:buNone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	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Da primeira consulta odontológica</a:t>
            </a:r>
          </a:p>
          <a:p>
            <a:pPr>
              <a:lnSpc>
                <a:spcPct val="150000"/>
              </a:lnSpc>
              <a:buNone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	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Das gestantes faltosas as consultas</a:t>
            </a:r>
          </a:p>
          <a:p>
            <a:pPr>
              <a:lnSpc>
                <a:spcPct val="150000"/>
              </a:lnSpc>
              <a:buNone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	</a:t>
            </a: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200" b="1" dirty="0" smtClean="0">
                <a:latin typeface="Arial" pitchFamily="34" charset="0"/>
                <a:cs typeface="Arial" pitchFamily="34" charset="0"/>
              </a:rPr>
              <a:t>Metodologia</a:t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___________________________________</a:t>
            </a:r>
            <a:endParaRPr lang="pt-BR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sz="3500" b="1" dirty="0" smtClean="0">
                <a:latin typeface="Arial" pitchFamily="34" charset="0"/>
                <a:cs typeface="Arial" pitchFamily="34" charset="0"/>
              </a:rPr>
              <a:t>Ações</a:t>
            </a:r>
          </a:p>
          <a:p>
            <a:endParaRPr lang="pt-BR" sz="3000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FontTx/>
              <a:buChar char="-"/>
            </a:pPr>
            <a:r>
              <a:rPr lang="pt-BR" sz="3000" b="1" dirty="0" smtClean="0">
                <a:latin typeface="Arial" pitchFamily="34" charset="0"/>
                <a:cs typeface="Arial" pitchFamily="34" charset="0"/>
              </a:rPr>
              <a:t>Monitoramento (mensal)</a:t>
            </a:r>
          </a:p>
          <a:p>
            <a:pPr>
              <a:lnSpc>
                <a:spcPct val="150000"/>
              </a:lnSpc>
              <a:buNone/>
            </a:pPr>
            <a:r>
              <a:rPr lang="pt-BR" sz="3000" b="1" dirty="0" smtClean="0">
                <a:latin typeface="Arial" pitchFamily="34" charset="0"/>
                <a:cs typeface="Arial" pitchFamily="34" charset="0"/>
              </a:rPr>
              <a:t>    Dos exames de pré-natal  indicados pelo MS</a:t>
            </a:r>
          </a:p>
          <a:p>
            <a:pPr>
              <a:lnSpc>
                <a:spcPct val="150000"/>
              </a:lnSpc>
              <a:buNone/>
            </a:pPr>
            <a:r>
              <a:rPr lang="pt-BR" sz="30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3000" b="1" dirty="0" smtClean="0">
                <a:latin typeface="Arial" pitchFamily="34" charset="0"/>
                <a:cs typeface="Arial" pitchFamily="34" charset="0"/>
              </a:rPr>
              <a:t>   Das vacinas indicadas pelo MS no pré-natal</a:t>
            </a:r>
          </a:p>
          <a:p>
            <a:pPr>
              <a:lnSpc>
                <a:spcPct val="150000"/>
              </a:lnSpc>
              <a:buNone/>
            </a:pPr>
            <a:r>
              <a:rPr lang="pt-BR" sz="3000" b="1" dirty="0" smtClean="0">
                <a:latin typeface="Arial" pitchFamily="34" charset="0"/>
                <a:cs typeface="Arial" pitchFamily="34" charset="0"/>
              </a:rPr>
              <a:t>    Da realização </a:t>
            </a:r>
            <a:r>
              <a:rPr lang="pt-BR" sz="3000" b="1" dirty="0">
                <a:latin typeface="Arial" pitchFamily="34" charset="0"/>
                <a:cs typeface="Arial" pitchFamily="34" charset="0"/>
              </a:rPr>
              <a:t>de avaliação </a:t>
            </a:r>
            <a:r>
              <a:rPr lang="pt-BR" sz="3000" b="1" dirty="0" smtClean="0">
                <a:latin typeface="Arial" pitchFamily="34" charset="0"/>
                <a:cs typeface="Arial" pitchFamily="34" charset="0"/>
              </a:rPr>
              <a:t>puerperal</a:t>
            </a:r>
          </a:p>
          <a:p>
            <a:pPr>
              <a:lnSpc>
                <a:spcPct val="150000"/>
              </a:lnSpc>
              <a:buNone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</a:t>
            </a: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200" b="1" dirty="0" smtClean="0">
                <a:latin typeface="Arial" pitchFamily="34" charset="0"/>
                <a:cs typeface="Arial" pitchFamily="34" charset="0"/>
              </a:rPr>
              <a:t>Metodologia</a:t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___________________________________</a:t>
            </a:r>
            <a:endParaRPr lang="pt-BR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Ações</a:t>
            </a:r>
          </a:p>
          <a:p>
            <a:pPr>
              <a:buNone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Monitoramento (mensal)</a:t>
            </a:r>
          </a:p>
          <a:p>
            <a:pPr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 Da demanda por atendimento odontológico </a:t>
            </a:r>
          </a:p>
          <a:p>
            <a:pPr>
              <a:buNone/>
            </a:pPr>
            <a:r>
              <a:rPr lang="pt-BR" sz="2800" b="1" dirty="0">
                <a:latin typeface="Arial" pitchFamily="34" charset="0"/>
                <a:cs typeface="Arial" pitchFamily="34" charset="0"/>
              </a:rPr>
              <a:t>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  Da  conclusão do tratamento odontológico     </a:t>
            </a:r>
            <a:r>
              <a:rPr lang="pt-BR" sz="2800" dirty="0" smtClean="0"/>
              <a:t>  </a:t>
            </a:r>
          </a:p>
          <a:p>
            <a:pPr>
              <a:buNone/>
            </a:pPr>
            <a:endParaRPr lang="pt-B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200" b="1" dirty="0" smtClean="0">
                <a:latin typeface="Arial" pitchFamily="34" charset="0"/>
                <a:cs typeface="Arial" pitchFamily="34" charset="0"/>
              </a:rPr>
              <a:t>Metodologia</a:t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___________________________________</a:t>
            </a:r>
            <a:endParaRPr lang="pt-BR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Ações</a:t>
            </a:r>
          </a:p>
          <a:p>
            <a:pPr>
              <a:buNone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>
              <a:buFontTx/>
              <a:buChar char="-"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Capacitações profissionais</a:t>
            </a:r>
          </a:p>
          <a:p>
            <a:pPr>
              <a:buFontTx/>
              <a:buChar char="-"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Diálogo com a comunidade</a:t>
            </a:r>
          </a:p>
          <a:p>
            <a:pPr>
              <a:buFontTx/>
              <a:buChar char="-"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Visitas domiciliares</a:t>
            </a:r>
          </a:p>
          <a:p>
            <a:pPr>
              <a:buFontTx/>
              <a:buChar char="-"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Atividades educativas</a:t>
            </a:r>
          </a:p>
          <a:p>
            <a:pPr>
              <a:buFontTx/>
              <a:buChar char="-"/>
            </a:pPr>
            <a:endParaRPr lang="pt-BR" dirty="0" smtClean="0"/>
          </a:p>
          <a:p>
            <a:pPr>
              <a:buFontTx/>
              <a:buChar char="-"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sz="3200" b="1" dirty="0" smtClean="0">
                <a:latin typeface="Arial" pitchFamily="34" charset="0"/>
                <a:cs typeface="Arial" pitchFamily="34" charset="0"/>
              </a:rPr>
              <a:t>Metodologia</a:t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___________________________________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Logística</a:t>
            </a:r>
          </a:p>
          <a:p>
            <a:pPr>
              <a:lnSpc>
                <a:spcPct val="150000"/>
              </a:lnSpc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-Registro em:</a:t>
            </a:r>
          </a:p>
          <a:p>
            <a:pPr>
              <a:lnSpc>
                <a:spcPct val="150000"/>
              </a:lnSpc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Cartão da gestante</a:t>
            </a:r>
          </a:p>
          <a:p>
            <a:pPr>
              <a:lnSpc>
                <a:spcPct val="150000"/>
              </a:lnSpc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Ficha do ACS da gestante </a:t>
            </a:r>
          </a:p>
          <a:p>
            <a:pPr>
              <a:lnSpc>
                <a:spcPct val="150000"/>
              </a:lnSpc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Ficha e cadastro da gestante</a:t>
            </a:r>
          </a:p>
          <a:p>
            <a:endParaRPr lang="pt-BR" dirty="0" smtClean="0"/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Metodologia</a:t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___________________________________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Logística</a:t>
            </a:r>
          </a:p>
          <a:p>
            <a:pPr>
              <a:lnSpc>
                <a:spcPct val="150000"/>
              </a:lnSpc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-Registro em:</a:t>
            </a:r>
          </a:p>
          <a:p>
            <a:pPr>
              <a:lnSpc>
                <a:spcPct val="150000"/>
              </a:lnSpc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Mapa diário de odontologia </a:t>
            </a:r>
          </a:p>
          <a:p>
            <a:pPr>
              <a:lnSpc>
                <a:spcPct val="150000"/>
              </a:lnSpc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Ficha do pré-natal</a:t>
            </a:r>
          </a:p>
          <a:p>
            <a:pPr>
              <a:lnSpc>
                <a:spcPct val="150000"/>
              </a:lnSpc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Cartão espelho da gestante e da criança</a:t>
            </a:r>
          </a:p>
          <a:p>
            <a:endParaRPr lang="pt-BR" dirty="0" smtClean="0"/>
          </a:p>
          <a:p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Metodologia</a:t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___________________________________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b="1" dirty="0" smtClean="0">
                <a:latin typeface="Arial" pitchFamily="34" charset="0"/>
                <a:cs typeface="Arial" pitchFamily="34" charset="0"/>
              </a:rPr>
              <a:t>Logística</a:t>
            </a:r>
          </a:p>
          <a:p>
            <a:pPr>
              <a:buNone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-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Disponibilização de impressos</a:t>
            </a:r>
          </a:p>
          <a:p>
            <a:pPr>
              <a:lnSpc>
                <a:spcPct val="150000"/>
              </a:lnSpc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-Aquisição de materiais e equipamentos</a:t>
            </a:r>
          </a:p>
          <a:p>
            <a:pPr>
              <a:lnSpc>
                <a:spcPct val="150000"/>
              </a:lnSpc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-Dinamização dos atendimentos </a:t>
            </a:r>
          </a:p>
          <a:p>
            <a:pPr>
              <a:lnSpc>
                <a:spcPct val="150000"/>
              </a:lnSpc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-Divulgação das ações</a:t>
            </a:r>
          </a:p>
          <a:p>
            <a:pPr>
              <a:lnSpc>
                <a:spcPct val="150000"/>
              </a:lnSpc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-Articulação com os gestores</a:t>
            </a:r>
          </a:p>
          <a:p>
            <a:pPr>
              <a:buFontTx/>
              <a:buChar char="-"/>
            </a:pPr>
            <a:endParaRPr lang="pt-BR" dirty="0" smtClean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Objetivos Específicos</a:t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___________________________________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b="1" dirty="0">
                <a:latin typeface="Arial" pitchFamily="34" charset="0"/>
                <a:cs typeface="Arial" pitchFamily="34" charset="0"/>
              </a:rPr>
              <a:t>Ampliar a cobertura do pré-natal.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Melhorar a adesão ao atendimento.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Melhorar a qualidade da atenção ao pré-natal e </a:t>
            </a:r>
            <a:r>
              <a:rPr lang="pt-BR" b="1" dirty="0" err="1">
                <a:latin typeface="Arial" pitchFamily="34" charset="0"/>
                <a:cs typeface="Arial" pitchFamily="34" charset="0"/>
              </a:rPr>
              <a:t>puerpério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 realizado na Unidade.</a:t>
            </a:r>
          </a:p>
          <a:p>
            <a:pPr>
              <a:lnSpc>
                <a:spcPct val="150000"/>
              </a:lnSpc>
              <a:buNone/>
            </a:pPr>
            <a:endParaRPr lang="pt-BR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Objetivos Específicos</a:t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___________________________________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>
              <a:lnSpc>
                <a:spcPct val="150000"/>
              </a:lnSpc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Melhorar o registro das informações.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 Mapear as gestantes com risco.</a:t>
            </a:r>
          </a:p>
          <a:p>
            <a:pPr>
              <a:lnSpc>
                <a:spcPct val="150000"/>
              </a:lnSpc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 Promover </a:t>
            </a:r>
            <a:r>
              <a:rPr lang="pt-BR" b="1" dirty="0">
                <a:latin typeface="Arial" pitchFamily="34" charset="0"/>
                <a:cs typeface="Arial" pitchFamily="34" charset="0"/>
              </a:rPr>
              <a:t>a saúde no pré-natal.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14290"/>
            <a:ext cx="8215370" cy="714380"/>
          </a:xfrm>
        </p:spPr>
        <p:txBody>
          <a:bodyPr>
            <a:normAutofit fontScale="90000"/>
          </a:bodyPr>
          <a:lstStyle/>
          <a:p>
            <a:pPr>
              <a:lnSpc>
                <a:spcPts val="3480"/>
              </a:lnSpc>
            </a:pP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Resultados</a:t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_______________________________________</a:t>
            </a: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type="pic" idx="1"/>
          </p:nvPr>
        </p:nvGraphicFramePr>
        <p:xfrm>
          <a:off x="571472" y="1643050"/>
          <a:ext cx="6929486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ço Reservado para Texto 5"/>
          <p:cNvSpPr>
            <a:spLocks noGrp="1"/>
          </p:cNvSpPr>
          <p:nvPr>
            <p:ph type="body" sz="half" idx="2"/>
          </p:nvPr>
        </p:nvSpPr>
        <p:spPr>
          <a:xfrm>
            <a:off x="428596" y="5072074"/>
            <a:ext cx="8001056" cy="1643074"/>
          </a:xfrm>
        </p:spPr>
        <p:txBody>
          <a:bodyPr>
            <a:normAutofit/>
          </a:bodyPr>
          <a:lstStyle/>
          <a:p>
            <a:pPr>
              <a:lnSpc>
                <a:spcPts val="288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90%</a:t>
            </a:r>
          </a:p>
          <a:p>
            <a:pPr>
              <a:lnSpc>
                <a:spcPts val="288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Início da intervenção 31% </a:t>
            </a:r>
          </a:p>
          <a:p>
            <a:pPr>
              <a:lnSpc>
                <a:spcPts val="288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Resultado 100%  </a:t>
            </a:r>
          </a:p>
          <a:p>
            <a:pPr>
              <a:lnSpc>
                <a:spcPts val="2880"/>
              </a:lnSpc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71472" y="1000108"/>
            <a:ext cx="6630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Cobertura do programa de pré-natal na UBS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Introdução</a:t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_______________________________________</a:t>
            </a:r>
            <a:endParaRPr lang="pt-BR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dirty="0" smtClean="0"/>
              <a:t>	• </a:t>
            </a: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Importância da ação</a:t>
            </a:r>
          </a:p>
          <a:p>
            <a:pPr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 algn="just"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	Qualificação da saúde oferecida </a:t>
            </a:r>
          </a:p>
          <a:p>
            <a:pPr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 	Ampliação da população assistida</a:t>
            </a:r>
          </a:p>
          <a:p>
            <a:pPr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	Qualificação profissional</a:t>
            </a:r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429684" cy="785818"/>
          </a:xfrm>
        </p:spPr>
        <p:txBody>
          <a:bodyPr>
            <a:normAutofit fontScale="90000"/>
          </a:bodyPr>
          <a:lstStyle/>
          <a:p>
            <a:pPr algn="l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Resultados</a:t>
            </a:r>
            <a:br>
              <a:rPr lang="pt-BR" sz="2400" b="1" dirty="0" smtClean="0">
                <a:latin typeface="Arial" pitchFamily="34" charset="0"/>
                <a:cs typeface="Arial" pitchFamily="34" charset="0"/>
              </a:rPr>
            </a:br>
            <a:r>
              <a:rPr lang="pt-BR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_____________________________________________________</a:t>
            </a:r>
            <a:endParaRPr lang="pt-BR" sz="24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Espaço Reservado para Imagem 6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1861325805"/>
              </p:ext>
            </p:extLst>
          </p:nvPr>
        </p:nvGraphicFramePr>
        <p:xfrm>
          <a:off x="428596" y="1142984"/>
          <a:ext cx="6286544" cy="3727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ço Reservado para Texto 5"/>
          <p:cNvSpPr>
            <a:spLocks noGrp="1"/>
          </p:cNvSpPr>
          <p:nvPr>
            <p:ph type="body" sz="half" idx="2"/>
          </p:nvPr>
        </p:nvSpPr>
        <p:spPr>
          <a:xfrm>
            <a:off x="500034" y="5286388"/>
            <a:ext cx="7643866" cy="1785950"/>
          </a:xfrm>
        </p:spPr>
        <p:txBody>
          <a:bodyPr>
            <a:normAutofit/>
          </a:bodyPr>
          <a:lstStyle/>
          <a:p>
            <a:pPr>
              <a:lnSpc>
                <a:spcPts val="288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100%</a:t>
            </a:r>
          </a:p>
          <a:p>
            <a:pPr>
              <a:lnSpc>
                <a:spcPts val="288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Início da intervenção 77,8%  </a:t>
            </a:r>
          </a:p>
          <a:p>
            <a:pPr>
              <a:lnSpc>
                <a:spcPts val="288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Resultado 83%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71472" y="214290"/>
            <a:ext cx="8358246" cy="923904"/>
          </a:xfrm>
        </p:spPr>
        <p:txBody>
          <a:bodyPr>
            <a:normAutofit fontScale="90000"/>
          </a:bodyPr>
          <a:lstStyle/>
          <a:p>
            <a:pPr algn="l">
              <a:lnSpc>
                <a:spcPts val="3480"/>
              </a:lnSpc>
            </a:pP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Resultados</a:t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_______________________________________</a:t>
            </a:r>
            <a:endParaRPr lang="pt-BR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Espaço Reservado para Imagem 7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4149456423"/>
              </p:ext>
            </p:extLst>
          </p:nvPr>
        </p:nvGraphicFramePr>
        <p:xfrm>
          <a:off x="714348" y="1214422"/>
          <a:ext cx="7786742" cy="379890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ço Reservado para Texto 5"/>
          <p:cNvSpPr>
            <a:spLocks noGrp="1"/>
          </p:cNvSpPr>
          <p:nvPr>
            <p:ph type="body" sz="half" idx="2"/>
          </p:nvPr>
        </p:nvSpPr>
        <p:spPr>
          <a:xfrm>
            <a:off x="642910" y="5000636"/>
            <a:ext cx="6207150" cy="1643074"/>
          </a:xfrm>
        </p:spPr>
        <p:txBody>
          <a:bodyPr/>
          <a:lstStyle/>
          <a:p>
            <a:pPr>
              <a:lnSpc>
                <a:spcPts val="288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90%</a:t>
            </a:r>
          </a:p>
          <a:p>
            <a:pPr>
              <a:lnSpc>
                <a:spcPts val="288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Início da intervenção 66,7 % </a:t>
            </a:r>
          </a:p>
          <a:p>
            <a:pPr>
              <a:lnSpc>
                <a:spcPts val="288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Resultado 96,6 %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857256"/>
          </a:xfrm>
        </p:spPr>
        <p:txBody>
          <a:bodyPr>
            <a:normAutofit fontScale="90000"/>
          </a:bodyPr>
          <a:lstStyle/>
          <a:p>
            <a:pPr algn="l">
              <a:lnSpc>
                <a:spcPts val="3480"/>
              </a:lnSpc>
            </a:pP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Resultados</a:t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________________________________________</a:t>
            </a:r>
            <a:endParaRPr lang="pt-BR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Espaço Reservado para Imagem 6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1075754293"/>
              </p:ext>
            </p:extLst>
          </p:nvPr>
        </p:nvGraphicFramePr>
        <p:xfrm>
          <a:off x="571472" y="1142984"/>
          <a:ext cx="8286808" cy="39417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ço Reservado para Texto 5"/>
          <p:cNvSpPr>
            <a:spLocks noGrp="1"/>
          </p:cNvSpPr>
          <p:nvPr>
            <p:ph type="body" sz="half" idx="2"/>
          </p:nvPr>
        </p:nvSpPr>
        <p:spPr>
          <a:xfrm>
            <a:off x="571472" y="4929198"/>
            <a:ext cx="6207150" cy="1714512"/>
          </a:xfrm>
        </p:spPr>
        <p:txBody>
          <a:bodyPr>
            <a:normAutofit/>
          </a:bodyPr>
          <a:lstStyle/>
          <a:p>
            <a:pPr>
              <a:lnSpc>
                <a:spcPts val="288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100%</a:t>
            </a:r>
          </a:p>
          <a:p>
            <a:pPr>
              <a:lnSpc>
                <a:spcPts val="288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Início da intervenção 66,7 % </a:t>
            </a:r>
          </a:p>
          <a:p>
            <a:pPr>
              <a:lnSpc>
                <a:spcPts val="288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Resultado 96,6 %  </a:t>
            </a:r>
            <a:endParaRPr lang="pt-BR" sz="2400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00084"/>
          </a:xfrm>
        </p:spPr>
        <p:txBody>
          <a:bodyPr>
            <a:normAutofit fontScale="90000"/>
          </a:bodyPr>
          <a:lstStyle/>
          <a:p>
            <a:pPr algn="l">
              <a:lnSpc>
                <a:spcPts val="3480"/>
              </a:lnSpc>
            </a:pP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Resultados</a:t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___________________________________________</a:t>
            </a:r>
            <a:endParaRPr lang="pt-BR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Espaço Reservado para Imagem 6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2431181866"/>
              </p:ext>
            </p:extLst>
          </p:nvPr>
        </p:nvGraphicFramePr>
        <p:xfrm>
          <a:off x="857224" y="1142984"/>
          <a:ext cx="7786742" cy="3727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ço Reservado para Texto 5"/>
          <p:cNvSpPr>
            <a:spLocks noGrp="1"/>
          </p:cNvSpPr>
          <p:nvPr>
            <p:ph type="body" sz="half" idx="2"/>
          </p:nvPr>
        </p:nvSpPr>
        <p:spPr>
          <a:xfrm>
            <a:off x="785786" y="4929198"/>
            <a:ext cx="6207150" cy="1571636"/>
          </a:xfrm>
        </p:spPr>
        <p:txBody>
          <a:bodyPr>
            <a:normAutofit/>
          </a:bodyPr>
          <a:lstStyle/>
          <a:p>
            <a:pPr>
              <a:lnSpc>
                <a:spcPts val="288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100%</a:t>
            </a:r>
          </a:p>
          <a:p>
            <a:pPr>
              <a:lnSpc>
                <a:spcPts val="288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Início da intervenção 100 % </a:t>
            </a:r>
          </a:p>
          <a:p>
            <a:pPr>
              <a:lnSpc>
                <a:spcPts val="288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Resultado 100 %  </a:t>
            </a:r>
            <a:endParaRPr lang="pt-BR" sz="2400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85728"/>
            <a:ext cx="9144000" cy="781028"/>
          </a:xfrm>
        </p:spPr>
        <p:txBody>
          <a:bodyPr>
            <a:normAutofit fontScale="90000"/>
          </a:bodyPr>
          <a:lstStyle/>
          <a:p>
            <a:pPr algn="l">
              <a:lnSpc>
                <a:spcPts val="3480"/>
              </a:lnSpc>
            </a:pP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Resultados</a:t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___________________________________________</a:t>
            </a:r>
            <a:endParaRPr lang="pt-BR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Espaço Reservado para Imagem 7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4238432947"/>
              </p:ext>
            </p:extLst>
          </p:nvPr>
        </p:nvGraphicFramePr>
        <p:xfrm>
          <a:off x="857224" y="1285860"/>
          <a:ext cx="7572428" cy="39290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ço Reservado para Texto 5"/>
          <p:cNvSpPr>
            <a:spLocks noGrp="1"/>
          </p:cNvSpPr>
          <p:nvPr>
            <p:ph type="body" sz="half" idx="2"/>
          </p:nvPr>
        </p:nvSpPr>
        <p:spPr>
          <a:xfrm>
            <a:off x="714348" y="5214926"/>
            <a:ext cx="6207150" cy="1643074"/>
          </a:xfrm>
        </p:spPr>
        <p:txBody>
          <a:bodyPr>
            <a:normAutofit/>
          </a:bodyPr>
          <a:lstStyle/>
          <a:p>
            <a:pPr>
              <a:lnSpc>
                <a:spcPts val="288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100%</a:t>
            </a:r>
          </a:p>
          <a:p>
            <a:pPr>
              <a:lnSpc>
                <a:spcPts val="288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Início da intervenção 88,9 % </a:t>
            </a:r>
          </a:p>
          <a:p>
            <a:pPr>
              <a:lnSpc>
                <a:spcPts val="288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Resultado 96,6 %  </a:t>
            </a:r>
            <a:endParaRPr lang="pt-BR" sz="2400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>
            <a:normAutofit/>
          </a:bodyPr>
          <a:lstStyle/>
          <a:p>
            <a:pPr algn="l"/>
            <a:r>
              <a:rPr lang="pt-BR" sz="3200" b="1" dirty="0" smtClean="0">
                <a:latin typeface="Arial" pitchFamily="34" charset="0"/>
                <a:cs typeface="Arial" pitchFamily="34" charset="0"/>
              </a:rPr>
              <a:t>Resultados</a:t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_______________________________________</a:t>
            </a:r>
            <a:endParaRPr lang="pt-BR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Espaço Reservado para Imagem 6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2814672957"/>
              </p:ext>
            </p:extLst>
          </p:nvPr>
        </p:nvGraphicFramePr>
        <p:xfrm>
          <a:off x="642910" y="1285860"/>
          <a:ext cx="5929354" cy="39290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ço Reservado para Texto 5"/>
          <p:cNvSpPr>
            <a:spLocks noGrp="1"/>
          </p:cNvSpPr>
          <p:nvPr>
            <p:ph type="body" sz="half" idx="2"/>
          </p:nvPr>
        </p:nvSpPr>
        <p:spPr>
          <a:xfrm>
            <a:off x="500034" y="5286388"/>
            <a:ext cx="6207150" cy="1347810"/>
          </a:xfrm>
        </p:spPr>
        <p:txBody>
          <a:bodyPr>
            <a:normAutofit/>
          </a:bodyPr>
          <a:lstStyle/>
          <a:p>
            <a:pPr>
              <a:lnSpc>
                <a:spcPts val="288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100%</a:t>
            </a:r>
          </a:p>
          <a:p>
            <a:pPr>
              <a:lnSpc>
                <a:spcPts val="288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Início da intervenção 29 % </a:t>
            </a:r>
          </a:p>
          <a:p>
            <a:pPr>
              <a:lnSpc>
                <a:spcPts val="288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Resultado 90 %  </a:t>
            </a:r>
            <a:endParaRPr lang="pt-BR" sz="2400" b="1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2984"/>
          </a:xfrm>
        </p:spPr>
        <p:txBody>
          <a:bodyPr>
            <a:normAutofit/>
          </a:bodyPr>
          <a:lstStyle/>
          <a:p>
            <a:pPr algn="l"/>
            <a:r>
              <a:rPr lang="pt-BR" sz="3200" b="1" dirty="0" smtClean="0">
                <a:latin typeface="Arial" pitchFamily="34" charset="0"/>
                <a:cs typeface="Arial" pitchFamily="34" charset="0"/>
              </a:rPr>
              <a:t>Resultados</a:t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_______________________________________</a:t>
            </a:r>
            <a:endParaRPr lang="pt-BR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Espaço Reservado para Imagem 7"/>
          <p:cNvGraphicFramePr>
            <a:graphicFrameLocks noGrp="1"/>
          </p:cNvGraphicFramePr>
          <p:nvPr>
            <p:ph type="pic" idx="1"/>
          </p:nvPr>
        </p:nvGraphicFramePr>
        <p:xfrm>
          <a:off x="571472" y="1285860"/>
          <a:ext cx="6500858" cy="37147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ço Reservado para Texto 5"/>
          <p:cNvSpPr>
            <a:spLocks noGrp="1"/>
          </p:cNvSpPr>
          <p:nvPr>
            <p:ph type="body" sz="half" idx="2"/>
          </p:nvPr>
        </p:nvSpPr>
        <p:spPr>
          <a:xfrm>
            <a:off x="428596" y="5000636"/>
            <a:ext cx="6207150" cy="1500198"/>
          </a:xfrm>
        </p:spPr>
        <p:txBody>
          <a:bodyPr>
            <a:normAutofit/>
          </a:bodyPr>
          <a:lstStyle/>
          <a:p>
            <a:pPr>
              <a:lnSpc>
                <a:spcPts val="288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100%</a:t>
            </a:r>
          </a:p>
          <a:p>
            <a:pPr>
              <a:lnSpc>
                <a:spcPts val="288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Início da intervenção  55,6 % </a:t>
            </a:r>
          </a:p>
          <a:p>
            <a:pPr>
              <a:lnSpc>
                <a:spcPts val="288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Resultado 65,5 %  </a:t>
            </a:r>
            <a:endParaRPr lang="pt-BR" sz="2400" b="1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857256"/>
          </a:xfrm>
        </p:spPr>
        <p:txBody>
          <a:bodyPr>
            <a:normAutofit fontScale="90000"/>
          </a:bodyPr>
          <a:lstStyle/>
          <a:p>
            <a:pPr algn="l"/>
            <a:r>
              <a:rPr lang="pt-BR" sz="3200" b="1" dirty="0" smtClean="0">
                <a:latin typeface="Arial" pitchFamily="34" charset="0"/>
                <a:cs typeface="Arial" pitchFamily="34" charset="0"/>
              </a:rPr>
              <a:t>Resultados</a:t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___________________________________________</a:t>
            </a:r>
            <a:endParaRPr lang="pt-BR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Espaço Reservado para Imagem 6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2889626726"/>
              </p:ext>
            </p:extLst>
          </p:nvPr>
        </p:nvGraphicFramePr>
        <p:xfrm>
          <a:off x="714348" y="1428736"/>
          <a:ext cx="5929354" cy="37274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ço Reservado para Texto 5"/>
          <p:cNvSpPr>
            <a:spLocks noGrp="1"/>
          </p:cNvSpPr>
          <p:nvPr>
            <p:ph type="body" sz="half" idx="2"/>
          </p:nvPr>
        </p:nvSpPr>
        <p:spPr>
          <a:xfrm>
            <a:off x="642910" y="5143512"/>
            <a:ext cx="6207150" cy="1500198"/>
          </a:xfrm>
        </p:spPr>
        <p:txBody>
          <a:bodyPr>
            <a:normAutofit/>
          </a:bodyPr>
          <a:lstStyle/>
          <a:p>
            <a:pPr>
              <a:lnSpc>
                <a:spcPts val="288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100%</a:t>
            </a:r>
          </a:p>
          <a:p>
            <a:pPr>
              <a:lnSpc>
                <a:spcPts val="288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Início da intervenção  100 % </a:t>
            </a:r>
          </a:p>
          <a:p>
            <a:pPr>
              <a:lnSpc>
                <a:spcPts val="288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Resultado 96,6%  </a:t>
            </a:r>
            <a:endParaRPr lang="pt-BR" sz="2400" b="1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071570"/>
          </a:xfrm>
        </p:spPr>
        <p:txBody>
          <a:bodyPr>
            <a:normAutofit/>
          </a:bodyPr>
          <a:lstStyle/>
          <a:p>
            <a:pPr algn="l"/>
            <a:r>
              <a:rPr lang="pt-BR" sz="3200" b="1" dirty="0" smtClean="0">
                <a:latin typeface="Arial" pitchFamily="34" charset="0"/>
                <a:cs typeface="Arial" pitchFamily="34" charset="0"/>
              </a:rPr>
              <a:t>Resultados</a:t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_______________________________________</a:t>
            </a:r>
            <a:endParaRPr lang="pt-BR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Espaço Reservado para Imagem 7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1094599763"/>
              </p:ext>
            </p:extLst>
          </p:nvPr>
        </p:nvGraphicFramePr>
        <p:xfrm>
          <a:off x="642910" y="1357298"/>
          <a:ext cx="6215106" cy="32988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ço Reservado para Texto 5"/>
          <p:cNvSpPr>
            <a:spLocks noGrp="1"/>
          </p:cNvSpPr>
          <p:nvPr>
            <p:ph type="body" sz="half" idx="2"/>
          </p:nvPr>
        </p:nvSpPr>
        <p:spPr>
          <a:xfrm>
            <a:off x="571472" y="4929198"/>
            <a:ext cx="6207150" cy="1643074"/>
          </a:xfrm>
        </p:spPr>
        <p:txBody>
          <a:bodyPr/>
          <a:lstStyle/>
          <a:p>
            <a:pPr>
              <a:lnSpc>
                <a:spcPts val="288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100%</a:t>
            </a:r>
          </a:p>
          <a:p>
            <a:pPr>
              <a:lnSpc>
                <a:spcPts val="288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Início da intervenção  100 % </a:t>
            </a:r>
          </a:p>
          <a:p>
            <a:pPr>
              <a:lnSpc>
                <a:spcPts val="288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Resultado 100%  </a:t>
            </a:r>
            <a:endParaRPr lang="pt-BR" sz="2400" b="1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71546"/>
          </a:xfrm>
        </p:spPr>
        <p:txBody>
          <a:bodyPr>
            <a:normAutofit/>
          </a:bodyPr>
          <a:lstStyle/>
          <a:p>
            <a:pPr algn="l"/>
            <a:r>
              <a:rPr lang="pt-BR" sz="3200" b="1" dirty="0" smtClean="0">
                <a:latin typeface="Arial" pitchFamily="34" charset="0"/>
                <a:cs typeface="Arial" pitchFamily="34" charset="0"/>
              </a:rPr>
              <a:t>Resultados</a:t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_______________________________________</a:t>
            </a:r>
            <a:endParaRPr lang="pt-BR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Espaço Reservado para Imagem 6"/>
          <p:cNvGraphicFramePr>
            <a:graphicFrameLocks noGrp="1"/>
          </p:cNvGraphicFramePr>
          <p:nvPr>
            <p:ph type="pic" idx="1"/>
          </p:nvPr>
        </p:nvGraphicFramePr>
        <p:xfrm>
          <a:off x="642910" y="1142984"/>
          <a:ext cx="6786610" cy="3441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Espaço Reservado para Texto 5"/>
          <p:cNvSpPr>
            <a:spLocks noGrp="1"/>
          </p:cNvSpPr>
          <p:nvPr>
            <p:ph type="body" sz="half" idx="2"/>
          </p:nvPr>
        </p:nvSpPr>
        <p:spPr>
          <a:xfrm>
            <a:off x="642910" y="4714884"/>
            <a:ext cx="6207150" cy="1714512"/>
          </a:xfrm>
        </p:spPr>
        <p:txBody>
          <a:bodyPr/>
          <a:lstStyle/>
          <a:p>
            <a:pPr>
              <a:lnSpc>
                <a:spcPts val="288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Meta 100%</a:t>
            </a:r>
          </a:p>
          <a:p>
            <a:pPr>
              <a:lnSpc>
                <a:spcPts val="288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Início da intervenção  100 % </a:t>
            </a:r>
          </a:p>
          <a:p>
            <a:pPr>
              <a:lnSpc>
                <a:spcPts val="2880"/>
              </a:lnSpc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Resultado 100%  </a:t>
            </a:r>
            <a:endParaRPr lang="pt-BR" sz="2400" b="1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http://www.cidades.com.br/imagens/se-60.gif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643050"/>
            <a:ext cx="2586157" cy="32271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357158" y="5000636"/>
            <a:ext cx="621510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Localização: Estado de Sergipe                                                                  População: 9.221</a:t>
            </a:r>
          </a:p>
          <a:p>
            <a:pPr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Área: 105,413 km²</a:t>
            </a:r>
          </a:p>
          <a:p>
            <a:pPr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Distância da capital(Aracaju) : 37 KM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0" y="0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latin typeface="Arial" pitchFamily="34" charset="0"/>
                <a:cs typeface="Arial" pitchFamily="34" charset="0"/>
              </a:rPr>
              <a:t>Introdução</a:t>
            </a:r>
          </a:p>
          <a:p>
            <a:r>
              <a:rPr lang="pt-BR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____________________________________________________</a:t>
            </a:r>
          </a:p>
          <a:p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Rosário do Catete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4572000" y="1785926"/>
            <a:ext cx="278608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3143240" y="2928934"/>
            <a:ext cx="27956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       </a:t>
            </a:r>
            <a:r>
              <a:rPr lang="pt-BR" sz="2200" b="1" dirty="0" smtClean="0"/>
              <a:t>Rosário do Catete</a:t>
            </a:r>
          </a:p>
          <a:p>
            <a:endParaRPr lang="pt-BR" dirty="0"/>
          </a:p>
          <a:p>
            <a:endParaRPr lang="pt-BR" dirty="0" smtClean="0"/>
          </a:p>
          <a:p>
            <a:r>
              <a:rPr lang="pt-BR" dirty="0" smtClean="0"/>
              <a:t>          </a:t>
            </a:r>
            <a:r>
              <a:rPr lang="pt-BR" sz="2200" b="1" dirty="0" smtClean="0">
                <a:latin typeface="Arial" pitchFamily="34" charset="0"/>
                <a:cs typeface="Arial" pitchFamily="34" charset="0"/>
              </a:rPr>
              <a:t>Aracaju</a:t>
            </a:r>
          </a:p>
        </p:txBody>
      </p:sp>
      <p:sp>
        <p:nvSpPr>
          <p:cNvPr id="9" name="Retângulo 8"/>
          <p:cNvSpPr/>
          <p:nvPr/>
        </p:nvSpPr>
        <p:spPr>
          <a:xfrm>
            <a:off x="3143240" y="3071810"/>
            <a:ext cx="428628" cy="2143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0" name="Retângulo 9"/>
          <p:cNvSpPr/>
          <p:nvPr/>
        </p:nvSpPr>
        <p:spPr>
          <a:xfrm>
            <a:off x="3143240" y="3929066"/>
            <a:ext cx="428628" cy="214314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17638"/>
          </a:xfrm>
        </p:spPr>
        <p:txBody>
          <a:bodyPr>
            <a:normAutofit fontScale="90000"/>
          </a:bodyPr>
          <a:lstStyle/>
          <a:p>
            <a:pPr algn="l"/>
            <a:r>
              <a:rPr lang="pt-BR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200" b="1" dirty="0" smtClean="0">
                <a:latin typeface="Arial" pitchFamily="34" charset="0"/>
                <a:cs typeface="Arial" pitchFamily="34" charset="0"/>
              </a:rPr>
              <a:t>Discussão</a:t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___________________________________________</a:t>
            </a:r>
            <a:br>
              <a:rPr lang="pt-BR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pt-BR" sz="32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500034" y="1643050"/>
          <a:ext cx="7615262" cy="391160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229600" cy="1417638"/>
          </a:xfrm>
        </p:spPr>
        <p:txBody>
          <a:bodyPr>
            <a:normAutofit fontScale="90000"/>
          </a:bodyPr>
          <a:lstStyle/>
          <a:p>
            <a:pPr algn="l">
              <a:lnSpc>
                <a:spcPts val="4800"/>
              </a:lnSpc>
            </a:pP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Discussão</a:t>
            </a:r>
            <a:r>
              <a:rPr lang="pt-BR" sz="3600" b="1" dirty="0">
                <a:latin typeface="Arial" pitchFamily="34" charset="0"/>
                <a:cs typeface="Arial" pitchFamily="34" charset="0"/>
              </a:rPr>
              <a:t/>
            </a:r>
            <a:br>
              <a:rPr lang="pt-BR" sz="3600" b="1" dirty="0">
                <a:latin typeface="Arial" pitchFamily="34" charset="0"/>
                <a:cs typeface="Arial" pitchFamily="34" charset="0"/>
              </a:rPr>
            </a:br>
            <a:r>
              <a:rPr lang="pt-BR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___________________________________</a:t>
            </a:r>
            <a:r>
              <a:rPr lang="pt-B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Motivação da equipe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Sensibilização dos gestores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Diversificação  das ações</a:t>
            </a:r>
          </a:p>
          <a:p>
            <a:pPr>
              <a:lnSpc>
                <a:spcPct val="150000"/>
              </a:lnSpc>
              <a:buFont typeface="Arial" charset="0"/>
              <a:buChar char="•"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Interação com a comunidade</a:t>
            </a:r>
          </a:p>
          <a:p>
            <a:pPr>
              <a:buFont typeface="Arial" charset="0"/>
              <a:buChar char="•"/>
            </a:pPr>
            <a:endParaRPr lang="pt-BR" dirty="0" smtClean="0"/>
          </a:p>
          <a:p>
            <a:pPr>
              <a:buFont typeface="Arial" charset="0"/>
              <a:buChar char="•"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357166"/>
            <a:ext cx="8686800" cy="1571612"/>
          </a:xfrm>
        </p:spPr>
        <p:txBody>
          <a:bodyPr>
            <a:normAutofit fontScale="90000"/>
          </a:bodyPr>
          <a:lstStyle/>
          <a:p>
            <a:pPr>
              <a:lnSpc>
                <a:spcPts val="3360"/>
              </a:lnSpc>
            </a:pPr>
            <a:r>
              <a:rPr lang="pt-BR" sz="20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2000" dirty="0" smtClean="0">
                <a:latin typeface="Arial" pitchFamily="34" charset="0"/>
                <a:cs typeface="Arial" pitchFamily="34" charset="0"/>
              </a:rPr>
            </a:br>
            <a:r>
              <a:rPr lang="pt-BR" sz="3100" b="1" dirty="0" smtClean="0">
                <a:latin typeface="Arial" pitchFamily="34" charset="0"/>
                <a:cs typeface="Arial" pitchFamily="34" charset="0"/>
              </a:rPr>
              <a:t>Reflexão crítica sobre processo pessoal de aprendizagem e na implementação da intervenção</a:t>
            </a:r>
            <a:br>
              <a:rPr lang="pt-BR" sz="3100" b="1" dirty="0" smtClean="0">
                <a:latin typeface="Arial" pitchFamily="34" charset="0"/>
                <a:cs typeface="Arial" pitchFamily="34" charset="0"/>
              </a:rPr>
            </a:br>
            <a:r>
              <a:rPr lang="pt-BR" sz="31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__________________________________________</a:t>
            </a:r>
            <a:r>
              <a:rPr lang="pt-BR" sz="2700" b="1" dirty="0" smtClean="0">
                <a:latin typeface="Arial" pitchFamily="34" charset="0"/>
                <a:cs typeface="Arial" pitchFamily="34" charset="0"/>
              </a:rPr>
              <a:t>				</a:t>
            </a:r>
            <a:br>
              <a:rPr lang="pt-BR" sz="2700" b="1" dirty="0" smtClean="0">
                <a:latin typeface="Arial" pitchFamily="34" charset="0"/>
                <a:cs typeface="Arial" pitchFamily="34" charset="0"/>
              </a:rPr>
            </a:br>
            <a:endParaRPr lang="pt-BR" sz="27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28802"/>
            <a:ext cx="8258204" cy="4197361"/>
          </a:xfrm>
        </p:spPr>
        <p:txBody>
          <a:bodyPr/>
          <a:lstStyle/>
          <a:p>
            <a:pPr>
              <a:buNone/>
            </a:pPr>
            <a:r>
              <a:rPr lang="pt-BR" dirty="0"/>
              <a:t> </a:t>
            </a:r>
            <a:endParaRPr lang="pt-BR" dirty="0" smtClean="0"/>
          </a:p>
          <a:p>
            <a:pPr>
              <a:buNone/>
            </a:pPr>
            <a:endParaRPr lang="pt-BR" b="1" dirty="0"/>
          </a:p>
          <a:p>
            <a:pPr algn="just">
              <a:buNone/>
            </a:pPr>
            <a:r>
              <a:rPr lang="pt-BR" b="1" dirty="0" smtClean="0"/>
              <a:t>“</a:t>
            </a:r>
            <a:r>
              <a:rPr lang="pt-BR" b="1" dirty="0"/>
              <a:t>Conhecimento sem transformação não </a:t>
            </a:r>
            <a:r>
              <a:rPr lang="pt-BR" b="1" dirty="0" smtClean="0"/>
              <a:t>é sabedoria.”</a:t>
            </a:r>
          </a:p>
          <a:p>
            <a:pPr>
              <a:buNone/>
            </a:pPr>
            <a:r>
              <a:rPr lang="pt-BR" b="1" dirty="0" smtClean="0"/>
              <a:t>			</a:t>
            </a:r>
          </a:p>
          <a:p>
            <a:pPr>
              <a:buNone/>
            </a:pPr>
            <a:endParaRPr lang="pt-BR" b="1" dirty="0"/>
          </a:p>
          <a:p>
            <a:pPr>
              <a:buNone/>
            </a:pPr>
            <a:r>
              <a:rPr lang="pt-BR" b="1" dirty="0" smtClean="0"/>
              <a:t>Paulo </a:t>
            </a:r>
            <a:r>
              <a:rPr lang="pt-BR" b="1" dirty="0"/>
              <a:t>Coelho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pt-BR" b="1" dirty="0" smtClean="0">
                <a:solidFill>
                  <a:srgbClr val="FF0000"/>
                </a:solidFill>
              </a:rPr>
              <a:t>____________________________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b="1" dirty="0" smtClean="0">
                <a:latin typeface="Arial" pitchFamily="34" charset="0"/>
                <a:cs typeface="Arial" pitchFamily="34" charset="0"/>
              </a:rPr>
              <a:t>Obrigada!</a:t>
            </a:r>
          </a:p>
          <a:p>
            <a:pPr algn="ctr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ctr"/>
            <a:endParaRPr lang="pt-BR" b="1" dirty="0" smtClean="0">
              <a:latin typeface="Arial" pitchFamily="34" charset="0"/>
              <a:cs typeface="Arial" pitchFamily="34" charset="0"/>
            </a:endParaRPr>
          </a:p>
          <a:p>
            <a:pPr algn="ctr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dicleiavitor@ig.com.br</a:t>
            </a:r>
            <a:endParaRPr lang="pt-BR" sz="2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Introdução</a:t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_______________________________________</a:t>
            </a:r>
            <a:r>
              <a:rPr lang="pt-BR" sz="32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endParaRPr lang="pt-BR" sz="32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>
              <a:buNone/>
            </a:pPr>
            <a:r>
              <a:rPr lang="pt-BR" dirty="0" smtClean="0"/>
              <a:t>	</a:t>
            </a:r>
            <a:r>
              <a:rPr lang="pt-BR" b="1" dirty="0" smtClean="0"/>
              <a:t>•</a:t>
            </a:r>
            <a:r>
              <a:rPr lang="pt-BR" b="1" dirty="0"/>
              <a:t> </a:t>
            </a:r>
            <a:r>
              <a:rPr lang="pt-BR" b="1" dirty="0" smtClean="0"/>
              <a:t>Sistema de saúde municipal</a:t>
            </a:r>
          </a:p>
          <a:p>
            <a:pPr lvl="1">
              <a:buNone/>
            </a:pPr>
            <a:r>
              <a:rPr lang="pt-BR" b="1" dirty="0"/>
              <a:t> </a:t>
            </a:r>
            <a:r>
              <a:rPr lang="pt-BR" b="1" dirty="0" smtClean="0"/>
              <a:t>    </a:t>
            </a:r>
          </a:p>
          <a:p>
            <a:pPr lvl="1">
              <a:buNone/>
            </a:pPr>
            <a:r>
              <a:rPr lang="pt-BR" b="1" dirty="0"/>
              <a:t> </a:t>
            </a:r>
            <a:r>
              <a:rPr lang="pt-BR" b="1" dirty="0" smtClean="0"/>
              <a:t>   05 UBS</a:t>
            </a:r>
          </a:p>
          <a:p>
            <a:pPr lvl="1">
              <a:buNone/>
            </a:pPr>
            <a:r>
              <a:rPr lang="pt-BR" b="1" dirty="0"/>
              <a:t>	</a:t>
            </a:r>
            <a:r>
              <a:rPr lang="pt-BR" b="1" dirty="0" smtClean="0"/>
              <a:t>01 Sala de estabilização (24 </a:t>
            </a:r>
            <a:r>
              <a:rPr lang="pt-BR" b="1" dirty="0" err="1" smtClean="0"/>
              <a:t>hs</a:t>
            </a:r>
            <a:r>
              <a:rPr lang="pt-BR" b="1" dirty="0" smtClean="0"/>
              <a:t>)</a:t>
            </a:r>
          </a:p>
          <a:p>
            <a:pPr lvl="1">
              <a:buNone/>
            </a:pPr>
            <a:r>
              <a:rPr lang="pt-BR" b="1" dirty="0"/>
              <a:t> </a:t>
            </a:r>
            <a:r>
              <a:rPr lang="pt-BR" b="1" dirty="0" smtClean="0"/>
              <a:t>   04 PSF</a:t>
            </a:r>
          </a:p>
          <a:p>
            <a:pPr lvl="1">
              <a:buNone/>
            </a:pPr>
            <a:r>
              <a:rPr lang="pt-BR" b="1" dirty="0"/>
              <a:t> </a:t>
            </a:r>
            <a:r>
              <a:rPr lang="pt-BR" b="1" dirty="0" smtClean="0"/>
              <a:t>   04 ESB</a:t>
            </a:r>
          </a:p>
          <a:p>
            <a:pPr lvl="1">
              <a:buNone/>
            </a:pPr>
            <a:r>
              <a:rPr lang="pt-BR" b="1" dirty="0"/>
              <a:t>	</a:t>
            </a:r>
            <a:r>
              <a:rPr lang="pt-BR" b="1" dirty="0" smtClean="0"/>
              <a:t>SAMU</a:t>
            </a:r>
          </a:p>
          <a:p>
            <a:pPr lvl="1">
              <a:buNone/>
            </a:pPr>
            <a:r>
              <a:rPr lang="pt-BR" b="1" dirty="0"/>
              <a:t> </a:t>
            </a:r>
            <a:r>
              <a:rPr lang="pt-BR" b="1" dirty="0" smtClean="0"/>
              <a:t>   01 Centro de fisioterapia</a:t>
            </a:r>
          </a:p>
          <a:p>
            <a:pPr lvl="1">
              <a:buNone/>
            </a:pPr>
            <a:r>
              <a:rPr lang="pt-BR" b="1" dirty="0"/>
              <a:t>	</a:t>
            </a:r>
            <a:r>
              <a:rPr lang="pt-BR" dirty="0" smtClean="0"/>
              <a:t>	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Introdução</a:t>
            </a:r>
            <a:br>
              <a:rPr lang="pt-BR" sz="2800" b="1" dirty="0" smtClean="0">
                <a:latin typeface="Arial" pitchFamily="34" charset="0"/>
                <a:cs typeface="Arial" pitchFamily="34" charset="0"/>
              </a:rPr>
            </a:br>
            <a:r>
              <a:rPr lang="pt-B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_____________________________________________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928670"/>
            <a:ext cx="8258204" cy="5715040"/>
          </a:xfrm>
        </p:spPr>
        <p:txBody>
          <a:bodyPr>
            <a:normAutofit lnSpcReduction="10000"/>
          </a:bodyPr>
          <a:lstStyle/>
          <a:p>
            <a:pPr lvl="1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• UBS Clínica de Saúde da Família Gov. Edelzio Viera de Melo</a:t>
            </a:r>
          </a:p>
          <a:p>
            <a:pPr lvl="1">
              <a:buNone/>
            </a:pP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lvl="1">
              <a:lnSpc>
                <a:spcPct val="150000"/>
              </a:lnSpc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Área urbana </a:t>
            </a:r>
          </a:p>
          <a:p>
            <a:pPr lvl="1">
              <a:lnSpc>
                <a:spcPct val="150000"/>
              </a:lnSpc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População  2910</a:t>
            </a:r>
          </a:p>
          <a:p>
            <a:pPr lvl="1">
              <a:lnSpc>
                <a:spcPct val="150000"/>
              </a:lnSpc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01 ESF </a:t>
            </a:r>
          </a:p>
          <a:p>
            <a:pPr lvl="1">
              <a:lnSpc>
                <a:spcPct val="150000"/>
              </a:lnSpc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01 ESB</a:t>
            </a:r>
          </a:p>
          <a:p>
            <a:pPr lvl="1">
              <a:lnSpc>
                <a:spcPct val="150000"/>
              </a:lnSpc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Psicólogo</a:t>
            </a:r>
          </a:p>
          <a:p>
            <a:pPr lvl="1">
              <a:lnSpc>
                <a:spcPct val="150000"/>
              </a:lnSpc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Médicos da rede</a:t>
            </a:r>
          </a:p>
          <a:p>
            <a:pPr lvl="1">
              <a:lnSpc>
                <a:spcPct val="150000"/>
              </a:lnSpc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Assistente Social</a:t>
            </a:r>
          </a:p>
          <a:p>
            <a:pPr lvl="1"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56"/>
          </a:xfrm>
        </p:spPr>
        <p:txBody>
          <a:bodyPr>
            <a:normAutofit fontScale="90000"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Introdução</a:t>
            </a:r>
            <a:br>
              <a:rPr lang="pt-BR" sz="2800" b="1" dirty="0" smtClean="0">
                <a:latin typeface="Arial" pitchFamily="34" charset="0"/>
                <a:cs typeface="Arial" pitchFamily="34" charset="0"/>
              </a:rPr>
            </a:br>
            <a:r>
              <a:rPr lang="pt-BR" sz="2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_____________________________________________</a:t>
            </a:r>
            <a:endParaRPr lang="pt-BR" sz="2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928670"/>
            <a:ext cx="8258204" cy="5715040"/>
          </a:xfrm>
        </p:spPr>
        <p:txBody>
          <a:bodyPr>
            <a:normAutofit/>
          </a:bodyPr>
          <a:lstStyle/>
          <a:p>
            <a:pPr lvl="1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lvl="1" algn="just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• UBS Clínica de Saúde da Família Gov. Edelzio Viera de Melo</a:t>
            </a:r>
          </a:p>
          <a:p>
            <a:pPr lvl="1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pt-BR" sz="2400" b="1" dirty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      Central de realização exames</a:t>
            </a:r>
          </a:p>
          <a:p>
            <a:pPr lvl="1">
              <a:buNone/>
            </a:pP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r>
              <a:rPr lang="pt-BR" sz="2400" b="1" dirty="0" smtClean="0">
                <a:latin typeface="Arial" pitchFamily="34" charset="0"/>
                <a:cs typeface="Arial" pitchFamily="34" charset="0"/>
              </a:rPr>
              <a:t>        Sala de estabilização  24 </a:t>
            </a:r>
            <a:r>
              <a:rPr lang="pt-BR" sz="2400" b="1" dirty="0" err="1" smtClean="0">
                <a:latin typeface="Arial" pitchFamily="34" charset="0"/>
                <a:cs typeface="Arial" pitchFamily="34" charset="0"/>
              </a:rPr>
              <a:t>hs</a:t>
            </a:r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pt-BR" dirty="0" smtClean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39784"/>
          </a:xfrm>
        </p:spPr>
        <p:txBody>
          <a:bodyPr>
            <a:normAutofit fontScale="90000"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Introdução</a:t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_______________________________________</a:t>
            </a:r>
            <a:endParaRPr lang="pt-BR" sz="3200" dirty="0">
              <a:solidFill>
                <a:srgbClr val="FF0000"/>
              </a:solidFill>
            </a:endParaRPr>
          </a:p>
        </p:txBody>
      </p:sp>
      <p:pic>
        <p:nvPicPr>
          <p:cNvPr id="4" name="Espaço Reservado para Conteúdo 3" descr="C:\Documents and Settings\Administrador\Meus documentos\Minhas imagens\DIVERSOS CELULAR 270314 082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872442" y="1839032"/>
            <a:ext cx="5399116" cy="40482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tângulo 4"/>
          <p:cNvSpPr/>
          <p:nvPr/>
        </p:nvSpPr>
        <p:spPr>
          <a:xfrm>
            <a:off x="1785918" y="5715016"/>
            <a:ext cx="568783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pt-BR" sz="2400" b="1" dirty="0" smtClean="0">
              <a:latin typeface="Arial" pitchFamily="34" charset="0"/>
              <a:cs typeface="Arial" pitchFamily="34" charset="0"/>
            </a:endParaRPr>
          </a:p>
          <a:p>
            <a:r>
              <a:rPr lang="pt-BR" sz="2400" b="1" dirty="0" smtClean="0">
                <a:latin typeface="Arial" pitchFamily="34" charset="0"/>
                <a:cs typeface="Arial" pitchFamily="34" charset="0"/>
              </a:rPr>
              <a:t>VISTA </a:t>
            </a:r>
            <a:r>
              <a:rPr lang="pt-BR" sz="2400" b="1" dirty="0">
                <a:latin typeface="Arial" pitchFamily="34" charset="0"/>
                <a:cs typeface="Arial" pitchFamily="34" charset="0"/>
              </a:rPr>
              <a:t>PANORÂMICA DA UBS ÁREA 1</a:t>
            </a:r>
            <a:endParaRPr lang="pt-BR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200" b="1" dirty="0" smtClean="0">
                <a:latin typeface="Arial" pitchFamily="34" charset="0"/>
                <a:cs typeface="Arial" pitchFamily="34" charset="0"/>
              </a:rPr>
              <a:t>Introdução</a:t>
            </a:r>
            <a:br>
              <a:rPr lang="pt-BR" sz="3200" b="1" dirty="0" smtClean="0">
                <a:latin typeface="Arial" pitchFamily="34" charset="0"/>
                <a:cs typeface="Arial" pitchFamily="34" charset="0"/>
              </a:rPr>
            </a:br>
            <a:r>
              <a:rPr lang="pt-BR" sz="3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___________________________________</a:t>
            </a:r>
            <a:endParaRPr lang="pt-BR" sz="3200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800" b="1" dirty="0" smtClean="0">
                <a:latin typeface="Arial" pitchFamily="34" charset="0"/>
                <a:cs typeface="Arial" pitchFamily="34" charset="0"/>
              </a:rPr>
              <a:t>Análise situacional (pré - intervenção)</a:t>
            </a:r>
          </a:p>
          <a:p>
            <a:pPr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-   Cobertura do pré - natal de 31,0%</a:t>
            </a:r>
          </a:p>
          <a:p>
            <a:pPr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-  Ações desarticuladas</a:t>
            </a:r>
          </a:p>
          <a:p>
            <a:pPr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-  Registros precário de informações</a:t>
            </a:r>
          </a:p>
          <a:p>
            <a:pPr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-  Baixa procura das gestantes a saúde bucal</a:t>
            </a:r>
          </a:p>
          <a:p>
            <a:pPr>
              <a:buFontTx/>
              <a:buChar char="-"/>
            </a:pPr>
            <a:endParaRPr lang="pt-BR" sz="28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latin typeface="Arial" pitchFamily="34" charset="0"/>
                <a:cs typeface="Arial" pitchFamily="34" charset="0"/>
              </a:rPr>
              <a:t> </a:t>
            </a:r>
            <a:br>
              <a:rPr lang="pt-BR" sz="3600" b="1" dirty="0" smtClean="0">
                <a:latin typeface="Arial" pitchFamily="34" charset="0"/>
                <a:cs typeface="Arial" pitchFamily="34" charset="0"/>
              </a:rPr>
            </a:br>
            <a:r>
              <a:rPr lang="pt-BR" sz="3600" b="1" dirty="0">
                <a:latin typeface="Arial" pitchFamily="34" charset="0"/>
                <a:cs typeface="Arial" pitchFamily="34" charset="0"/>
              </a:rPr>
              <a:t/>
            </a:r>
            <a:br>
              <a:rPr lang="pt-BR" sz="3600" b="1" dirty="0">
                <a:latin typeface="Arial" pitchFamily="34" charset="0"/>
                <a:cs typeface="Arial" pitchFamily="34" charset="0"/>
              </a:rPr>
            </a:br>
            <a:r>
              <a:rPr lang="pt-BR" sz="3600" b="1" dirty="0" smtClean="0">
                <a:latin typeface="Arial" pitchFamily="34" charset="0"/>
                <a:cs typeface="Arial" pitchFamily="34" charset="0"/>
              </a:rPr>
              <a:t>Objetivo geral</a:t>
            </a:r>
            <a:br>
              <a:rPr lang="pt-BR" sz="3600" b="1" dirty="0" smtClean="0">
                <a:latin typeface="Arial" pitchFamily="34" charset="0"/>
                <a:cs typeface="Arial" pitchFamily="34" charset="0"/>
              </a:rPr>
            </a:br>
            <a:r>
              <a:rPr lang="pt-BR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___________________________</a:t>
            </a:r>
            <a:r>
              <a:rPr lang="pt-BR" dirty="0" smtClean="0"/>
              <a:t>	</a:t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t-BR" sz="2800" b="1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pt-BR" sz="2800" b="1" dirty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pt-BR" sz="2800" b="1" dirty="0" smtClean="0">
                <a:latin typeface="Arial" pitchFamily="34" charset="0"/>
                <a:cs typeface="Arial" pitchFamily="34" charset="0"/>
              </a:rPr>
              <a:t>• Melhorar 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a atenção ao pré-natal e </a:t>
            </a:r>
            <a:r>
              <a:rPr lang="pt-BR" sz="2800" b="1" dirty="0" err="1">
                <a:latin typeface="Arial" pitchFamily="34" charset="0"/>
                <a:cs typeface="Arial" pitchFamily="34" charset="0"/>
              </a:rPr>
              <a:t>puerpério</a:t>
            </a:r>
            <a:r>
              <a:rPr lang="pt-BR" sz="2800" b="1" dirty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1054</TotalTime>
  <Words>648</Words>
  <Application>Microsoft Office PowerPoint</Application>
  <PresentationFormat>Apresentação na tela (4:3)</PresentationFormat>
  <Paragraphs>233</Paragraphs>
  <Slides>33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</vt:i4>
      </vt:variant>
    </vt:vector>
  </HeadingPairs>
  <TitlesOfParts>
    <vt:vector size="36" baseType="lpstr">
      <vt:lpstr>Arial</vt:lpstr>
      <vt:lpstr>Calibri</vt:lpstr>
      <vt:lpstr>Tema do Office</vt:lpstr>
      <vt:lpstr> Universidade Aberta do SUS – UNASUS  Universidade Federal de Pelotas  Especialização em Saúde da Família  </vt:lpstr>
      <vt:lpstr>Introdução _______________________________________</vt:lpstr>
      <vt:lpstr>Apresentação do PowerPoint</vt:lpstr>
      <vt:lpstr>Introdução _______________________________________ </vt:lpstr>
      <vt:lpstr>Introdução _____________________________________________</vt:lpstr>
      <vt:lpstr>Introdução _____________________________________________</vt:lpstr>
      <vt:lpstr>Introdução _______________________________________</vt:lpstr>
      <vt:lpstr>Introdução ___________________________________</vt:lpstr>
      <vt:lpstr>   Objetivo geral ___________________________  </vt:lpstr>
      <vt:lpstr>Metodologia ___________________________________</vt:lpstr>
      <vt:lpstr>Metodologia ___________________________________</vt:lpstr>
      <vt:lpstr>Metodologia ___________________________________</vt:lpstr>
      <vt:lpstr>Metodologia ___________________________________</vt:lpstr>
      <vt:lpstr>Metodologia ___________________________________</vt:lpstr>
      <vt:lpstr>Metodologia ___________________________________</vt:lpstr>
      <vt:lpstr>Metodologia ___________________________________</vt:lpstr>
      <vt:lpstr>Objetivos Específicos ___________________________________</vt:lpstr>
      <vt:lpstr>Objetivos Específicos ___________________________________</vt:lpstr>
      <vt:lpstr>Resultados _______________________________________</vt:lpstr>
      <vt:lpstr>Resultados _____________________________________________________</vt:lpstr>
      <vt:lpstr>Resultados _______________________________________</vt:lpstr>
      <vt:lpstr>Resultados ________________________________________</vt:lpstr>
      <vt:lpstr>Resultados ___________________________________________</vt:lpstr>
      <vt:lpstr>Resultados ___________________________________________</vt:lpstr>
      <vt:lpstr>Resultados _______________________________________</vt:lpstr>
      <vt:lpstr>Resultados _______________________________________</vt:lpstr>
      <vt:lpstr>Resultados ___________________________________________</vt:lpstr>
      <vt:lpstr>Resultados _______________________________________</vt:lpstr>
      <vt:lpstr>Resultados _______________________________________</vt:lpstr>
      <vt:lpstr> Discussão ___________________________________________ </vt:lpstr>
      <vt:lpstr>Discussão ___________________________________ </vt:lpstr>
      <vt:lpstr> Reflexão crítica sobre processo pessoal de aprendizagem e na implementação da intervenção __________________________________________     </vt:lpstr>
      <vt:lpstr>____________________________</vt:lpstr>
    </vt:vector>
  </TitlesOfParts>
  <Company>Servtech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Usuário</dc:creator>
  <cp:lastModifiedBy>Vera</cp:lastModifiedBy>
  <cp:revision>114</cp:revision>
  <dcterms:created xsi:type="dcterms:W3CDTF">2014-10-27T14:58:14Z</dcterms:created>
  <dcterms:modified xsi:type="dcterms:W3CDTF">2014-10-30T12:13:23Z</dcterms:modified>
</cp:coreProperties>
</file>