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3">
  <p:sldMasterIdLst>
    <p:sldMasterId id="2147483684" r:id="rId1"/>
  </p:sldMasterIdLst>
  <p:sldIdLst>
    <p:sldId id="256" r:id="rId2"/>
    <p:sldId id="257" r:id="rId3"/>
    <p:sldId id="264" r:id="rId4"/>
    <p:sldId id="258" r:id="rId5"/>
    <p:sldId id="263" r:id="rId6"/>
    <p:sldId id="262" r:id="rId7"/>
    <p:sldId id="266" r:id="rId8"/>
    <p:sldId id="270" r:id="rId9"/>
    <p:sldId id="271" r:id="rId10"/>
    <p:sldId id="268" r:id="rId11"/>
    <p:sldId id="269" r:id="rId12"/>
    <p:sldId id="272" r:id="rId13"/>
    <p:sldId id="261" r:id="rId14"/>
    <p:sldId id="273" r:id="rId15"/>
    <p:sldId id="274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265" r:id="rId38"/>
    <p:sldId id="304" r:id="rId39"/>
    <p:sldId id="305" r:id="rId40"/>
    <p:sldId id="306" r:id="rId41"/>
    <p:sldId id="260" r:id="rId42"/>
    <p:sldId id="259" r:id="rId4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63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ego%20Everton\Documents\S&#227;o%20Miguel%202\Coleta%20de%20dados%20Pre-Natal%20final%20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ego%20Everton\Documents\S&#227;o%20Miguel%202\Coleta%20de%20dados%20Pre-Natal%20final%20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ego%20Everton\Documents\S&#227;o%20Miguel%202\Coleta%20de%20dados%20Pre-Natal%20final%20.xls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ego%20Everton\Documents\S&#227;o%20Miguel%202\Coleta%20de%20dados%20Pre-Natal%20final%20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ego%20Everton\Documents\S&#227;o%20Miguel%202\Coleta%20de%20dados%20Pre-Natal%20final%20.xls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ego%20Everton\Documents\S&#227;o%20Miguel%202\Coleta%20de%20dados%20Pre-Natal%20final%20.xls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ego%20Everton\Documents\S&#227;o%20Miguel%202\Coleta%20de%20dados%20Pre-Natal%20final%20.xls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ego%20Everton\Documents\S&#227;o%20Miguel%202\Coleta%20de%20dados%20Pre-Natal%20final%20.xls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ego%20Everton\Documents\S&#227;o%20Miguel%202\Gr&#225;fico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ego%20Everton\Documents\S&#227;o%20Miguel%202\Coleta%20de%20dados%20Pre-Natal%20final%20.xls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ego%20Everton\Documents\S&#227;o%20Miguel%202\Coleta%20de%20dados%20Pre-Natal%20final%20.xls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ego%20Everton\Documents\S&#227;o%20Miguel%202\Coleta%20de%20dados%20Pre-Natal%20final%20.xls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ego%20Everton\Documents\S&#227;o%20Miguel%202\Coleta%20de%20dados%20Pre-Natal%20final%20.xls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ego%20Everton\Documents\S&#227;o%20Miguel%202\Coleta%20de%20dados%20Pre-Natal%20final%20.xls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ego%20Everton\Documents\S&#227;o%20Miguel%202\Coleta%20de%20dados%20Pre-Natal%20final%20.xls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ego%20Everton\Documents\S&#227;o%20Miguel%202\Coleta%20de%20dados%20Pre-Natal%20final%20.xls" TargetMode="External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ego%20Everton\Documents\S&#227;o%20Miguel%202\Coleta%20de%20dados%20Pre-Natal%20final%20.xls" TargetMode="External"/><Relationship Id="rId1" Type="http://schemas.openxmlformats.org/officeDocument/2006/relationships/themeOverride" Target="../theme/themeOverride24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ego%20Everton\Documents\S&#227;o%20Miguel%202\Coleta%20de%20dados%20Pre-Natal%20final%20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ego%20Everton\Documents\S&#227;o%20Miguel%202\Coleta%20de%20dados%20Pre-Natal%20final%20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ego%20Everton\Documents\S&#227;o%20Miguel%202\Coleta%20de%20dados%20Pre-Natal%20final%20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ego%20Everton\Documents\S&#227;o%20Miguel%202\Coleta%20de%20dados%20Pre-Natal%20final%20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ego%20Everton\Documents\S&#227;o%20Miguel%202\Coleta%20de%20dados%20Pre-Natal%20final%20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ego%20Everton\Documents\S&#227;o%20Miguel%202\Coleta%20de%20dados%20Pre-Natal%20final%20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ego%20Everton\Documents\S&#227;o%20Miguel%202\Coleta%20de%20dados%20Pre-Natal%20final%20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 e Puerpério. 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0.57692307692307687</c:v>
                </c:pt>
                <c:pt idx="1">
                  <c:v>0.80769230769230771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375680"/>
        <c:axId val="88377216"/>
      </c:barChart>
      <c:catAx>
        <c:axId val="8837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88377216"/>
        <c:crosses val="autoZero"/>
        <c:auto val="1"/>
        <c:lblAlgn val="ctr"/>
        <c:lblOffset val="100"/>
        <c:noMultiLvlLbl val="0"/>
      </c:catAx>
      <c:valAx>
        <c:axId val="88377216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88375680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solidFill>
        <a:sysClr val="windowText" lastClr="000000">
          <a:lumMod val="50000"/>
          <a:lumOff val="50000"/>
        </a:sysClr>
      </a:solidFill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Indicadores!$C$72</c:f>
              <c:strCache>
                <c:ptCount val="1"/>
                <c:pt idx="0">
                  <c:v>Proporção de gestantes com solicitação de VDRL em dia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cat>
            <c:strRef>
              <c:f>Indicadores!$D$71:$F$71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Indicadores!$D$72:$F$72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375616"/>
        <c:axId val="123377920"/>
      </c:barChart>
      <c:catAx>
        <c:axId val="12337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3377920"/>
        <c:crosses val="autoZero"/>
        <c:auto val="1"/>
        <c:lblAlgn val="ctr"/>
        <c:lblOffset val="100"/>
        <c:noMultiLvlLbl val="0"/>
      </c:catAx>
      <c:valAx>
        <c:axId val="12337792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33756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Indicadores!$C$77</c:f>
              <c:strCache>
                <c:ptCount val="1"/>
                <c:pt idx="0">
                  <c:v>Proporção de gestantes com solicitação de exame de Urina tipo 1 com urocultura e antibiograma em dia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cat>
            <c:strRef>
              <c:f>Indicadores!$D$76:$F$76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Indicadores!$D$77:$F$77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704064"/>
        <c:axId val="123705600"/>
      </c:barChart>
      <c:catAx>
        <c:axId val="123704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3705600"/>
        <c:crosses val="autoZero"/>
        <c:auto val="1"/>
        <c:lblAlgn val="ctr"/>
        <c:lblOffset val="100"/>
        <c:noMultiLvlLbl val="0"/>
      </c:catAx>
      <c:valAx>
        <c:axId val="12370560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37040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Indicadores!$C$77</c:f>
              <c:strCache>
                <c:ptCount val="1"/>
                <c:pt idx="0">
                  <c:v>Proporção de gestantes com solicitação de exame de Urina tipo 1 com urocultura e antibiograma em dia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cat>
            <c:strRef>
              <c:f>Indicadores!$D$76:$F$76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Indicadores!$D$77:$F$77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700352"/>
        <c:axId val="123703296"/>
      </c:barChart>
      <c:catAx>
        <c:axId val="12370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3703296"/>
        <c:crosses val="autoZero"/>
        <c:auto val="1"/>
        <c:lblAlgn val="ctr"/>
        <c:lblOffset val="100"/>
        <c:noMultiLvlLbl val="0"/>
      </c:catAx>
      <c:valAx>
        <c:axId val="1237032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37003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Indicadores!$C$77</c:f>
              <c:strCache>
                <c:ptCount val="1"/>
                <c:pt idx="0">
                  <c:v>Proporção de gestantes com solicitação de exame de Urina tipo 1 com urocultura e antibiograma em dia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cat>
            <c:strRef>
              <c:f>Indicadores!$D$76:$F$76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Indicadores!$D$77:$F$77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526272"/>
        <c:axId val="133527808"/>
      </c:barChart>
      <c:catAx>
        <c:axId val="13352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3527808"/>
        <c:crosses val="autoZero"/>
        <c:auto val="1"/>
        <c:lblAlgn val="ctr"/>
        <c:lblOffset val="100"/>
        <c:noMultiLvlLbl val="0"/>
      </c:catAx>
      <c:valAx>
        <c:axId val="1335278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35262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Indicadores!$C$77</c:f>
              <c:strCache>
                <c:ptCount val="1"/>
                <c:pt idx="0">
                  <c:v>Proporção de gestantes com solicitação de exame de Urina tipo 1 com urocultura e antibiograma em dia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cat>
            <c:strRef>
              <c:f>Indicadores!$D$76:$F$76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Indicadores!$D$77:$F$77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735168"/>
        <c:axId val="133736704"/>
      </c:barChart>
      <c:catAx>
        <c:axId val="13373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3736704"/>
        <c:crosses val="autoZero"/>
        <c:auto val="1"/>
        <c:lblAlgn val="ctr"/>
        <c:lblOffset val="100"/>
        <c:noMultiLvlLbl val="0"/>
      </c:catAx>
      <c:valAx>
        <c:axId val="13373670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37351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Indicadores!$C$97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cat>
            <c:strRef>
              <c:f>Indicadores!$D$96:$F$96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Indicadores!$D$97:$F$97</c:f>
              <c:numCache>
                <c:formatCode>0.0%</c:formatCode>
                <c:ptCount val="3"/>
                <c:pt idx="0">
                  <c:v>0.8666666666666667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367808"/>
        <c:axId val="123369344"/>
      </c:barChart>
      <c:catAx>
        <c:axId val="12336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3369344"/>
        <c:crosses val="autoZero"/>
        <c:auto val="1"/>
        <c:lblAlgn val="ctr"/>
        <c:lblOffset val="100"/>
        <c:noMultiLvlLbl val="0"/>
      </c:catAx>
      <c:valAx>
        <c:axId val="12336934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33678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Indicadores!$C$102</c:f>
              <c:strCache>
                <c:ptCount val="1"/>
                <c:pt idx="0">
                  <c:v>Proporção de gestantes com  o esquema da vacina de Hepatite B completo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cat>
            <c:strRef>
              <c:f>Indicadores!$D$101:$F$101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Indicadores!$D$102:$F$102</c:f>
              <c:numCache>
                <c:formatCode>0.0%</c:formatCode>
                <c:ptCount val="3"/>
                <c:pt idx="0">
                  <c:v>0</c:v>
                </c:pt>
                <c:pt idx="1">
                  <c:v>0.19047619047619047</c:v>
                </c:pt>
                <c:pt idx="2">
                  <c:v>0.26923076923076922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87392"/>
        <c:axId val="88357120"/>
      </c:barChart>
      <c:catAx>
        <c:axId val="378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357120"/>
        <c:crosses val="autoZero"/>
        <c:auto val="1"/>
        <c:lblAlgn val="ctr"/>
        <c:lblOffset val="100"/>
        <c:noMultiLvlLbl val="0"/>
      </c:catAx>
      <c:valAx>
        <c:axId val="8835712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873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103018372703413"/>
          <c:y val="0.24121536891221931"/>
          <c:w val="0.76452537182852154"/>
          <c:h val="0.642804753572470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Plan1!$A$2:$C$2</c:f>
              <c:strCache>
                <c:ptCount val="1"/>
                <c:pt idx="0">
                  <c:v>Proporção de puerperas com exame puerpério entre 30º e 42º dias de pós-parto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cat>
            <c:strRef>
              <c:f>Plan1!$D$1:$F$1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Plan1!$D$2:$F$2</c:f>
              <c:numCache>
                <c:formatCode>0.00%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Plan1!$A$3:$C$3</c:f>
              <c:strCache>
                <c:ptCount val="1"/>
                <c:pt idx="0">
                  <c:v>Proporção de puerperas com exame puerpério entre 30º e 42º dias de pós-parto</c:v>
                </c:pt>
              </c:strCache>
            </c:strRef>
          </c:tx>
          <c:invertIfNegative val="0"/>
          <c:cat>
            <c:strRef>
              <c:f>Plan1!$D$1:$F$1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Plan1!$D$3:$F$3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Plan1!$A$4:$C$4</c:f>
              <c:strCache>
                <c:ptCount val="1"/>
                <c:pt idx="0">
                  <c:v>Proporção de puerperas com exame puerpério entre 30º e 42º dias de pós-parto</c:v>
                </c:pt>
              </c:strCache>
            </c:strRef>
          </c:tx>
          <c:invertIfNegative val="0"/>
          <c:cat>
            <c:strRef>
              <c:f>Plan1!$D$1:$F$1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Plan1!$D$4:$F$4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3"/>
          <c:tx>
            <c:strRef>
              <c:f>Plan1!$A$5:$C$5</c:f>
              <c:strCache>
                <c:ptCount val="1"/>
                <c:pt idx="0">
                  <c:v>Proporção de puerperas com exame puerpério entre 30º e 42º dias de pós-parto</c:v>
                </c:pt>
              </c:strCache>
            </c:strRef>
          </c:tx>
          <c:invertIfNegative val="0"/>
          <c:cat>
            <c:strRef>
              <c:f>Plan1!$D$1:$F$1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Plan1!$D$5:$F$5</c:f>
              <c:numCache>
                <c:formatCode>General</c:formatCode>
                <c:ptCount val="3"/>
              </c:numCache>
            </c:numRef>
          </c:val>
        </c:ser>
        <c:ser>
          <c:idx val="4"/>
          <c:order val="4"/>
          <c:tx>
            <c:strRef>
              <c:f>Plan1!$A$6:$C$6</c:f>
              <c:strCache>
                <c:ptCount val="1"/>
                <c:pt idx="0">
                  <c:v>Proporção de puerperas com exame puerpério entre 30º e 42º dias de pós-parto</c:v>
                </c:pt>
              </c:strCache>
            </c:strRef>
          </c:tx>
          <c:invertIfNegative val="0"/>
          <c:cat>
            <c:strRef>
              <c:f>Plan1!$D$1:$F$1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Plan1!$D$6:$F$6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4"/>
        <c:overlap val="100"/>
        <c:axId val="130834432"/>
        <c:axId val="133022080"/>
      </c:barChart>
      <c:catAx>
        <c:axId val="130834432"/>
        <c:scaling>
          <c:orientation val="minMax"/>
        </c:scaling>
        <c:delete val="0"/>
        <c:axPos val="b"/>
        <c:majorTickMark val="out"/>
        <c:minorTickMark val="none"/>
        <c:tickLblPos val="nextTo"/>
        <c:crossAx val="133022080"/>
        <c:crosses val="autoZero"/>
        <c:auto val="1"/>
        <c:lblAlgn val="ctr"/>
        <c:lblOffset val="100"/>
        <c:noMultiLvlLbl val="0"/>
      </c:catAx>
      <c:valAx>
        <c:axId val="133022080"/>
        <c:scaling>
          <c:orientation val="minMax"/>
          <c:max val="1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30834432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solidFill>
        <a:srgbClr val="808080"/>
      </a:solidFill>
    </a:ln>
  </c:sp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Indicadores!$C$122</c:f>
              <c:strCache>
                <c:ptCount val="1"/>
                <c:pt idx="0">
                  <c:v>Proporção de gestantes com registro na ficha espelho de pré-natal/vacinação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cat>
            <c:strRef>
              <c:f>Indicadores!$D$121:$F$121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Indicadores!$D$122:$F$122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311104"/>
        <c:axId val="133357568"/>
      </c:barChart>
      <c:catAx>
        <c:axId val="133311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3357568"/>
        <c:crosses val="autoZero"/>
        <c:auto val="1"/>
        <c:lblAlgn val="ctr"/>
        <c:lblOffset val="100"/>
        <c:noMultiLvlLbl val="0"/>
      </c:catAx>
      <c:valAx>
        <c:axId val="13335756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33111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Indicadores!$C$127</c:f>
              <c:strCache>
                <c:ptCount val="1"/>
                <c:pt idx="0">
                  <c:v>Proporção de gestantes com avaliação de risco gestacional</c:v>
                </c:pt>
              </c:strCache>
            </c:strRef>
          </c:tx>
          <c:spPr>
            <a:solidFill>
              <a:srgbClr val="1F497D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Indicadores!$D$126:$F$126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Indicadores!$D$127:$F$127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360640"/>
        <c:axId val="133533696"/>
      </c:barChart>
      <c:catAx>
        <c:axId val="133360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3533696"/>
        <c:crosses val="autoZero"/>
        <c:auto val="1"/>
        <c:lblAlgn val="ctr"/>
        <c:lblOffset val="100"/>
        <c:noMultiLvlLbl val="0"/>
      </c:catAx>
      <c:valAx>
        <c:axId val="1335336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33606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435716704766743"/>
          <c:y val="9.3506618625487842E-2"/>
          <c:w val="0.84774766869887974"/>
          <c:h val="0.793952220740760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0.96153846153846156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910656"/>
        <c:axId val="87929600"/>
      </c:barChart>
      <c:catAx>
        <c:axId val="8791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929600"/>
        <c:crosses val="autoZero"/>
        <c:auto val="1"/>
        <c:lblAlgn val="ctr"/>
        <c:lblOffset val="100"/>
        <c:noMultiLvlLbl val="0"/>
      </c:catAx>
      <c:valAx>
        <c:axId val="8792960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9106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Indicadores!$C$137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spPr>
            <a:solidFill>
              <a:srgbClr val="1F497D"/>
            </a:solidFill>
            <a:ln w="25400">
              <a:noFill/>
            </a:ln>
          </c:spPr>
          <c:invertIfNegative val="0"/>
          <c:cat>
            <c:strRef>
              <c:f>Indicadores!$D$136:$F$136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Indicadores!$D$137:$F$137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739264"/>
        <c:axId val="135098752"/>
      </c:barChart>
      <c:catAx>
        <c:axId val="13373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5098752"/>
        <c:crosses val="autoZero"/>
        <c:auto val="1"/>
        <c:lblAlgn val="ctr"/>
        <c:lblOffset val="100"/>
        <c:noMultiLvlLbl val="0"/>
      </c:catAx>
      <c:valAx>
        <c:axId val="13509875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37392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Indicadores!$C$137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spPr>
            <a:solidFill>
              <a:srgbClr val="1F497D"/>
            </a:solidFill>
            <a:ln w="25400">
              <a:noFill/>
            </a:ln>
          </c:spPr>
          <c:invertIfNegative val="0"/>
          <c:cat>
            <c:strRef>
              <c:f>Indicadores!$D$136:$F$136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Indicadores!$D$137:$F$137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309568"/>
        <c:axId val="153311104"/>
      </c:barChart>
      <c:catAx>
        <c:axId val="153309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3311104"/>
        <c:crosses val="autoZero"/>
        <c:auto val="1"/>
        <c:lblAlgn val="ctr"/>
        <c:lblOffset val="100"/>
        <c:noMultiLvlLbl val="0"/>
      </c:catAx>
      <c:valAx>
        <c:axId val="15331110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33095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Indicadores!$C$137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spPr>
            <a:solidFill>
              <a:srgbClr val="1F497D"/>
            </a:solidFill>
            <a:ln w="25400">
              <a:noFill/>
            </a:ln>
          </c:spPr>
          <c:invertIfNegative val="0"/>
          <c:cat>
            <c:strRef>
              <c:f>Indicadores!$D$136:$F$136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Indicadores!$D$137:$F$137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440832"/>
        <c:axId val="153969024"/>
      </c:barChart>
      <c:catAx>
        <c:axId val="15644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3969024"/>
        <c:crosses val="autoZero"/>
        <c:auto val="1"/>
        <c:lblAlgn val="ctr"/>
        <c:lblOffset val="100"/>
        <c:noMultiLvlLbl val="0"/>
      </c:catAx>
      <c:valAx>
        <c:axId val="1539690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64408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Indicadores!$C$137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spPr>
            <a:solidFill>
              <a:srgbClr val="1F497D"/>
            </a:solidFill>
            <a:ln w="25400">
              <a:noFill/>
            </a:ln>
          </c:spPr>
          <c:invertIfNegative val="0"/>
          <c:cat>
            <c:strRef>
              <c:f>Indicadores!$D$136:$F$136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Indicadores!$D$137:$F$137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084096"/>
        <c:axId val="156085632"/>
      </c:barChart>
      <c:catAx>
        <c:axId val="156084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6085632"/>
        <c:crosses val="autoZero"/>
        <c:auto val="1"/>
        <c:lblAlgn val="ctr"/>
        <c:lblOffset val="100"/>
        <c:noMultiLvlLbl val="0"/>
      </c:catAx>
      <c:valAx>
        <c:axId val="15608563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60840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Indicadores!$C$137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spPr>
            <a:solidFill>
              <a:srgbClr val="1F497D"/>
            </a:solidFill>
            <a:ln w="25400">
              <a:noFill/>
            </a:ln>
          </c:spPr>
          <c:invertIfNegative val="0"/>
          <c:cat>
            <c:strRef>
              <c:f>Indicadores!$D$136:$F$136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Indicadores!$D$137:$F$137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368896"/>
        <c:axId val="156370432"/>
      </c:barChart>
      <c:catAx>
        <c:axId val="15636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6370432"/>
        <c:crosses val="autoZero"/>
        <c:auto val="1"/>
        <c:lblAlgn val="ctr"/>
        <c:lblOffset val="100"/>
        <c:noMultiLvlLbl val="0"/>
      </c:catAx>
      <c:valAx>
        <c:axId val="15637043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63688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gestantes faltosas às consultas que receberam busca ativa.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cat>
            <c:strRef>
              <c:f>Indicadores!$D$26:$F$26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Indicadores!$D$27:$F$27</c:f>
              <c:numCache>
                <c:formatCode>0.0%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337408"/>
        <c:axId val="110348928"/>
      </c:barChart>
      <c:catAx>
        <c:axId val="11033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0348928"/>
        <c:crosses val="autoZero"/>
        <c:auto val="1"/>
        <c:lblAlgn val="ctr"/>
        <c:lblOffset val="100"/>
        <c:noMultiLvlLbl val="0"/>
      </c:catAx>
      <c:valAx>
        <c:axId val="11034892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03374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Indicadores!$C$38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cat>
            <c:strRef>
              <c:f>Indicadores!$D$37:$F$37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Indicadores!$D$38:$F$38</c:f>
              <c:numCache>
                <c:formatCode>0.0%</c:formatCode>
                <c:ptCount val="3"/>
                <c:pt idx="0">
                  <c:v>0.8</c:v>
                </c:pt>
                <c:pt idx="1">
                  <c:v>0.95238095238095233</c:v>
                </c:pt>
                <c:pt idx="2">
                  <c:v>0.96153846153846156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627840"/>
        <c:axId val="110671744"/>
      </c:barChart>
      <c:catAx>
        <c:axId val="11062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0671744"/>
        <c:crosses val="autoZero"/>
        <c:auto val="1"/>
        <c:lblAlgn val="ctr"/>
        <c:lblOffset val="100"/>
        <c:noMultiLvlLbl val="0"/>
      </c:catAx>
      <c:valAx>
        <c:axId val="11067174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06278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cat>
            <c:strRef>
              <c:f>Indicadores!$D$42:$F$42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Indicadores!$D$43:$F$43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921536"/>
        <c:axId val="87905792"/>
      </c:barChart>
      <c:catAx>
        <c:axId val="7992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905792"/>
        <c:crosses val="autoZero"/>
        <c:auto val="1"/>
        <c:lblAlgn val="ctr"/>
        <c:lblOffset val="100"/>
        <c:noMultiLvlLbl val="0"/>
      </c:catAx>
      <c:valAx>
        <c:axId val="879057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9215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gestantes com prescrição de suplementação de sulfato ferroso e ácido fólico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cat>
            <c:strRef>
              <c:f>Indicadores!$D$48:$F$48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Indicadores!$D$49:$F$49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581888"/>
        <c:axId val="109150592"/>
      </c:barChart>
      <c:catAx>
        <c:axId val="7458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9150592"/>
        <c:crosses val="autoZero"/>
        <c:auto val="1"/>
        <c:lblAlgn val="ctr"/>
        <c:lblOffset val="100"/>
        <c:noMultiLvlLbl val="0"/>
      </c:catAx>
      <c:valAx>
        <c:axId val="1091505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5818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gestantes com solicitação de ABO-Rh na primeira consulta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cat>
            <c:strRef>
              <c:f>Indicadores!$D$56:$F$56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Indicadores!$D$57:$F$57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409472"/>
        <c:axId val="115630848"/>
      </c:barChart>
      <c:catAx>
        <c:axId val="114409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630848"/>
        <c:crosses val="autoZero"/>
        <c:auto val="1"/>
        <c:lblAlgn val="ctr"/>
        <c:lblOffset val="100"/>
        <c:noMultiLvlLbl val="0"/>
      </c:catAx>
      <c:valAx>
        <c:axId val="1156308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44094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Indicadores!$C$62</c:f>
              <c:strCache>
                <c:ptCount val="1"/>
                <c:pt idx="0">
                  <c:v>Proporção de gestantes com solicitação de hemoglobina / hematócrito em dia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cat>
            <c:strRef>
              <c:f>Indicadores!$D$61:$F$61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Indicadores!$D$62:$F$62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515200"/>
        <c:axId val="116517120"/>
      </c:barChart>
      <c:catAx>
        <c:axId val="11651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6517120"/>
        <c:crosses val="autoZero"/>
        <c:auto val="1"/>
        <c:lblAlgn val="ctr"/>
        <c:lblOffset val="100"/>
        <c:noMultiLvlLbl val="0"/>
      </c:catAx>
      <c:valAx>
        <c:axId val="11651712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65152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Indicadores!$C$67</c:f>
              <c:strCache>
                <c:ptCount val="1"/>
                <c:pt idx="0">
                  <c:v>Proporção de gestantes com solicitação de glicemia de jejum em dia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cat>
            <c:strRef>
              <c:f>Indicadores!$D$66:$F$66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Indicadores!$D$67:$F$67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359616"/>
        <c:axId val="123362304"/>
      </c:barChart>
      <c:catAx>
        <c:axId val="123359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3362304"/>
        <c:crosses val="autoZero"/>
        <c:auto val="1"/>
        <c:lblAlgn val="ctr"/>
        <c:lblOffset val="100"/>
        <c:noMultiLvlLbl val="0"/>
      </c:catAx>
      <c:valAx>
        <c:axId val="12336230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33596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C9B0-907F-473F-A0FD-946FB6319117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039F50-8F60-49E6-AEB3-F1FB98D4BFF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C9B0-907F-473F-A0FD-946FB6319117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9F50-8F60-49E6-AEB3-F1FB98D4BF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C9B0-907F-473F-A0FD-946FB6319117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9F50-8F60-49E6-AEB3-F1FB98D4BF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C9B0-907F-473F-A0FD-946FB6319117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9F50-8F60-49E6-AEB3-F1FB98D4BF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C9B0-907F-473F-A0FD-946FB6319117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9F50-8F60-49E6-AEB3-F1FB98D4BFF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C9B0-907F-473F-A0FD-946FB6319117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9F50-8F60-49E6-AEB3-F1FB98D4BFF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C9B0-907F-473F-A0FD-946FB6319117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9F50-8F60-49E6-AEB3-F1FB98D4BFF4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C9B0-907F-473F-A0FD-946FB6319117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9F50-8F60-49E6-AEB3-F1FB98D4BF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C9B0-907F-473F-A0FD-946FB6319117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9F50-8F60-49E6-AEB3-F1FB98D4BF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C9B0-907F-473F-A0FD-946FB6319117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9F50-8F60-49E6-AEB3-F1FB98D4BF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C9B0-907F-473F-A0FD-946FB6319117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9F50-8F60-49E6-AEB3-F1FB98D4BF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F57C9B0-907F-473F-A0FD-946FB6319117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2039F50-8F60-49E6-AEB3-F1FB98D4BFF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531367"/>
          </a:xfrm>
        </p:spPr>
        <p:txBody>
          <a:bodyPr/>
          <a:lstStyle/>
          <a:p>
            <a:r>
              <a:rPr lang="pt-BR" sz="3600" b="1" dirty="0">
                <a:effectLst/>
              </a:rPr>
              <a:t>Melhoria da Atenção ao Pré-natal e Puerpério na Unidade Básica de Saúde São Miguel II, Miguel Alves/PI</a:t>
            </a:r>
            <a:endParaRPr lang="pt-BR" sz="3600" dirty="0"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3384376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Diego Everton Lustosa e Silva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Orientadora: Violeta Rodrigues Aguiar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Pelotas, 2014</a:t>
            </a:r>
            <a:endParaRPr lang="pt-BR" dirty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05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Organização e gestão do serviço: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Acolhimento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Garantir junto ao gesto a realização dos exames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Identificação e busca ativa de gestantes faltosas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Criação de sistemas de alerta para os dados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Manter informações atualizadas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Identificação de gestantes de risco e acompanhamento conjunto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Abordagem de temas relacionados em palestras e individualmente</a:t>
            </a:r>
          </a:p>
          <a:p>
            <a:pPr marL="457200" lvl="1" indent="0">
              <a:buNone/>
            </a:pPr>
            <a:endParaRPr lang="pt-BR" sz="2400" b="1" dirty="0" smtClean="0">
              <a:solidFill>
                <a:schemeClr val="tx1"/>
              </a:solidFill>
            </a:endParaRPr>
          </a:p>
          <a:p>
            <a:pPr lvl="1"/>
            <a:endParaRPr lang="pt-BR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86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Engajamento público: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Esclarecimento da população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Todos membros como fonte e divulgadores de informações do programa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Reforçar informações nas palestras e individualmente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Orientar gestantes quanto aos fatores de risco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Orientar gestantes quanto aos seus direitos</a:t>
            </a:r>
          </a:p>
          <a:p>
            <a:pPr marL="457200" lvl="1" indent="0">
              <a:buNone/>
            </a:pPr>
            <a:endParaRPr lang="pt-BR" sz="2400" b="1" dirty="0" smtClean="0">
              <a:solidFill>
                <a:schemeClr val="tx1"/>
              </a:solidFill>
            </a:endParaRPr>
          </a:p>
          <a:p>
            <a:pPr lvl="1"/>
            <a:endParaRPr lang="pt-BR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92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Qualificação da prática clínica: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Capacitação dos membros da equipe baseada no Caderno de Atenção Básica – Assistência ao Pré-Natal de Baixo Risco (2012)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Delegação de funções</a:t>
            </a:r>
          </a:p>
          <a:p>
            <a:pPr marL="457200" lvl="1" indent="0">
              <a:buNone/>
            </a:pPr>
            <a:endParaRPr lang="pt-BR" sz="2400" b="1" dirty="0" smtClean="0">
              <a:solidFill>
                <a:schemeClr val="tx1"/>
              </a:solidFill>
            </a:endParaRPr>
          </a:p>
          <a:p>
            <a:pPr lvl="1"/>
            <a:endParaRPr lang="pt-BR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38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Objetivo 1: </a:t>
            </a:r>
            <a:r>
              <a:rPr lang="pt-BR" b="1" dirty="0">
                <a:solidFill>
                  <a:schemeClr val="tx1"/>
                </a:solidFill>
              </a:rPr>
              <a:t>Ampliar cobertura do pré-natal</a:t>
            </a:r>
            <a:r>
              <a:rPr lang="pt-BR" b="1" dirty="0" smtClean="0">
                <a:solidFill>
                  <a:schemeClr val="tx1"/>
                </a:solidFill>
              </a:rPr>
              <a:t>;</a:t>
            </a:r>
            <a:endParaRPr lang="pt-BR" b="1" dirty="0">
              <a:solidFill>
                <a:schemeClr val="tx1"/>
              </a:solidFill>
            </a:endParaRP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Meta </a:t>
            </a:r>
            <a:r>
              <a:rPr lang="pt-BR" sz="2400" b="1" dirty="0">
                <a:solidFill>
                  <a:schemeClr val="tx1"/>
                </a:solidFill>
              </a:rPr>
              <a:t>1: Ampliar a cobertura das </a:t>
            </a:r>
            <a:r>
              <a:rPr lang="pt-BR" sz="2400" b="1" dirty="0" smtClean="0">
                <a:solidFill>
                  <a:schemeClr val="tx1"/>
                </a:solidFill>
              </a:rPr>
              <a:t>gestantes (98%)</a:t>
            </a:r>
            <a:endParaRPr lang="pt-BR" sz="2400" b="1" dirty="0">
              <a:solidFill>
                <a:schemeClr val="tx1"/>
              </a:solidFill>
            </a:endParaRP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Resultado: mês 01 – 57,7%, mês 02 – 80,8%, mês 03 – 100%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001431145"/>
              </p:ext>
            </p:extLst>
          </p:nvPr>
        </p:nvGraphicFramePr>
        <p:xfrm>
          <a:off x="2051720" y="3356992"/>
          <a:ext cx="4724400" cy="265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55576" y="6013982"/>
            <a:ext cx="7476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1: Propor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gestantes cadastradas no Programa de Pr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-natal e puerp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rio na Unidade de Sa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São Miguel II, Miguel Alves-PI</a:t>
            </a: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72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chemeClr val="tx1"/>
                </a:solidFill>
              </a:rPr>
              <a:t>Objetivo 1: </a:t>
            </a:r>
            <a:r>
              <a:rPr lang="pt-BR" b="1" dirty="0">
                <a:solidFill>
                  <a:schemeClr val="tx1"/>
                </a:solidFill>
              </a:rPr>
              <a:t>Ampliar cobertura do pré-natal</a:t>
            </a:r>
            <a:r>
              <a:rPr lang="pt-BR" b="1" dirty="0" smtClean="0">
                <a:solidFill>
                  <a:schemeClr val="tx1"/>
                </a:solidFill>
              </a:rPr>
              <a:t>;</a:t>
            </a:r>
            <a:endParaRPr lang="pt-BR" b="1" dirty="0">
              <a:solidFill>
                <a:schemeClr val="tx1"/>
              </a:solidFill>
            </a:endParaRP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Meta </a:t>
            </a:r>
            <a:r>
              <a:rPr lang="pt-BR" sz="2400" b="1" dirty="0">
                <a:solidFill>
                  <a:schemeClr val="tx1"/>
                </a:solidFill>
              </a:rPr>
              <a:t>2: Garantir a captação de 98% das gestantes </a:t>
            </a:r>
            <a:r>
              <a:rPr lang="pt-BR" sz="2400" b="1" dirty="0" smtClean="0">
                <a:solidFill>
                  <a:schemeClr val="tx1"/>
                </a:solidFill>
              </a:rPr>
              <a:t>no </a:t>
            </a:r>
            <a:r>
              <a:rPr lang="pt-BR" sz="2400" b="1" dirty="0">
                <a:solidFill>
                  <a:schemeClr val="tx1"/>
                </a:solidFill>
              </a:rPr>
              <a:t>primeiro trimestre de </a:t>
            </a:r>
            <a:r>
              <a:rPr lang="pt-BR" sz="2400" b="1" dirty="0" smtClean="0">
                <a:solidFill>
                  <a:schemeClr val="tx1"/>
                </a:solidFill>
              </a:rPr>
              <a:t>gestação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Resultados:  mês 01 – 100%, mês 02 – 100%, mês 03 – 96,2%</a:t>
            </a:r>
          </a:p>
          <a:p>
            <a:pPr marL="457200" lvl="1" indent="0" algn="just">
              <a:buNone/>
            </a:pPr>
            <a:endParaRPr lang="pt-BR" sz="2400" b="1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288964658"/>
              </p:ext>
            </p:extLst>
          </p:nvPr>
        </p:nvGraphicFramePr>
        <p:xfrm>
          <a:off x="2526804" y="3645024"/>
          <a:ext cx="4090392" cy="2262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99592" y="6114491"/>
            <a:ext cx="72728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igura 2</a:t>
            </a:r>
            <a:r>
              <a:rPr kumimoji="0" lang="pt-BR" altLang="pt-BR" sz="1200" b="1" i="0" u="none" strike="noStrike" cap="none" normalizeH="0" baseline="0" dirty="0" smtClean="0" bmk="_Toc380158638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- Propor</a:t>
            </a:r>
            <a:r>
              <a:rPr kumimoji="0" lang="pt-BR" altLang="pt-BR" sz="1200" b="1" i="0" u="none" strike="noStrike" cap="none" normalizeH="0" baseline="0" dirty="0" smtClean="0" bmk="_Toc380158638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38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gestantes captadas no primeiro trimestre de gesta</a:t>
            </a:r>
            <a:r>
              <a:rPr kumimoji="0" lang="pt-BR" altLang="pt-BR" sz="1200" b="1" i="0" u="none" strike="noStrike" cap="none" normalizeH="0" baseline="0" dirty="0" smtClean="0" bmk="_Toc380158638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38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na Unida B</a:t>
            </a:r>
            <a:r>
              <a:rPr kumimoji="0" lang="pt-BR" altLang="pt-BR" sz="1200" b="1" i="0" u="none" strike="noStrike" cap="none" normalizeH="0" baseline="0" dirty="0" smtClean="0" bmk="_Toc380158638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altLang="pt-BR" sz="1200" b="1" i="0" u="none" strike="noStrike" cap="none" normalizeH="0" baseline="0" dirty="0" smtClean="0" bmk="_Toc380158638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de Sa</a:t>
            </a:r>
            <a:r>
              <a:rPr kumimoji="0" lang="pt-BR" altLang="pt-BR" sz="1200" b="1" i="0" u="none" strike="noStrike" cap="none" normalizeH="0" baseline="0" dirty="0" smtClean="0" bmk="_Toc380158638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altLang="pt-BR" sz="1200" b="1" i="0" u="none" strike="noStrike" cap="none" normalizeH="0" baseline="0" dirty="0" smtClean="0" bmk="_Toc380158638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São Miguel II, em Miguel Alves, PI.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16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chemeClr val="tx1"/>
                </a:solidFill>
              </a:rPr>
              <a:t>Objetivo 2: </a:t>
            </a:r>
            <a:r>
              <a:rPr lang="pt-BR" b="1" dirty="0">
                <a:solidFill>
                  <a:schemeClr val="tx1"/>
                </a:solidFill>
              </a:rPr>
              <a:t>- Melhorar adesão do </a:t>
            </a:r>
            <a:r>
              <a:rPr lang="pt-BR" b="1" dirty="0" smtClean="0">
                <a:solidFill>
                  <a:schemeClr val="tx1"/>
                </a:solidFill>
              </a:rPr>
              <a:t>pré-natal</a:t>
            </a:r>
            <a:endParaRPr lang="pt-BR" b="1" dirty="0">
              <a:solidFill>
                <a:schemeClr val="tx1"/>
              </a:solidFill>
            </a:endParaRP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Meta 1: </a:t>
            </a:r>
            <a:r>
              <a:rPr lang="pt-BR" sz="2400" b="1" dirty="0">
                <a:solidFill>
                  <a:schemeClr val="tx1"/>
                </a:solidFill>
              </a:rPr>
              <a:t>Realizar busca ativa de 100% das gestantes </a:t>
            </a:r>
            <a:r>
              <a:rPr lang="pt-BR" sz="2400" b="1" dirty="0" smtClean="0">
                <a:solidFill>
                  <a:schemeClr val="tx1"/>
                </a:solidFill>
              </a:rPr>
              <a:t>faltosas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Resultado:  mês 01 – 0%, mês 02 – 100%, mês 03 – 100%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83766953"/>
              </p:ext>
            </p:extLst>
          </p:nvPr>
        </p:nvGraphicFramePr>
        <p:xfrm>
          <a:off x="2027684" y="3586360"/>
          <a:ext cx="4800600" cy="262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55576" y="6212701"/>
            <a:ext cx="73448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igura </a:t>
            </a:r>
            <a:r>
              <a:rPr lang="pt-BR" altLang="pt-BR" sz="1200" b="1" dirty="0" bmk="_Toc380158639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pt-BR" altLang="pt-BR" sz="1200" b="1" i="0" u="none" strike="noStrike" cap="none" normalizeH="0" baseline="0" dirty="0" smtClean="0" bmk="_Toc38015863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Propor</a:t>
            </a:r>
            <a:r>
              <a:rPr kumimoji="0" lang="pt-BR" altLang="pt-BR" sz="1200" b="1" i="0" u="none" strike="noStrike" cap="none" normalizeH="0" baseline="0" dirty="0" smtClean="0" bmk="_Toc380158639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3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gestantes faltosas </a:t>
            </a:r>
            <a:r>
              <a:rPr kumimoji="0" lang="pt-BR" altLang="pt-BR" sz="1200" b="1" i="0" u="none" strike="noStrike" cap="none" normalizeH="0" baseline="0" dirty="0" smtClean="0" bmk="_Toc380158639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à</a:t>
            </a:r>
            <a:r>
              <a:rPr kumimoji="0" lang="pt-BR" altLang="pt-BR" sz="1200" b="1" i="0" u="none" strike="noStrike" cap="none" normalizeH="0" baseline="0" dirty="0" smtClean="0" bmk="_Toc38015863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 consultas que receberam busca ativa na Unidade B</a:t>
            </a:r>
            <a:r>
              <a:rPr kumimoji="0" lang="pt-BR" altLang="pt-BR" sz="1200" b="1" i="0" u="none" strike="noStrike" cap="none" normalizeH="0" baseline="0" dirty="0" smtClean="0" bmk="_Toc380158639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altLang="pt-BR" sz="1200" b="1" i="0" u="none" strike="noStrike" cap="none" normalizeH="0" baseline="0" dirty="0" smtClean="0" bmk="_Toc38015863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de Sa</a:t>
            </a:r>
            <a:r>
              <a:rPr kumimoji="0" lang="pt-BR" altLang="pt-BR" sz="1200" b="1" i="0" u="none" strike="noStrike" cap="none" normalizeH="0" baseline="0" dirty="0" smtClean="0" bmk="_Toc380158639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altLang="pt-BR" sz="1200" b="1" i="0" u="none" strike="noStrike" cap="none" normalizeH="0" baseline="0" dirty="0" smtClean="0" bmk="_Toc38015863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São Miguel II, Miguel Alves, PI.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89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Objetivo 3 - Melhorar a qualidade da atenção ao pré-natal e puerpério realizado na Unidade;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Meta 1: Realizar pelo menos um exame ginecológico/trimestre em 98% das gestantes.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Resultado: mês 01 – 80%, mês 02 – 95,2%, mês 03 – 96,2%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222220607"/>
              </p:ext>
            </p:extLst>
          </p:nvPr>
        </p:nvGraphicFramePr>
        <p:xfrm>
          <a:off x="2627784" y="3933056"/>
          <a:ext cx="4464496" cy="2253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99592" y="6186499"/>
            <a:ext cx="73448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igura 4: Propor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gestantes com pelo menos um exame ginecol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gico por trimestre na Unidade B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de Sa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São Miguel II, Miguel Alves, PI.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3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Objetivo 3 - Melhorar a qualidade da atenção ao pré-natal e puerpério realizado na Unidade;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Meta 2: </a:t>
            </a:r>
            <a:r>
              <a:rPr lang="pt-BR" sz="2400" b="1" dirty="0">
                <a:solidFill>
                  <a:schemeClr val="tx1"/>
                </a:solidFill>
              </a:rPr>
              <a:t>Realizar pelo menos um exame de mamas em 98% das </a:t>
            </a:r>
            <a:r>
              <a:rPr lang="pt-BR" sz="2400" b="1" dirty="0" smtClean="0">
                <a:solidFill>
                  <a:schemeClr val="tx1"/>
                </a:solidFill>
              </a:rPr>
              <a:t>gestantes.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Resultado: mês 01, 02, 03 – 100%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1196155021"/>
              </p:ext>
            </p:extLst>
          </p:nvPr>
        </p:nvGraphicFramePr>
        <p:xfrm>
          <a:off x="2051720" y="3717032"/>
          <a:ext cx="4724400" cy="260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7584" y="6352827"/>
            <a:ext cx="74888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igura 5: Propor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gestantes com  pelo menos um exame das mamas durante o pr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-natal na Unidade B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de Sa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São Miguel II, Miguel Alves, PI.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41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Objetivo 3 - Melhorar a qualidade da atenção ao pré-natal e puerpério realizado na Unidade;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Meta 3: </a:t>
            </a:r>
            <a:r>
              <a:rPr lang="pt-BR" sz="2400" b="1" dirty="0">
                <a:solidFill>
                  <a:schemeClr val="tx1"/>
                </a:solidFill>
              </a:rPr>
              <a:t>Garantir a 100% das gestantes a prescrição de suplementação de sulfato ferroso e ácido </a:t>
            </a:r>
            <a:r>
              <a:rPr lang="pt-BR" sz="2400" b="1" dirty="0" smtClean="0">
                <a:solidFill>
                  <a:schemeClr val="tx1"/>
                </a:solidFill>
              </a:rPr>
              <a:t>fólico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Resultado: mês 01, 02, 03 – 100%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1937144469"/>
              </p:ext>
            </p:extLst>
          </p:nvPr>
        </p:nvGraphicFramePr>
        <p:xfrm>
          <a:off x="2411760" y="4021022"/>
          <a:ext cx="4666456" cy="2437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27584" y="6396335"/>
            <a:ext cx="75608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igura 6: Propor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gestantes com prescri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suplementa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sulfato ferroso e 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cido f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lico na Unidade B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de Sa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São Miguel II, Miguel Alves, PI.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56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Objetivo 3 - Melhorar a qualidade da atenção ao pré-natal e puerpério realizado na Unidade;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Meta 4: </a:t>
            </a:r>
            <a:r>
              <a:rPr lang="pt-BR" sz="2400" b="1" dirty="0">
                <a:solidFill>
                  <a:schemeClr val="tx1"/>
                </a:solidFill>
              </a:rPr>
              <a:t>Garantir a 100% das gestantes a solicitação de ABO-Rh, na primeira consulta</a:t>
            </a:r>
            <a:r>
              <a:rPr lang="pt-BR" sz="2400" b="1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Resultado: mês 01, 02, 03 – 100%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2517765028"/>
              </p:ext>
            </p:extLst>
          </p:nvPr>
        </p:nvGraphicFramePr>
        <p:xfrm>
          <a:off x="2209800" y="3645024"/>
          <a:ext cx="4724400" cy="260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899592" y="6294512"/>
            <a:ext cx="72728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igura 7</a:t>
            </a:r>
            <a:r>
              <a:rPr kumimoji="0" lang="pt-BR" altLang="pt-BR" sz="1200" b="1" i="0" u="none" strike="noStrike" cap="none" normalizeH="0" baseline="0" dirty="0" smtClean="0" bmk="_Toc38015864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Propor</a:t>
            </a:r>
            <a:r>
              <a:rPr kumimoji="0" lang="pt-BR" altLang="pt-BR" sz="1200" b="1" i="0" u="none" strike="noStrike" cap="none" normalizeH="0" baseline="0" dirty="0" smtClean="0" bmk="_Toc380158643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4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gestantes com solicita</a:t>
            </a:r>
            <a:r>
              <a:rPr kumimoji="0" lang="pt-BR" altLang="pt-BR" sz="1200" b="1" i="0" u="none" strike="noStrike" cap="none" normalizeH="0" baseline="0" dirty="0" smtClean="0" bmk="_Toc380158643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4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ABO-Rh na primeira consulta na Unidade B</a:t>
            </a:r>
            <a:r>
              <a:rPr kumimoji="0" lang="pt-BR" altLang="pt-BR" sz="1200" b="1" i="0" u="none" strike="noStrike" cap="none" normalizeH="0" baseline="0" dirty="0" smtClean="0" bmk="_Toc380158643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altLang="pt-BR" sz="1200" b="1" i="0" u="none" strike="noStrike" cap="none" normalizeH="0" baseline="0" dirty="0" smtClean="0" bmk="_Toc38015864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de Sa</a:t>
            </a:r>
            <a:r>
              <a:rPr kumimoji="0" lang="pt-BR" altLang="pt-BR" sz="1200" b="1" i="0" u="none" strike="noStrike" cap="none" normalizeH="0" baseline="0" dirty="0" smtClean="0" bmk="_Toc380158643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altLang="pt-BR" sz="1200" b="1" i="0" u="none" strike="noStrike" cap="none" normalizeH="0" baseline="0" dirty="0" smtClean="0" bmk="_Toc38015864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São Miguel II, Miguel Alves, PI.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76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tx1"/>
                </a:solidFill>
              </a:rPr>
              <a:t>Acompanhamento pré-natal/puerpério:</a:t>
            </a:r>
          </a:p>
          <a:p>
            <a:pPr lvl="1"/>
            <a:endParaRPr lang="pt-BR" sz="2800" b="1" dirty="0">
              <a:solidFill>
                <a:schemeClr val="tx1"/>
              </a:solidFill>
            </a:endParaRPr>
          </a:p>
          <a:p>
            <a:pPr lvl="1"/>
            <a:r>
              <a:rPr lang="pt-BR" sz="2800" b="1" dirty="0" smtClean="0">
                <a:solidFill>
                  <a:schemeClr val="tx1"/>
                </a:solidFill>
              </a:rPr>
              <a:t>Integridade materna e fetal</a:t>
            </a:r>
          </a:p>
          <a:p>
            <a:pPr lvl="1"/>
            <a:r>
              <a:rPr lang="pt-BR" sz="2800" b="1" dirty="0" smtClean="0">
                <a:solidFill>
                  <a:schemeClr val="tx1"/>
                </a:solidFill>
              </a:rPr>
              <a:t>2010: Programa de Humanização do Pré-Natal e Nascimento</a:t>
            </a:r>
          </a:p>
          <a:p>
            <a:pPr lvl="1"/>
            <a:r>
              <a:rPr lang="pt-BR" sz="2800" b="1" dirty="0" smtClean="0">
                <a:solidFill>
                  <a:schemeClr val="tx1"/>
                </a:solidFill>
              </a:rPr>
              <a:t>Mínimo de seis consultas</a:t>
            </a:r>
          </a:p>
          <a:p>
            <a:pPr lvl="1"/>
            <a:r>
              <a:rPr lang="pt-BR" sz="2800" b="1" dirty="0" smtClean="0">
                <a:solidFill>
                  <a:schemeClr val="tx1"/>
                </a:solidFill>
              </a:rPr>
              <a:t>Inicio precoce (primeiro trimestre).</a:t>
            </a:r>
          </a:p>
          <a:p>
            <a:pPr lvl="1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445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Objetivo 3 - Melhorar a qualidade da atenção ao pré-natal e puerpério realizado na Unidade;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Meta 5: </a:t>
            </a:r>
            <a:r>
              <a:rPr lang="pt-BR" sz="2400" b="1" dirty="0">
                <a:solidFill>
                  <a:schemeClr val="tx1"/>
                </a:solidFill>
              </a:rPr>
              <a:t>Garantir a 100% das gestantes a solicitação de hemoglobina/hematócrito em </a:t>
            </a:r>
            <a:r>
              <a:rPr lang="pt-BR" sz="2400" b="1" dirty="0" smtClean="0">
                <a:solidFill>
                  <a:schemeClr val="tx1"/>
                </a:solidFill>
              </a:rPr>
              <a:t>dia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Resultado: mês 01, 02, 03 – 100%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3" name="Gráfico 12"/>
          <p:cNvGraphicFramePr/>
          <p:nvPr>
            <p:extLst>
              <p:ext uri="{D42A27DB-BD31-4B8C-83A1-F6EECF244321}">
                <p14:modId xmlns:p14="http://schemas.microsoft.com/office/powerpoint/2010/main" val="2159783111"/>
              </p:ext>
            </p:extLst>
          </p:nvPr>
        </p:nvGraphicFramePr>
        <p:xfrm>
          <a:off x="2205037" y="3645024"/>
          <a:ext cx="4733925" cy="252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827584" y="6258508"/>
            <a:ext cx="74168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igura 8</a:t>
            </a:r>
            <a:r>
              <a:rPr kumimoji="0" lang="pt-BR" altLang="pt-BR" sz="1200" b="1" i="0" u="none" strike="noStrike" cap="none" normalizeH="0" baseline="0" dirty="0" smtClean="0" bmk="_Toc380158644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Propor</a:t>
            </a:r>
            <a:r>
              <a:rPr kumimoji="0" lang="pt-BR" altLang="pt-BR" sz="1200" b="1" i="0" u="none" strike="noStrike" cap="none" normalizeH="0" baseline="0" dirty="0" smtClean="0" bmk="_Toc380158644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44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gestantes com solicita</a:t>
            </a:r>
            <a:r>
              <a:rPr kumimoji="0" lang="pt-BR" altLang="pt-BR" sz="1200" b="1" i="0" u="none" strike="noStrike" cap="none" normalizeH="0" baseline="0" dirty="0" smtClean="0" bmk="_Toc380158644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44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hemoglobina / hemat</a:t>
            </a:r>
            <a:r>
              <a:rPr kumimoji="0" lang="pt-BR" altLang="pt-BR" sz="1200" b="1" i="0" u="none" strike="noStrike" cap="none" normalizeH="0" baseline="0" dirty="0" smtClean="0" bmk="_Toc380158644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pt-BR" altLang="pt-BR" sz="1200" b="1" i="0" u="none" strike="noStrike" cap="none" normalizeH="0" baseline="0" dirty="0" smtClean="0" bmk="_Toc380158644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crito em dia na Unidade B</a:t>
            </a:r>
            <a:r>
              <a:rPr kumimoji="0" lang="pt-BR" altLang="pt-BR" sz="1200" b="1" i="0" u="none" strike="noStrike" cap="none" normalizeH="0" baseline="0" dirty="0" smtClean="0" bmk="_Toc380158644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altLang="pt-BR" sz="1200" b="1" i="0" u="none" strike="noStrike" cap="none" normalizeH="0" baseline="0" dirty="0" smtClean="0" bmk="_Toc380158644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de Sa</a:t>
            </a:r>
            <a:r>
              <a:rPr kumimoji="0" lang="pt-BR" altLang="pt-BR" sz="1200" b="1" i="0" u="none" strike="noStrike" cap="none" normalizeH="0" baseline="0" dirty="0" smtClean="0" bmk="_Toc380158644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altLang="pt-BR" sz="1200" b="1" i="0" u="none" strike="noStrike" cap="none" normalizeH="0" baseline="0" dirty="0" smtClean="0" bmk="_Toc380158644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de, São Miguel II, Miguel Alves, PI.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01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Objetivo 3 - Melhorar a qualidade da atenção ao pré-natal e puerpério realizado na Unidade;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Meta 6: </a:t>
            </a:r>
            <a:r>
              <a:rPr lang="pt-BR" sz="2400" b="1" dirty="0">
                <a:solidFill>
                  <a:schemeClr val="tx1"/>
                </a:solidFill>
              </a:rPr>
              <a:t>Garantir a 100% das gestantes a solicitação de glicemia de jejum em </a:t>
            </a:r>
            <a:r>
              <a:rPr lang="pt-BR" sz="2400" b="1" dirty="0" smtClean="0">
                <a:solidFill>
                  <a:schemeClr val="tx1"/>
                </a:solidFill>
              </a:rPr>
              <a:t>dia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Resultado: mês 01, 02, 03 – 100%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423931613"/>
              </p:ext>
            </p:extLst>
          </p:nvPr>
        </p:nvGraphicFramePr>
        <p:xfrm>
          <a:off x="2152650" y="3789040"/>
          <a:ext cx="4838700" cy="231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899592" y="6210262"/>
            <a:ext cx="72728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igura 9</a:t>
            </a:r>
            <a:r>
              <a:rPr kumimoji="0" lang="pt-BR" altLang="pt-BR" sz="1200" b="1" i="0" u="none" strike="noStrike" cap="none" normalizeH="0" baseline="0" dirty="0" smtClean="0" bmk="_Toc38015864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Propor</a:t>
            </a:r>
            <a:r>
              <a:rPr kumimoji="0" lang="pt-BR" altLang="pt-BR" sz="1200" b="1" i="0" u="none" strike="noStrike" cap="none" normalizeH="0" baseline="0" dirty="0" smtClean="0" bmk="_Toc380158645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4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gestantes com solicita</a:t>
            </a:r>
            <a:r>
              <a:rPr kumimoji="0" lang="pt-BR" altLang="pt-BR" sz="1200" b="1" i="0" u="none" strike="noStrike" cap="none" normalizeH="0" baseline="0" dirty="0" smtClean="0" bmk="_Toc380158645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4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glicemia de jejum em dia na Unidade B</a:t>
            </a:r>
            <a:r>
              <a:rPr kumimoji="0" lang="pt-BR" altLang="pt-BR" sz="1200" b="1" i="0" u="none" strike="noStrike" cap="none" normalizeH="0" baseline="0" dirty="0" smtClean="0" bmk="_Toc380158645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altLang="pt-BR" sz="1200" b="1" i="0" u="none" strike="noStrike" cap="none" normalizeH="0" baseline="0" dirty="0" smtClean="0" bmk="_Toc38015864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de Sa</a:t>
            </a:r>
            <a:r>
              <a:rPr kumimoji="0" lang="pt-BR" altLang="pt-BR" sz="1200" b="1" i="0" u="none" strike="noStrike" cap="none" normalizeH="0" baseline="0" dirty="0" smtClean="0" bmk="_Toc380158645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altLang="pt-BR" sz="1200" b="1" i="0" u="none" strike="noStrike" cap="none" normalizeH="0" baseline="0" dirty="0" smtClean="0" bmk="_Toc38015864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São Miguel II, Miguel Alves, PI.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64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Objetivo 3 - Melhorar a qualidade da atenção ao pré-natal e puerpério realizado na Unidade;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Meta 7: </a:t>
            </a:r>
            <a:r>
              <a:rPr lang="pt-BR" sz="2400" b="1" dirty="0">
                <a:solidFill>
                  <a:schemeClr val="tx1"/>
                </a:solidFill>
              </a:rPr>
              <a:t>Garantir a 100% das gestantes a solicitação de VDRL em </a:t>
            </a:r>
            <a:r>
              <a:rPr lang="pt-BR" sz="2400" b="1" dirty="0" smtClean="0">
                <a:solidFill>
                  <a:schemeClr val="tx1"/>
                </a:solidFill>
              </a:rPr>
              <a:t>dia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Resultado: mês 01, 02, 03 – 100%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6" name="Gráfico 15"/>
          <p:cNvGraphicFramePr/>
          <p:nvPr>
            <p:extLst>
              <p:ext uri="{D42A27DB-BD31-4B8C-83A1-F6EECF244321}">
                <p14:modId xmlns:p14="http://schemas.microsoft.com/office/powerpoint/2010/main" val="2349350201"/>
              </p:ext>
            </p:extLst>
          </p:nvPr>
        </p:nvGraphicFramePr>
        <p:xfrm>
          <a:off x="2166937" y="3645024"/>
          <a:ext cx="4810125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899592" y="6258508"/>
            <a:ext cx="73448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igura </a:t>
            </a:r>
            <a:r>
              <a:rPr lang="pt-BR" altLang="pt-BR" sz="1200" b="1" dirty="0" smtClean="0" bmk="_Toc380158646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10</a:t>
            </a:r>
            <a:r>
              <a:rPr kumimoji="0" lang="pt-BR" altLang="pt-BR" sz="1200" b="1" i="0" u="none" strike="noStrike" cap="none" normalizeH="0" baseline="0" dirty="0" smtClean="0" bmk="_Toc38015864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Propor</a:t>
            </a:r>
            <a:r>
              <a:rPr kumimoji="0" lang="pt-BR" altLang="pt-BR" sz="1200" b="1" i="0" u="none" strike="noStrike" cap="none" normalizeH="0" baseline="0" dirty="0" smtClean="0" bmk="_Toc380158646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4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gestantes com solicita</a:t>
            </a:r>
            <a:r>
              <a:rPr kumimoji="0" lang="pt-BR" altLang="pt-BR" sz="1200" b="1" i="0" u="none" strike="noStrike" cap="none" normalizeH="0" baseline="0" dirty="0" smtClean="0" bmk="_Toc380158646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4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VDRL em dia na Unidade B</a:t>
            </a:r>
            <a:r>
              <a:rPr kumimoji="0" lang="pt-BR" altLang="pt-BR" sz="1200" b="1" i="0" u="none" strike="noStrike" cap="none" normalizeH="0" baseline="0" dirty="0" smtClean="0" bmk="_Toc380158646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altLang="pt-BR" sz="1200" b="1" i="0" u="none" strike="noStrike" cap="none" normalizeH="0" baseline="0" dirty="0" smtClean="0" bmk="_Toc38015864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de Sa</a:t>
            </a:r>
            <a:r>
              <a:rPr kumimoji="0" lang="pt-BR" altLang="pt-BR" sz="1200" b="1" i="0" u="none" strike="noStrike" cap="none" normalizeH="0" baseline="0" dirty="0" smtClean="0" bmk="_Toc380158646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altLang="pt-BR" sz="1200" b="1" i="0" u="none" strike="noStrike" cap="none" normalizeH="0" baseline="0" dirty="0" smtClean="0" bmk="_Toc38015864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São Miguel II, Miguel Alves, PI.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42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Objetivo 3 - Melhorar a qualidade da atenção ao pré-natal e puerpério realizado na Unidade;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Meta 8: </a:t>
            </a:r>
            <a:r>
              <a:rPr lang="pt-BR" sz="2400" b="1" dirty="0">
                <a:solidFill>
                  <a:schemeClr val="tx1"/>
                </a:solidFill>
              </a:rPr>
              <a:t>Garantir a 100% das gestantes a solicitação de exame de Urina tipo 1 com urocultura e antibiograma em dia </a:t>
            </a:r>
            <a:endParaRPr lang="pt-BR" sz="2400" b="1" dirty="0" smtClean="0">
              <a:solidFill>
                <a:schemeClr val="tx1"/>
              </a:solidFill>
            </a:endParaRP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 Resultado: mês 01, 02, 03 – 100%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3621372348"/>
              </p:ext>
            </p:extLst>
          </p:nvPr>
        </p:nvGraphicFramePr>
        <p:xfrm>
          <a:off x="2555776" y="4005064"/>
          <a:ext cx="4411761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827584" y="6222504"/>
            <a:ext cx="74168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igura 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11: Propor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gestantes com solicita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exame de Urina tipo 1 com urocultura e antibiograma em dia na Unidade B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de Sa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São Miguel II, Miguel Alves, PI.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45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Objetivo 3 - Melhorar a qualidade da atenção ao pré-natal e puerpério realizado na Unidade;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Meta 9: </a:t>
            </a:r>
            <a:r>
              <a:rPr lang="pt-BR" sz="2400" b="1" dirty="0">
                <a:solidFill>
                  <a:schemeClr val="tx1"/>
                </a:solidFill>
              </a:rPr>
              <a:t>: Garantir a 100% das gestantes solicitação de testagem </a:t>
            </a:r>
            <a:r>
              <a:rPr lang="pt-BR" sz="2400" b="1" dirty="0" err="1">
                <a:solidFill>
                  <a:schemeClr val="tx1"/>
                </a:solidFill>
              </a:rPr>
              <a:t>anti-HIV</a:t>
            </a:r>
            <a:r>
              <a:rPr lang="pt-BR" sz="2400" b="1" dirty="0">
                <a:solidFill>
                  <a:schemeClr val="tx1"/>
                </a:solidFill>
              </a:rPr>
              <a:t> em </a:t>
            </a:r>
            <a:r>
              <a:rPr lang="pt-BR" sz="2400" b="1" dirty="0" smtClean="0">
                <a:solidFill>
                  <a:schemeClr val="tx1"/>
                </a:solidFill>
              </a:rPr>
              <a:t>dia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Resultado: mês 01, 02, 03 – 100%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3583807790"/>
              </p:ext>
            </p:extLst>
          </p:nvPr>
        </p:nvGraphicFramePr>
        <p:xfrm>
          <a:off x="2555776" y="3861048"/>
          <a:ext cx="4411761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827584" y="6222504"/>
            <a:ext cx="74168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igura 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12: Propor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gestantes com solicita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testagem</a:t>
            </a:r>
            <a:r>
              <a:rPr kumimoji="0" lang="pt-BR" altLang="pt-BR" sz="1200" b="1" i="0" u="none" strike="noStrike" cap="none" normalizeH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BR" altLang="pt-BR" sz="1200" b="1" i="0" u="none" strike="noStrike" cap="none" normalizeH="0" dirty="0" err="1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anti-HIV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em dia na Unidade B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de Sa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São Miguel II, Miguel Alves, PI.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70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Objetivo 3 - Melhorar a qualidade da atenção ao pré-natal e puerpério realizado na Unidade;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Meta 10: </a:t>
            </a:r>
            <a:r>
              <a:rPr lang="pt-BR" sz="2400" b="1" dirty="0">
                <a:solidFill>
                  <a:schemeClr val="tx1"/>
                </a:solidFill>
              </a:rPr>
              <a:t>: Garantir a 100% das gestantes a solicitação de sorologia para hepatite B (</a:t>
            </a:r>
            <a:r>
              <a:rPr lang="pt-BR" sz="2400" b="1" dirty="0" err="1">
                <a:solidFill>
                  <a:schemeClr val="tx1"/>
                </a:solidFill>
              </a:rPr>
              <a:t>HBsAg</a:t>
            </a:r>
            <a:r>
              <a:rPr lang="pt-BR" sz="2400" b="1" dirty="0">
                <a:solidFill>
                  <a:schemeClr val="tx1"/>
                </a:solidFill>
              </a:rPr>
              <a:t>), na primeira </a:t>
            </a:r>
            <a:r>
              <a:rPr lang="pt-BR" sz="2400" b="1" dirty="0" smtClean="0">
                <a:solidFill>
                  <a:schemeClr val="tx1"/>
                </a:solidFill>
              </a:rPr>
              <a:t>consulta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Resultado: mês 01, 02, 03 – 100%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1180917608"/>
              </p:ext>
            </p:extLst>
          </p:nvPr>
        </p:nvGraphicFramePr>
        <p:xfrm>
          <a:off x="2555776" y="4031994"/>
          <a:ext cx="4411761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827584" y="6222504"/>
            <a:ext cx="74168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igura 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13: Propor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gestantes com solicita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sorologia para hepatite</a:t>
            </a:r>
            <a:r>
              <a:rPr kumimoji="0" lang="pt-BR" altLang="pt-BR" sz="1200" b="1" i="0" u="none" strike="noStrike" cap="none" normalizeH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B (</a:t>
            </a:r>
            <a:r>
              <a:rPr kumimoji="0" lang="pt-BR" altLang="pt-BR" sz="1200" b="1" i="0" u="none" strike="noStrike" cap="none" normalizeH="0" dirty="0" err="1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HBs</a:t>
            </a:r>
            <a:r>
              <a:rPr lang="pt-BR" altLang="pt-BR" sz="1200" b="1" dirty="0" err="1" smtClean="0" bmk="_Toc380158647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Ag</a:t>
            </a:r>
            <a:r>
              <a:rPr lang="pt-BR" altLang="pt-BR" sz="1200" b="1" dirty="0" smtClean="0" bmk="_Toc380158647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) 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em dia na Unidade B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de Sa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São Miguel II, Miguel Alves, PI.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02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Objetivo 3 - Melhorar a qualidade da atenção ao pré-natal e puerpério realizado na Unidade;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Meta 11: </a:t>
            </a:r>
            <a:r>
              <a:rPr lang="pt-BR" sz="2400" b="1" dirty="0">
                <a:solidFill>
                  <a:schemeClr val="tx1"/>
                </a:solidFill>
              </a:rPr>
              <a:t>Garantir a 100% das gestantes a solicitação de sorologia para toxoplasmose </a:t>
            </a:r>
            <a:endParaRPr lang="pt-BR" sz="2400" b="1" dirty="0" smtClean="0">
              <a:solidFill>
                <a:schemeClr val="tx1"/>
              </a:solidFill>
            </a:endParaRP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Resultado: mês 01, 02, 03 – 100%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3815300973"/>
              </p:ext>
            </p:extLst>
          </p:nvPr>
        </p:nvGraphicFramePr>
        <p:xfrm>
          <a:off x="2555776" y="3789040"/>
          <a:ext cx="4411761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827584" y="6222504"/>
            <a:ext cx="74168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igura 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14: Propor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gestantes com solicita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sorologia toxoplasmose (</a:t>
            </a:r>
            <a:r>
              <a:rPr kumimoji="0" lang="pt-BR" altLang="pt-BR" sz="1200" b="1" i="0" u="none" strike="noStrike" cap="none" normalizeH="0" baseline="0" dirty="0" err="1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IgG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 </a:t>
            </a:r>
            <a:r>
              <a:rPr kumimoji="0" lang="pt-BR" altLang="pt-BR" sz="1200" b="1" i="0" u="none" strike="noStrike" cap="none" normalizeH="0" baseline="0" dirty="0" err="1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IgM</a:t>
            </a:r>
            <a:r>
              <a:rPr lang="pt-BR" altLang="pt-BR" sz="1200" b="1" dirty="0" smtClean="0" bmk="_Toc380158647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) 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em dia na Unidade B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de Sa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altLang="pt-BR" sz="1200" b="1" i="0" u="none" strike="noStrike" cap="none" normalizeH="0" baseline="0" dirty="0" smtClean="0" bmk="_Toc38015864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São Miguel II, Miguel Alves, PI.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07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Objetivo 3 - Melhorar a qualidade da atenção ao pré-natal e puerpério realizado na Unidade;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Meta 12: </a:t>
            </a:r>
            <a:r>
              <a:rPr lang="pt-BR" sz="2400" b="1" dirty="0">
                <a:solidFill>
                  <a:schemeClr val="tx1"/>
                </a:solidFill>
              </a:rPr>
              <a:t>Garantir que 100% das gestantes completem o esquema da vacina </a:t>
            </a:r>
            <a:r>
              <a:rPr lang="pt-BR" sz="2400" b="1" dirty="0" err="1">
                <a:solidFill>
                  <a:schemeClr val="tx1"/>
                </a:solidFill>
              </a:rPr>
              <a:t>anti-tetânica</a:t>
            </a:r>
            <a:r>
              <a:rPr lang="pt-BR" sz="2400" b="1" dirty="0">
                <a:solidFill>
                  <a:schemeClr val="tx1"/>
                </a:solidFill>
              </a:rPr>
              <a:t>.  </a:t>
            </a:r>
            <a:endParaRPr lang="pt-BR" sz="2400" b="1" dirty="0" smtClean="0">
              <a:solidFill>
                <a:schemeClr val="tx1"/>
              </a:solidFill>
            </a:endParaRP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Resultado: mês 01 – 87,6%, mês 02 e 03 – 100%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6" name="Gráfico 15"/>
          <p:cNvGraphicFramePr/>
          <p:nvPr>
            <p:extLst>
              <p:ext uri="{D42A27DB-BD31-4B8C-83A1-F6EECF244321}">
                <p14:modId xmlns:p14="http://schemas.microsoft.com/office/powerpoint/2010/main" val="522444812"/>
              </p:ext>
            </p:extLst>
          </p:nvPr>
        </p:nvGraphicFramePr>
        <p:xfrm>
          <a:off x="2209800" y="3717032"/>
          <a:ext cx="4724400" cy="253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827584" y="6381328"/>
            <a:ext cx="7344816" cy="4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igura </a:t>
            </a:r>
            <a:r>
              <a:rPr kumimoji="0" lang="pt-BR" altLang="pt-BR" sz="1200" b="1" i="0" u="none" strike="noStrike" cap="none" normalizeH="0" baseline="0" dirty="0" smtClean="0" bmk="_Toc38015865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15: Propor</a:t>
            </a:r>
            <a:r>
              <a:rPr kumimoji="0" lang="pt-BR" altLang="pt-BR" sz="1200" b="1" i="0" u="none" strike="noStrike" cap="none" normalizeH="0" baseline="0" dirty="0" smtClean="0" bmk="_Toc380158651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5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gestantes com  o esquema da vacina </a:t>
            </a:r>
            <a:r>
              <a:rPr kumimoji="0" lang="pt-BR" altLang="pt-BR" sz="1200" b="1" i="0" u="none" strike="noStrike" cap="none" normalizeH="0" baseline="0" dirty="0" err="1" smtClean="0" bmk="_Toc38015865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anti-tetânica</a:t>
            </a:r>
            <a:r>
              <a:rPr kumimoji="0" lang="pt-BR" altLang="pt-BR" sz="1200" b="1" i="0" u="none" strike="noStrike" cap="none" normalizeH="0" baseline="0" dirty="0" smtClean="0" bmk="_Toc38015865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completo na Unidade B</a:t>
            </a:r>
            <a:r>
              <a:rPr kumimoji="0" lang="pt-BR" altLang="pt-BR" sz="1200" b="1" i="0" u="none" strike="noStrike" cap="none" normalizeH="0" baseline="0" dirty="0" smtClean="0" bmk="_Toc380158651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altLang="pt-BR" sz="1200" b="1" i="0" u="none" strike="noStrike" cap="none" normalizeH="0" baseline="0" dirty="0" smtClean="0" bmk="_Toc38015865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de Sa</a:t>
            </a:r>
            <a:r>
              <a:rPr kumimoji="0" lang="pt-BR" altLang="pt-BR" sz="1200" b="1" i="0" u="none" strike="noStrike" cap="none" normalizeH="0" baseline="0" dirty="0" smtClean="0" bmk="_Toc380158651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altLang="pt-BR" sz="1200" b="1" i="0" u="none" strike="noStrike" cap="none" normalizeH="0" baseline="0" dirty="0" smtClean="0" bmk="_Toc38015865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São Miguel II, Miguel Alves, PI.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96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Objetivo 3 - Melhorar a qualidade da atenção ao pré-natal e puerpério realizado na Unidade;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Meta 13: </a:t>
            </a:r>
            <a:r>
              <a:rPr lang="pt-BR" sz="2400" b="1" dirty="0">
                <a:solidFill>
                  <a:schemeClr val="tx1"/>
                </a:solidFill>
              </a:rPr>
              <a:t>Garantir que 100% das gestantes completem o esquema da vacina de Hepatite B</a:t>
            </a:r>
            <a:r>
              <a:rPr lang="pt-BR" sz="2400" b="1" dirty="0" smtClean="0">
                <a:solidFill>
                  <a:schemeClr val="tx1"/>
                </a:solidFill>
              </a:rPr>
              <a:t>.   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Resultado: mês 01 – 0%, mês 02 – 1,19%, mês 03 – 26,9%.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1408999144"/>
              </p:ext>
            </p:extLst>
          </p:nvPr>
        </p:nvGraphicFramePr>
        <p:xfrm>
          <a:off x="2377628" y="4005064"/>
          <a:ext cx="4388743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899592" y="6294512"/>
            <a:ext cx="73448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igura </a:t>
            </a:r>
            <a:r>
              <a:rPr kumimoji="0" lang="pt-BR" altLang="pt-BR" sz="1200" b="1" i="0" u="none" strike="noStrike" cap="none" normalizeH="0" baseline="0" dirty="0" smtClean="0" bmk="_Toc380158652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16: Propor</a:t>
            </a:r>
            <a:r>
              <a:rPr kumimoji="0" lang="pt-BR" altLang="pt-BR" sz="1200" b="1" i="0" u="none" strike="noStrike" cap="none" normalizeH="0" baseline="0" dirty="0" smtClean="0" bmk="_Toc380158652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52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gestantes com  o esquema da vacina de Hepatite B completo na Unidade B</a:t>
            </a:r>
            <a:r>
              <a:rPr kumimoji="0" lang="pt-BR" altLang="pt-BR" sz="1200" b="1" i="0" u="none" strike="noStrike" cap="none" normalizeH="0" baseline="0" dirty="0" smtClean="0" bmk="_Toc380158652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altLang="pt-BR" sz="1200" b="1" i="0" u="none" strike="noStrike" cap="none" normalizeH="0" baseline="0" dirty="0" smtClean="0" bmk="_Toc380158652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de Sa</a:t>
            </a:r>
            <a:r>
              <a:rPr kumimoji="0" lang="pt-BR" altLang="pt-BR" sz="1200" b="1" i="0" u="none" strike="noStrike" cap="none" normalizeH="0" baseline="0" dirty="0" smtClean="0" bmk="_Toc380158652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altLang="pt-BR" sz="1200" b="1" i="0" u="none" strike="noStrike" cap="none" normalizeH="0" baseline="0" dirty="0" smtClean="0" bmk="_Toc380158652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São Miguel II, Miguel Alves, PI.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61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Objetivo 3 - Melhorar a qualidade da atenção ao pré-natal e puerpério realizado na Unidade;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Meta 14: </a:t>
            </a:r>
            <a:r>
              <a:rPr lang="pt-BR" sz="2400" b="1" dirty="0">
                <a:solidFill>
                  <a:schemeClr val="tx1"/>
                </a:solidFill>
              </a:rPr>
              <a:t>Realizar exame de puerpério em 100% das gestantes entre o 30º  e 42º dia do pós-parto</a:t>
            </a:r>
            <a:r>
              <a:rPr lang="pt-BR" sz="2400" b="1" dirty="0" smtClean="0">
                <a:solidFill>
                  <a:schemeClr val="tx1"/>
                </a:solidFill>
              </a:rPr>
              <a:t>   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Resultado: mês 01,02, 03 – 100%.</a:t>
            </a:r>
          </a:p>
          <a:p>
            <a:pPr marL="457200" lvl="1" indent="0" algn="just">
              <a:buNone/>
            </a:pP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9" name="Grá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922827"/>
              </p:ext>
            </p:extLst>
          </p:nvPr>
        </p:nvGraphicFramePr>
        <p:xfrm>
          <a:off x="2303748" y="3645024"/>
          <a:ext cx="4572508" cy="2239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827584" y="6114492"/>
            <a:ext cx="74168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igura </a:t>
            </a:r>
            <a:r>
              <a:rPr kumimoji="0" lang="pt-BR" altLang="pt-BR" sz="1200" b="1" i="0" u="none" strike="noStrike" cap="none" normalizeH="0" baseline="0" dirty="0" smtClean="0" bmk="_Toc38015865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17: Propor</a:t>
            </a:r>
            <a:r>
              <a:rPr kumimoji="0" lang="pt-BR" altLang="pt-BR" sz="1200" b="1" i="0" u="none" strike="noStrike" cap="none" normalizeH="0" baseline="0" dirty="0" smtClean="0" bmk="_Toc380158653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5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</a:t>
            </a:r>
            <a:r>
              <a:rPr kumimoji="0" lang="pt-BR" altLang="pt-BR" sz="1200" b="1" i="0" u="none" strike="noStrike" cap="none" normalizeH="0" baseline="0" dirty="0" err="1" smtClean="0" bmk="_Toc38015865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puerperas</a:t>
            </a:r>
            <a:r>
              <a:rPr kumimoji="0" lang="pt-BR" altLang="pt-BR" sz="1200" b="1" i="0" u="none" strike="noStrike" cap="none" normalizeH="0" baseline="0" dirty="0" smtClean="0" bmk="_Toc38015865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com exame puerp</a:t>
            </a:r>
            <a:r>
              <a:rPr kumimoji="0" lang="pt-BR" altLang="pt-BR" sz="1200" b="1" i="0" u="none" strike="noStrike" cap="none" normalizeH="0" baseline="0" dirty="0" smtClean="0" bmk="_Toc380158653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pt-BR" altLang="pt-BR" sz="1200" b="1" i="0" u="none" strike="noStrike" cap="none" normalizeH="0" baseline="0" dirty="0" smtClean="0" bmk="_Toc38015865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rio entre 30</a:t>
            </a:r>
            <a:r>
              <a:rPr kumimoji="0" lang="pt-BR" altLang="pt-BR" sz="1200" b="1" i="0" u="none" strike="noStrike" cap="none" normalizeH="0" baseline="0" dirty="0" smtClean="0" bmk="_Toc380158653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º</a:t>
            </a:r>
            <a:r>
              <a:rPr kumimoji="0" lang="pt-BR" altLang="pt-BR" sz="1200" b="1" i="0" u="none" strike="noStrike" cap="none" normalizeH="0" baseline="0" dirty="0" smtClean="0" bmk="_Toc38015865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 42</a:t>
            </a:r>
            <a:r>
              <a:rPr kumimoji="0" lang="pt-BR" altLang="pt-BR" sz="1200" b="1" i="0" u="none" strike="noStrike" cap="none" normalizeH="0" baseline="0" dirty="0" smtClean="0" bmk="_Toc380158653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º</a:t>
            </a:r>
            <a:r>
              <a:rPr kumimoji="0" lang="pt-BR" altLang="pt-BR" sz="1200" b="1" i="0" u="none" strike="noStrike" cap="none" normalizeH="0" baseline="0" dirty="0" smtClean="0" bmk="_Toc38015865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dias de p</a:t>
            </a:r>
            <a:r>
              <a:rPr kumimoji="0" lang="pt-BR" altLang="pt-BR" sz="1200" b="1" i="0" u="none" strike="noStrike" cap="none" normalizeH="0" baseline="0" dirty="0" smtClean="0" bmk="_Toc380158653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pt-BR" altLang="pt-BR" sz="1200" b="1" i="0" u="none" strike="noStrike" cap="none" normalizeH="0" baseline="0" dirty="0" smtClean="0" bmk="_Toc38015865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s-parto na Unidade B</a:t>
            </a:r>
            <a:r>
              <a:rPr kumimoji="0" lang="pt-BR" altLang="pt-BR" sz="1200" b="1" i="0" u="none" strike="noStrike" cap="none" normalizeH="0" baseline="0" dirty="0" smtClean="0" bmk="_Toc380158653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altLang="pt-BR" sz="1200" b="1" i="0" u="none" strike="noStrike" cap="none" normalizeH="0" baseline="0" dirty="0" smtClean="0" bmk="_Toc38015865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de Sa</a:t>
            </a:r>
            <a:r>
              <a:rPr kumimoji="0" lang="pt-BR" altLang="pt-BR" sz="1200" b="1" i="0" u="none" strike="noStrike" cap="none" normalizeH="0" baseline="0" dirty="0" smtClean="0" bmk="_Toc380158653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altLang="pt-BR" sz="1200" b="1" i="0" u="none" strike="noStrike" cap="none" normalizeH="0" baseline="0" dirty="0" smtClean="0" bmk="_Toc380158653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São Miguel II, Miguel Alves, PI.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5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Município: Miguel Alves, Piauí.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32.477 habitantes (IBGE 2010)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14 Equipes de Saúde da Família (10 ZR, 4 ZU), NASF e CEO.</a:t>
            </a:r>
          </a:p>
          <a:p>
            <a:pPr marL="457200" lvl="1" indent="0">
              <a:buNone/>
            </a:pPr>
            <a:endParaRPr lang="pt-BR" sz="2400" b="1" dirty="0" smtClean="0">
              <a:solidFill>
                <a:schemeClr val="tx1"/>
              </a:solidFill>
            </a:endParaRPr>
          </a:p>
          <a:p>
            <a:r>
              <a:rPr lang="pt-BR" b="1" dirty="0" smtClean="0">
                <a:solidFill>
                  <a:schemeClr val="tx1"/>
                </a:solidFill>
              </a:rPr>
              <a:t>UBS São Miguel II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01 equipe</a:t>
            </a:r>
          </a:p>
          <a:p>
            <a:pPr lvl="1"/>
            <a:r>
              <a:rPr lang="pt-BR" sz="2400" b="1" dirty="0">
                <a:solidFill>
                  <a:schemeClr val="tx1"/>
                </a:solidFill>
              </a:rPr>
              <a:t>Estrutura física aquém do preconizado </a:t>
            </a:r>
          </a:p>
          <a:p>
            <a:pPr lvl="1"/>
            <a:r>
              <a:rPr lang="pt-BR" sz="2400" b="1" dirty="0">
                <a:solidFill>
                  <a:schemeClr val="tx1"/>
                </a:solidFill>
              </a:rPr>
              <a:t>739 famílias (2518 pessoas</a:t>
            </a:r>
            <a:r>
              <a:rPr lang="pt-BR" sz="2400" b="1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Pré-Natal: registro deficiente.</a:t>
            </a:r>
            <a:endParaRPr lang="pt-BR" sz="2400" b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76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Objetivo </a:t>
            </a:r>
            <a:r>
              <a:rPr lang="pt-BR" b="1" dirty="0" smtClean="0">
                <a:solidFill>
                  <a:schemeClr val="tx1"/>
                </a:solidFill>
              </a:rPr>
              <a:t>4 – Melhorar o registro das informações;</a:t>
            </a:r>
            <a:endParaRPr lang="pt-BR" b="1" dirty="0">
              <a:solidFill>
                <a:schemeClr val="tx1"/>
              </a:solidFill>
            </a:endParaRP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Meta 1: </a:t>
            </a:r>
            <a:r>
              <a:rPr lang="pt-BR" sz="2400" b="1" dirty="0">
                <a:solidFill>
                  <a:schemeClr val="tx1"/>
                </a:solidFill>
              </a:rPr>
              <a:t>Manter registro na ficha espelho de pré-natal/vacinação em 100% das gestantes</a:t>
            </a:r>
            <a:r>
              <a:rPr lang="pt-BR" sz="2400" b="1" dirty="0" smtClean="0">
                <a:solidFill>
                  <a:schemeClr val="tx1"/>
                </a:solidFill>
              </a:rPr>
              <a:t>. 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Resultado: mês 01,02, 03 – 100%.</a:t>
            </a:r>
          </a:p>
          <a:p>
            <a:pPr marL="457200" lvl="1" indent="0" algn="just">
              <a:buNone/>
            </a:pP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1322624515"/>
              </p:ext>
            </p:extLst>
          </p:nvPr>
        </p:nvGraphicFramePr>
        <p:xfrm>
          <a:off x="1979712" y="3645024"/>
          <a:ext cx="5040559" cy="2418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827584" y="6186499"/>
            <a:ext cx="73448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igura </a:t>
            </a:r>
            <a:r>
              <a:rPr kumimoji="0" lang="pt-BR" altLang="pt-BR" sz="1200" b="1" i="0" u="none" strike="noStrike" cap="none" normalizeH="0" baseline="0" dirty="0" smtClean="0" bmk="_Toc380158654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18: Propor</a:t>
            </a:r>
            <a:r>
              <a:rPr kumimoji="0" lang="pt-BR" altLang="pt-BR" sz="1200" b="1" i="0" u="none" strike="noStrike" cap="none" normalizeH="0" baseline="0" dirty="0" smtClean="0" bmk="_Toc380158654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54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gestantes com registro na ficha espelho de pr</a:t>
            </a:r>
            <a:r>
              <a:rPr kumimoji="0" lang="pt-BR" altLang="pt-BR" sz="1200" b="1" i="0" u="none" strike="noStrike" cap="none" normalizeH="0" baseline="0" dirty="0" smtClean="0" bmk="_Toc380158654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pt-BR" altLang="pt-BR" sz="1200" b="1" i="0" u="none" strike="noStrike" cap="none" normalizeH="0" baseline="0" dirty="0" smtClean="0" bmk="_Toc380158654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-natal/vacina</a:t>
            </a:r>
            <a:r>
              <a:rPr kumimoji="0" lang="pt-BR" altLang="pt-BR" sz="1200" b="1" i="0" u="none" strike="noStrike" cap="none" normalizeH="0" baseline="0" dirty="0" smtClean="0" bmk="_Toc380158654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54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na Unidade B</a:t>
            </a:r>
            <a:r>
              <a:rPr kumimoji="0" lang="pt-BR" altLang="pt-BR" sz="1200" b="1" i="0" u="none" strike="noStrike" cap="none" normalizeH="0" baseline="0" dirty="0" smtClean="0" bmk="_Toc380158654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altLang="pt-BR" sz="1200" b="1" i="0" u="none" strike="noStrike" cap="none" normalizeH="0" baseline="0" dirty="0" smtClean="0" bmk="_Toc380158654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de Sa</a:t>
            </a:r>
            <a:r>
              <a:rPr kumimoji="0" lang="pt-BR" altLang="pt-BR" sz="1200" b="1" i="0" u="none" strike="noStrike" cap="none" normalizeH="0" baseline="0" dirty="0" smtClean="0" bmk="_Toc380158654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altLang="pt-BR" sz="1200" b="1" i="0" u="none" strike="noStrike" cap="none" normalizeH="0" baseline="0" dirty="0" smtClean="0" bmk="_Toc380158654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São Miguel II, Miguel Alves, PI.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69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Objetivo </a:t>
            </a:r>
            <a:r>
              <a:rPr lang="pt-BR" b="1" dirty="0" smtClean="0">
                <a:solidFill>
                  <a:schemeClr val="tx1"/>
                </a:solidFill>
              </a:rPr>
              <a:t>5 – Mapear gestante de risco;</a:t>
            </a:r>
            <a:endParaRPr lang="pt-BR" b="1" dirty="0">
              <a:solidFill>
                <a:schemeClr val="tx1"/>
              </a:solidFill>
            </a:endParaRP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Meta 1: </a:t>
            </a:r>
            <a:r>
              <a:rPr lang="pt-BR" sz="2400" b="1" dirty="0">
                <a:solidFill>
                  <a:schemeClr val="tx1"/>
                </a:solidFill>
              </a:rPr>
              <a:t>: Avaliar risco gestacional em 98% das gestantes</a:t>
            </a:r>
            <a:endParaRPr lang="pt-BR" sz="2400" b="1" dirty="0" smtClean="0">
              <a:solidFill>
                <a:schemeClr val="tx1"/>
              </a:solidFill>
            </a:endParaRP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Resultado: mês 01,02, 03 – 100%.</a:t>
            </a:r>
          </a:p>
          <a:p>
            <a:pPr marL="457200" lvl="1" indent="0" algn="just">
              <a:buNone/>
            </a:pPr>
            <a:endParaRPr lang="pt-BR" sz="2400" b="1" dirty="0" smtClean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1" name="Gráfico 20"/>
          <p:cNvGraphicFramePr/>
          <p:nvPr>
            <p:extLst>
              <p:ext uri="{D42A27DB-BD31-4B8C-83A1-F6EECF244321}">
                <p14:modId xmlns:p14="http://schemas.microsoft.com/office/powerpoint/2010/main" val="3771355936"/>
              </p:ext>
            </p:extLst>
          </p:nvPr>
        </p:nvGraphicFramePr>
        <p:xfrm>
          <a:off x="2188083" y="3356992"/>
          <a:ext cx="4695825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899592" y="6078488"/>
            <a:ext cx="72728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igura </a:t>
            </a:r>
            <a:r>
              <a:rPr kumimoji="0" lang="pt-BR" altLang="pt-BR" sz="1200" b="1" i="0" u="none" strike="noStrike" cap="none" normalizeH="0" baseline="0" dirty="0" smtClean="0" bmk="_Toc38015865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19: Propor</a:t>
            </a:r>
            <a:r>
              <a:rPr kumimoji="0" lang="pt-BR" altLang="pt-BR" sz="1200" b="1" i="0" u="none" strike="noStrike" cap="none" normalizeH="0" baseline="0" dirty="0" smtClean="0" bmk="_Toc380158655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5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gestantes com avalia</a:t>
            </a:r>
            <a:r>
              <a:rPr kumimoji="0" lang="pt-BR" altLang="pt-BR" sz="1200" b="1" i="0" u="none" strike="noStrike" cap="none" normalizeH="0" baseline="0" dirty="0" smtClean="0" bmk="_Toc380158655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5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risco gestacional na Unidade B</a:t>
            </a:r>
            <a:r>
              <a:rPr kumimoji="0" lang="pt-BR" altLang="pt-BR" sz="1200" b="1" i="0" u="none" strike="noStrike" cap="none" normalizeH="0" baseline="0" dirty="0" smtClean="0" bmk="_Toc380158655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altLang="pt-BR" sz="1200" b="1" i="0" u="none" strike="noStrike" cap="none" normalizeH="0" baseline="0" dirty="0" smtClean="0" bmk="_Toc38015865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de Sa</a:t>
            </a:r>
            <a:r>
              <a:rPr kumimoji="0" lang="pt-BR" altLang="pt-BR" sz="1200" b="1" i="0" u="none" strike="noStrike" cap="none" normalizeH="0" baseline="0" dirty="0" smtClean="0" bmk="_Toc380158655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altLang="pt-BR" sz="1200" b="1" i="0" u="none" strike="noStrike" cap="none" normalizeH="0" baseline="0" dirty="0" smtClean="0" bmk="_Toc38015865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São Miguel II, Miguel Alves, PI.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85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Objetivo </a:t>
            </a:r>
            <a:r>
              <a:rPr lang="pt-BR" b="1" dirty="0">
                <a:solidFill>
                  <a:schemeClr val="tx1"/>
                </a:solidFill>
              </a:rPr>
              <a:t>6</a:t>
            </a:r>
            <a:r>
              <a:rPr lang="pt-BR" b="1" dirty="0" smtClean="0">
                <a:solidFill>
                  <a:schemeClr val="tx1"/>
                </a:solidFill>
              </a:rPr>
              <a:t> – Promover saúde no pré-natal;</a:t>
            </a:r>
            <a:endParaRPr lang="pt-BR" b="1" dirty="0">
              <a:solidFill>
                <a:schemeClr val="tx1"/>
              </a:solidFill>
            </a:endParaRP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Meta 1: </a:t>
            </a:r>
            <a:r>
              <a:rPr lang="pt-BR" sz="2400" b="1" dirty="0">
                <a:solidFill>
                  <a:schemeClr val="tx1"/>
                </a:solidFill>
              </a:rPr>
              <a:t>Garantir a 100% das gestantes orientação nutricional durante a gestação</a:t>
            </a:r>
            <a:r>
              <a:rPr lang="pt-BR" sz="2400" b="1" dirty="0" smtClean="0">
                <a:solidFill>
                  <a:schemeClr val="tx1"/>
                </a:solidFill>
              </a:rPr>
              <a:t>. 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Resultado: mês 01,02, 03 – 100%.</a:t>
            </a:r>
          </a:p>
          <a:p>
            <a:pPr marL="457200" lvl="1" indent="0" algn="just">
              <a:buNone/>
            </a:pPr>
            <a:endParaRPr lang="pt-BR" sz="2400" b="1" dirty="0" smtClean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2" name="Gráfico 21"/>
          <p:cNvGraphicFramePr/>
          <p:nvPr>
            <p:extLst>
              <p:ext uri="{D42A27DB-BD31-4B8C-83A1-F6EECF244321}">
                <p14:modId xmlns:p14="http://schemas.microsoft.com/office/powerpoint/2010/main" val="3933847160"/>
              </p:ext>
            </p:extLst>
          </p:nvPr>
        </p:nvGraphicFramePr>
        <p:xfrm>
          <a:off x="2247900" y="3501008"/>
          <a:ext cx="4648200" cy="240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971600" y="6114491"/>
            <a:ext cx="72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igura </a:t>
            </a:r>
            <a:r>
              <a:rPr lang="pt-BR" altLang="pt-BR" sz="1200" b="1" dirty="0" smtClean="0" bmk="_Toc380158656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20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Propor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gestantes que receberam orienta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nutricional na Unidade B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de Sa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São Miguel II, Miguel Alves, PI.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Objetivo </a:t>
            </a:r>
            <a:r>
              <a:rPr lang="pt-BR" b="1" dirty="0">
                <a:solidFill>
                  <a:schemeClr val="tx1"/>
                </a:solidFill>
              </a:rPr>
              <a:t>6</a:t>
            </a:r>
            <a:r>
              <a:rPr lang="pt-BR" b="1" dirty="0" smtClean="0">
                <a:solidFill>
                  <a:schemeClr val="tx1"/>
                </a:solidFill>
              </a:rPr>
              <a:t> – Promover saúde no pré-natal;</a:t>
            </a:r>
            <a:endParaRPr lang="pt-BR" b="1" dirty="0">
              <a:solidFill>
                <a:schemeClr val="tx1"/>
              </a:solidFill>
            </a:endParaRP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Meta 2: </a:t>
            </a:r>
            <a:r>
              <a:rPr lang="pt-BR" sz="2400" b="1" dirty="0">
                <a:solidFill>
                  <a:schemeClr val="tx1"/>
                </a:solidFill>
              </a:rPr>
              <a:t>Promover o aleitamento materno junto a 100% das gestantes</a:t>
            </a:r>
            <a:r>
              <a:rPr lang="pt-BR" sz="2400" b="1" dirty="0" smtClean="0">
                <a:solidFill>
                  <a:schemeClr val="tx1"/>
                </a:solidFill>
              </a:rPr>
              <a:t>. 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Resultado: mês 01,02, 03 – 100%.</a:t>
            </a:r>
          </a:p>
          <a:p>
            <a:pPr marL="457200" lvl="1" indent="0" algn="just">
              <a:buNone/>
            </a:pPr>
            <a:endParaRPr lang="pt-BR" sz="2400" b="1" dirty="0" smtClean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2" name="Gráfico 21"/>
          <p:cNvGraphicFramePr/>
          <p:nvPr>
            <p:extLst>
              <p:ext uri="{D42A27DB-BD31-4B8C-83A1-F6EECF244321}">
                <p14:modId xmlns:p14="http://schemas.microsoft.com/office/powerpoint/2010/main" val="4267827104"/>
              </p:ext>
            </p:extLst>
          </p:nvPr>
        </p:nvGraphicFramePr>
        <p:xfrm>
          <a:off x="2247900" y="3501008"/>
          <a:ext cx="4648200" cy="240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971600" y="6114491"/>
            <a:ext cx="72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igura </a:t>
            </a:r>
            <a:r>
              <a:rPr lang="pt-BR" altLang="pt-BR" sz="1200" b="1" dirty="0" smtClean="0" bmk="_Toc380158656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21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Propor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gestantes que receberam orienta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sobre aleitamento materno na Unidade B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de Sa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São Miguel II, Miguel Alves, PI.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8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Objetivo </a:t>
            </a:r>
            <a:r>
              <a:rPr lang="pt-BR" b="1" dirty="0">
                <a:solidFill>
                  <a:schemeClr val="tx1"/>
                </a:solidFill>
              </a:rPr>
              <a:t>6</a:t>
            </a:r>
            <a:r>
              <a:rPr lang="pt-BR" b="1" dirty="0" smtClean="0">
                <a:solidFill>
                  <a:schemeClr val="tx1"/>
                </a:solidFill>
              </a:rPr>
              <a:t> – Promover saúde no pré-natal;</a:t>
            </a:r>
            <a:endParaRPr lang="pt-BR" b="1" dirty="0">
              <a:solidFill>
                <a:schemeClr val="tx1"/>
              </a:solidFill>
            </a:endParaRP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Meta 3: </a:t>
            </a:r>
            <a:r>
              <a:rPr lang="pt-BR" sz="2400" b="1" dirty="0">
                <a:solidFill>
                  <a:schemeClr val="tx1"/>
                </a:solidFill>
              </a:rPr>
              <a:t>Orientar 100% das gestantes sobre os cuidados com o </a:t>
            </a:r>
            <a:r>
              <a:rPr lang="pt-BR" sz="2400" b="1" dirty="0" smtClean="0">
                <a:solidFill>
                  <a:schemeClr val="tx1"/>
                </a:solidFill>
              </a:rPr>
              <a:t>recém-nascido.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Resultado: mês 01,02, 03 – 100%.</a:t>
            </a:r>
          </a:p>
          <a:p>
            <a:pPr marL="457200" lvl="1" indent="0" algn="just">
              <a:buNone/>
            </a:pPr>
            <a:endParaRPr lang="pt-BR" sz="2400" b="1" dirty="0" smtClean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2" name="Gráfico 21"/>
          <p:cNvGraphicFramePr/>
          <p:nvPr>
            <p:extLst>
              <p:ext uri="{D42A27DB-BD31-4B8C-83A1-F6EECF244321}">
                <p14:modId xmlns:p14="http://schemas.microsoft.com/office/powerpoint/2010/main" val="1810032314"/>
              </p:ext>
            </p:extLst>
          </p:nvPr>
        </p:nvGraphicFramePr>
        <p:xfrm>
          <a:off x="2247900" y="3501008"/>
          <a:ext cx="4648200" cy="240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971600" y="6114491"/>
            <a:ext cx="72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igura </a:t>
            </a:r>
            <a:r>
              <a:rPr lang="pt-BR" altLang="pt-BR" sz="1200" b="1" dirty="0" smtClean="0" bmk="_Toc380158656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22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Propor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gestantes que receberam orienta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sobre cuidados com o recém-nascido na Unidade B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de Sa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São Miguel II, Miguel Alves, PI.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47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Objetivo </a:t>
            </a:r>
            <a:r>
              <a:rPr lang="pt-BR" b="1" dirty="0">
                <a:solidFill>
                  <a:schemeClr val="tx1"/>
                </a:solidFill>
              </a:rPr>
              <a:t>6</a:t>
            </a:r>
            <a:r>
              <a:rPr lang="pt-BR" b="1" dirty="0" smtClean="0">
                <a:solidFill>
                  <a:schemeClr val="tx1"/>
                </a:solidFill>
              </a:rPr>
              <a:t> – Promover saúde no pré-natal;</a:t>
            </a:r>
            <a:endParaRPr lang="pt-BR" b="1" dirty="0">
              <a:solidFill>
                <a:schemeClr val="tx1"/>
              </a:solidFill>
            </a:endParaRP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Meta 4: </a:t>
            </a:r>
            <a:r>
              <a:rPr lang="pt-BR" sz="2400" b="1" dirty="0">
                <a:solidFill>
                  <a:schemeClr val="tx1"/>
                </a:solidFill>
              </a:rPr>
              <a:t>Orientar 100% das gestantes  sobre anticoncepção após o </a:t>
            </a:r>
            <a:r>
              <a:rPr lang="pt-BR" sz="2400" b="1" dirty="0" smtClean="0">
                <a:solidFill>
                  <a:schemeClr val="tx1"/>
                </a:solidFill>
              </a:rPr>
              <a:t>parto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Resultado: mês 01,02, 03 – 100%.</a:t>
            </a:r>
          </a:p>
          <a:p>
            <a:pPr marL="457200" lvl="1" indent="0" algn="just">
              <a:buNone/>
            </a:pPr>
            <a:endParaRPr lang="pt-BR" sz="2400" b="1" dirty="0" smtClean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2" name="Gráfico 21"/>
          <p:cNvGraphicFramePr/>
          <p:nvPr>
            <p:extLst>
              <p:ext uri="{D42A27DB-BD31-4B8C-83A1-F6EECF244321}">
                <p14:modId xmlns:p14="http://schemas.microsoft.com/office/powerpoint/2010/main" val="3095162874"/>
              </p:ext>
            </p:extLst>
          </p:nvPr>
        </p:nvGraphicFramePr>
        <p:xfrm>
          <a:off x="2247900" y="3501008"/>
          <a:ext cx="4648200" cy="240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971600" y="6114491"/>
            <a:ext cx="72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igura </a:t>
            </a:r>
            <a:r>
              <a:rPr lang="pt-BR" altLang="pt-BR" sz="1200" b="1" dirty="0" smtClean="0" bmk="_Toc380158656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23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Propor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gestantes que receberam orienta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sobre anticoncepção após o parto na Unidade B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de Sa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São Miguel II, Miguel Alves, PI.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72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Objetivo </a:t>
            </a:r>
            <a:r>
              <a:rPr lang="pt-BR" b="1" dirty="0">
                <a:solidFill>
                  <a:schemeClr val="tx1"/>
                </a:solidFill>
              </a:rPr>
              <a:t>6</a:t>
            </a:r>
            <a:r>
              <a:rPr lang="pt-BR" b="1" dirty="0" smtClean="0">
                <a:solidFill>
                  <a:schemeClr val="tx1"/>
                </a:solidFill>
              </a:rPr>
              <a:t> – Promover saúde no pré-natal;</a:t>
            </a:r>
            <a:endParaRPr lang="pt-BR" b="1" dirty="0">
              <a:solidFill>
                <a:schemeClr val="tx1"/>
              </a:solidFill>
            </a:endParaRP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Meta 5: </a:t>
            </a:r>
            <a:r>
              <a:rPr lang="pt-BR" sz="2400" b="1" dirty="0">
                <a:solidFill>
                  <a:schemeClr val="tx1"/>
                </a:solidFill>
              </a:rPr>
              <a:t>Orientar 100% das gestantes  sobre </a:t>
            </a:r>
            <a:r>
              <a:rPr lang="pt-BR" sz="2400" b="1" dirty="0" smtClean="0">
                <a:solidFill>
                  <a:schemeClr val="tx1"/>
                </a:solidFill>
              </a:rPr>
              <a:t>tabagismo e do uso de álcool e drogas na gestação</a:t>
            </a:r>
          </a:p>
          <a:p>
            <a:pPr lvl="1" algn="just"/>
            <a:r>
              <a:rPr lang="pt-BR" sz="2400" b="1" dirty="0" smtClean="0">
                <a:solidFill>
                  <a:schemeClr val="tx1"/>
                </a:solidFill>
              </a:rPr>
              <a:t>Resultado: mês 01,02, 03 – 100%.</a:t>
            </a:r>
          </a:p>
          <a:p>
            <a:pPr marL="457200" lvl="1" indent="0" algn="just">
              <a:buNone/>
            </a:pPr>
            <a:endParaRPr lang="pt-BR" sz="2400" b="1" dirty="0" smtClean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2" name="Gráfico 21"/>
          <p:cNvGraphicFramePr/>
          <p:nvPr>
            <p:extLst>
              <p:ext uri="{D42A27DB-BD31-4B8C-83A1-F6EECF244321}">
                <p14:modId xmlns:p14="http://schemas.microsoft.com/office/powerpoint/2010/main" val="3501772347"/>
              </p:ext>
            </p:extLst>
          </p:nvPr>
        </p:nvGraphicFramePr>
        <p:xfrm>
          <a:off x="2247900" y="3704666"/>
          <a:ext cx="4648200" cy="240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971600" y="6114491"/>
            <a:ext cx="72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pt-BR" alt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igura </a:t>
            </a:r>
            <a:r>
              <a:rPr lang="pt-BR" altLang="pt-BR" sz="1200" b="1" dirty="0" smtClean="0" bmk="_Toc380158656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24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Propor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gestantes que receberam orienta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sobre tabagismo e uso de álcool e drogas na gestação na Unidade B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de Sa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altLang="pt-BR" sz="1200" b="1" i="0" u="none" strike="noStrike" cap="none" normalizeH="0" baseline="0" dirty="0" smtClean="0" bmk="_Toc3801586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São Miguel II, Miguel Alves, PI.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22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Benefícios da intervenção.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Para equipe:</a:t>
            </a:r>
          </a:p>
          <a:p>
            <a:pPr lvl="2"/>
            <a:r>
              <a:rPr lang="pt-BR" sz="2400" b="1" dirty="0" smtClean="0">
                <a:solidFill>
                  <a:schemeClr val="tx1"/>
                </a:solidFill>
              </a:rPr>
              <a:t>Atualização sobre o tema</a:t>
            </a:r>
          </a:p>
          <a:p>
            <a:pPr lvl="2"/>
            <a:r>
              <a:rPr lang="pt-BR" sz="2400" b="1" dirty="0" smtClean="0">
                <a:solidFill>
                  <a:schemeClr val="tx1"/>
                </a:solidFill>
              </a:rPr>
              <a:t>Conhecimento sobre atribuições dos profissionais</a:t>
            </a:r>
          </a:p>
          <a:p>
            <a:pPr lvl="2"/>
            <a:r>
              <a:rPr lang="pt-BR" sz="2400" b="1" dirty="0" smtClean="0">
                <a:solidFill>
                  <a:schemeClr val="tx1"/>
                </a:solidFill>
              </a:rPr>
              <a:t>Maior integração da equipe;</a:t>
            </a:r>
          </a:p>
          <a:p>
            <a:pPr lvl="2"/>
            <a:r>
              <a:rPr lang="pt-BR" sz="2400" b="1" dirty="0" smtClean="0">
                <a:solidFill>
                  <a:schemeClr val="tx1"/>
                </a:solidFill>
              </a:rPr>
              <a:t>Capacitação dos profissionais.</a:t>
            </a:r>
            <a:endParaRPr lang="pt-BR" sz="2400" b="1" dirty="0">
              <a:solidFill>
                <a:schemeClr val="tx1"/>
              </a:solidFill>
            </a:endParaRPr>
          </a:p>
          <a:p>
            <a:pPr lvl="2"/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70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Benefícios da intervenção.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Para o serviço:</a:t>
            </a:r>
          </a:p>
          <a:p>
            <a:pPr lvl="2"/>
            <a:r>
              <a:rPr lang="pt-BR" sz="2400" b="1" dirty="0" smtClean="0">
                <a:solidFill>
                  <a:schemeClr val="tx1"/>
                </a:solidFill>
              </a:rPr>
              <a:t>Reorganização da rotina de trabalho;</a:t>
            </a:r>
          </a:p>
          <a:p>
            <a:pPr lvl="2"/>
            <a:r>
              <a:rPr lang="pt-BR" sz="2400" b="1" dirty="0" smtClean="0">
                <a:solidFill>
                  <a:schemeClr val="tx1"/>
                </a:solidFill>
              </a:rPr>
              <a:t>Melhoria nos registros.</a:t>
            </a:r>
          </a:p>
          <a:p>
            <a:pPr lvl="2"/>
            <a:r>
              <a:rPr lang="pt-BR" sz="2400" b="1" dirty="0" smtClean="0">
                <a:solidFill>
                  <a:schemeClr val="tx1"/>
                </a:solidFill>
              </a:rPr>
              <a:t>Melhorias na prática clínica.</a:t>
            </a:r>
          </a:p>
          <a:p>
            <a:pPr lvl="2"/>
            <a:r>
              <a:rPr lang="pt-BR" sz="2400" b="1" dirty="0" smtClean="0">
                <a:solidFill>
                  <a:schemeClr val="tx1"/>
                </a:solidFill>
              </a:rPr>
              <a:t>Incentivo para outras intervenções.</a:t>
            </a:r>
            <a:endParaRPr lang="pt-BR" sz="2400" b="1" dirty="0">
              <a:solidFill>
                <a:schemeClr val="tx1"/>
              </a:solidFill>
            </a:endParaRPr>
          </a:p>
          <a:p>
            <a:pPr lvl="2"/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46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Benefícios da intervenção.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Para a comunidade:</a:t>
            </a:r>
          </a:p>
          <a:p>
            <a:pPr lvl="2"/>
            <a:r>
              <a:rPr lang="pt-BR" sz="2400" b="1" dirty="0" smtClean="0">
                <a:solidFill>
                  <a:schemeClr val="tx1"/>
                </a:solidFill>
              </a:rPr>
              <a:t>Esclarecimentos.</a:t>
            </a:r>
          </a:p>
          <a:p>
            <a:pPr lvl="2"/>
            <a:r>
              <a:rPr lang="pt-BR" sz="2400" b="1" dirty="0" smtClean="0">
                <a:solidFill>
                  <a:schemeClr val="tx1"/>
                </a:solidFill>
              </a:rPr>
              <a:t>Melhorias na qualidade do serviço.</a:t>
            </a:r>
          </a:p>
          <a:p>
            <a:pPr lvl="2"/>
            <a:r>
              <a:rPr lang="pt-BR" sz="2400" b="1" dirty="0" smtClean="0">
                <a:solidFill>
                  <a:schemeClr val="tx1"/>
                </a:solidFill>
              </a:rPr>
              <a:t>Engajamento público.</a:t>
            </a:r>
            <a:endParaRPr lang="pt-BR" sz="2400" b="1" dirty="0">
              <a:solidFill>
                <a:schemeClr val="tx1"/>
              </a:solidFill>
            </a:endParaRPr>
          </a:p>
          <a:p>
            <a:pPr lvl="2"/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8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Melhorar a atenção ao pré-natal e puerpério</a:t>
            </a:r>
          </a:p>
          <a:p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6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Considerações finais sobre a intervenção.</a:t>
            </a:r>
          </a:p>
          <a:p>
            <a:pPr lvl="1"/>
            <a:endParaRPr lang="pt-BR" sz="2400" b="1" dirty="0" smtClean="0">
              <a:solidFill>
                <a:schemeClr val="tx1"/>
              </a:solidFill>
            </a:endParaRP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Ações incorporadas à rotina da UBS</a:t>
            </a:r>
            <a:endParaRPr lang="pt-BR" sz="2400" b="1" dirty="0">
              <a:solidFill>
                <a:schemeClr val="tx1"/>
              </a:solidFill>
            </a:endParaRP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Importância da ação dos gestores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Todas as metas como 100%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Expor o déficits.</a:t>
            </a:r>
          </a:p>
          <a:p>
            <a:pPr lvl="2"/>
            <a:r>
              <a:rPr lang="pt-BR" sz="2400" b="1" dirty="0" smtClean="0">
                <a:solidFill>
                  <a:schemeClr val="tx1"/>
                </a:solidFill>
              </a:rPr>
              <a:t>Melhorar: vacinação, resultados de exames.</a:t>
            </a:r>
            <a:endParaRPr lang="pt-BR" sz="2400" b="1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pt-BR" sz="2400" b="1" dirty="0" smtClean="0">
              <a:solidFill>
                <a:schemeClr val="tx1"/>
              </a:solidFill>
            </a:endParaRPr>
          </a:p>
          <a:p>
            <a:pPr lvl="1"/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6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Reflexão crítica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>
              <a:solidFill>
                <a:schemeClr val="tx1"/>
              </a:solidFill>
            </a:endParaRPr>
          </a:p>
          <a:p>
            <a:r>
              <a:rPr lang="pt-BR" b="1" dirty="0" smtClean="0">
                <a:solidFill>
                  <a:schemeClr val="tx1"/>
                </a:solidFill>
              </a:rPr>
              <a:t>Primeira experiência profissional</a:t>
            </a:r>
          </a:p>
          <a:p>
            <a:r>
              <a:rPr lang="pt-BR" b="1" dirty="0" smtClean="0">
                <a:solidFill>
                  <a:schemeClr val="tx1"/>
                </a:solidFill>
              </a:rPr>
              <a:t>Realidade x SUS</a:t>
            </a:r>
          </a:p>
          <a:p>
            <a:r>
              <a:rPr lang="pt-BR" b="1" dirty="0" smtClean="0">
                <a:solidFill>
                  <a:schemeClr val="tx1"/>
                </a:solidFill>
              </a:rPr>
              <a:t>Organização do trabalho</a:t>
            </a:r>
          </a:p>
          <a:p>
            <a:r>
              <a:rPr lang="pt-BR" b="1" dirty="0" smtClean="0">
                <a:solidFill>
                  <a:schemeClr val="tx1"/>
                </a:solidFill>
              </a:rPr>
              <a:t>Conhecimentos clínicos (TQC, EPC, </a:t>
            </a:r>
            <a:r>
              <a:rPr lang="pt-BR" b="1" dirty="0" err="1" smtClean="0">
                <a:solidFill>
                  <a:schemeClr val="tx1"/>
                </a:solidFill>
              </a:rPr>
              <a:t>etc</a:t>
            </a:r>
            <a:r>
              <a:rPr lang="pt-BR" b="1" dirty="0" smtClean="0">
                <a:solidFill>
                  <a:schemeClr val="tx1"/>
                </a:solidFill>
              </a:rPr>
              <a:t>).</a:t>
            </a:r>
          </a:p>
          <a:p>
            <a:r>
              <a:rPr lang="pt-BR" b="1" dirty="0" smtClean="0">
                <a:solidFill>
                  <a:schemeClr val="tx1"/>
                </a:solidFill>
              </a:rPr>
              <a:t>Engajamento público.</a:t>
            </a:r>
          </a:p>
          <a:p>
            <a:r>
              <a:rPr lang="pt-BR" b="1" dirty="0" smtClean="0">
                <a:solidFill>
                  <a:schemeClr val="tx1"/>
                </a:solidFill>
              </a:rPr>
              <a:t>Nova percepção da atenção básica.</a:t>
            </a:r>
          </a:p>
          <a:p>
            <a:r>
              <a:rPr lang="pt-BR" b="1" dirty="0" err="1" smtClean="0">
                <a:solidFill>
                  <a:schemeClr val="tx1"/>
                </a:solidFill>
              </a:rPr>
              <a:t>Proatividade</a:t>
            </a:r>
            <a:r>
              <a:rPr lang="pt-BR" b="1" dirty="0" smtClean="0">
                <a:solidFill>
                  <a:schemeClr val="tx1"/>
                </a:solidFill>
              </a:rPr>
              <a:t> dos profissionais.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OBRIGADO!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42831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Ações objetivando:</a:t>
            </a:r>
          </a:p>
          <a:p>
            <a:pPr lvl="1"/>
            <a:r>
              <a:rPr lang="pt-BR" sz="2400" b="1" dirty="0">
                <a:solidFill>
                  <a:schemeClr val="tx1"/>
                </a:solidFill>
              </a:rPr>
              <a:t>Ampliar cobertura do pré-natal;</a:t>
            </a:r>
          </a:p>
          <a:p>
            <a:pPr lvl="1"/>
            <a:r>
              <a:rPr lang="pt-BR" sz="2400" b="1" dirty="0">
                <a:solidFill>
                  <a:schemeClr val="tx1"/>
                </a:solidFill>
              </a:rPr>
              <a:t>Melhorar adesão do pré-natal;</a:t>
            </a:r>
          </a:p>
          <a:p>
            <a:pPr lvl="1"/>
            <a:r>
              <a:rPr lang="pt-BR" sz="2400" b="1" dirty="0">
                <a:solidFill>
                  <a:schemeClr val="tx1"/>
                </a:solidFill>
              </a:rPr>
              <a:t>Melhorar a qualidade da atenção ao pré-natal e puerpério realizado na Unidade;</a:t>
            </a:r>
          </a:p>
          <a:p>
            <a:pPr lvl="1"/>
            <a:r>
              <a:rPr lang="pt-BR" sz="2400" b="1" dirty="0">
                <a:solidFill>
                  <a:schemeClr val="tx1"/>
                </a:solidFill>
              </a:rPr>
              <a:t>Mapear as gestantes de risco</a:t>
            </a:r>
          </a:p>
          <a:p>
            <a:pPr lvl="1"/>
            <a:r>
              <a:rPr lang="pt-BR" sz="2400" b="1" dirty="0">
                <a:solidFill>
                  <a:schemeClr val="tx1"/>
                </a:solidFill>
              </a:rPr>
              <a:t>Melhorar registro das informações</a:t>
            </a:r>
          </a:p>
          <a:p>
            <a:pPr lvl="1"/>
            <a:r>
              <a:rPr lang="pt-BR" sz="2400" b="1" dirty="0">
                <a:solidFill>
                  <a:schemeClr val="tx1"/>
                </a:solidFill>
              </a:rPr>
              <a:t>Promover a Saúde no pré-natal.</a:t>
            </a:r>
          </a:p>
          <a:p>
            <a:pPr lvl="1"/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65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Ações baseadas nos seguintes eixos: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Monitoramento e avaliação do serviço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Organização e gestão do serviço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Engajamento público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Qualificação da prática clínica</a:t>
            </a:r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10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Monitoramento e avaliação do serviço:</a:t>
            </a:r>
          </a:p>
          <a:p>
            <a:pPr lvl="1"/>
            <a:r>
              <a:rPr lang="pt-BR" sz="2400" b="1" dirty="0">
                <a:solidFill>
                  <a:schemeClr val="tx1"/>
                </a:solidFill>
              </a:rPr>
              <a:t>Implementação de nova ficha-espelho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Monitorização periódica dos dados (mensal e quando necessário).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Planilha de coleta de dados:  indicadores de qualidade</a:t>
            </a:r>
          </a:p>
          <a:p>
            <a:pPr marL="457200" lvl="1" indent="0">
              <a:buNone/>
            </a:pPr>
            <a:endParaRPr lang="pt-BR" sz="2400" b="1" dirty="0" smtClean="0">
              <a:solidFill>
                <a:schemeClr val="tx1"/>
              </a:solidFill>
            </a:endParaRPr>
          </a:p>
          <a:p>
            <a:pPr lvl="1"/>
            <a:endParaRPr lang="pt-BR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27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pt-BR" sz="2400" b="1" dirty="0" smtClean="0">
              <a:solidFill>
                <a:schemeClr val="tx1"/>
              </a:solidFill>
            </a:endParaRPr>
          </a:p>
          <a:p>
            <a:pPr lvl="1"/>
            <a:endParaRPr lang="pt-BR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b="1" dirty="0" smtClean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/>
          <a:srcRect l="10442" r="11018" b="835"/>
          <a:stretch/>
        </p:blipFill>
        <p:spPr bwMode="auto">
          <a:xfrm>
            <a:off x="971600" y="1628800"/>
            <a:ext cx="7344816" cy="50405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250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pt-BR" sz="2400" b="1" dirty="0" smtClean="0">
              <a:solidFill>
                <a:schemeClr val="tx1"/>
              </a:solidFill>
            </a:endParaRPr>
          </a:p>
          <a:p>
            <a:pPr lvl="1"/>
            <a:endParaRPr lang="pt-BR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b="1" dirty="0" smtClean="0">
              <a:solidFill>
                <a:schemeClr val="tx1"/>
              </a:solidFill>
            </a:endParaRPr>
          </a:p>
        </p:txBody>
      </p:sp>
      <p:pic>
        <p:nvPicPr>
          <p:cNvPr id="5" name="Imagem 4"/>
          <p:cNvPicPr/>
          <p:nvPr/>
        </p:nvPicPr>
        <p:blipFill rotWithShape="1">
          <a:blip r:embed="rId2"/>
          <a:srcRect l="10618" t="896" r="10944" b="1552"/>
          <a:stretch/>
        </p:blipFill>
        <p:spPr bwMode="auto">
          <a:xfrm>
            <a:off x="1082897" y="1601184"/>
            <a:ext cx="6984776" cy="50681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0291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230</TotalTime>
  <Words>2254</Words>
  <Application>Microsoft Office PowerPoint</Application>
  <PresentationFormat>Apresentação na tela (4:3)</PresentationFormat>
  <Paragraphs>233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3" baseType="lpstr">
      <vt:lpstr>Executivo</vt:lpstr>
      <vt:lpstr>Melhoria da Atenção ao Pré-natal e Puerpério na Unidade Básica de Saúde São Miguel II, Miguel Alves/PI</vt:lpstr>
      <vt:lpstr>Introdução</vt:lpstr>
      <vt:lpstr>Introdução</vt:lpstr>
      <vt:lpstr>Objetivo geral</vt:lpstr>
      <vt:lpstr>Metodologia</vt:lpstr>
      <vt:lpstr>Metodologia</vt:lpstr>
      <vt:lpstr>Metodologia</vt:lpstr>
      <vt:lpstr>Metodologia</vt:lpstr>
      <vt:lpstr>Metodologia</vt:lpstr>
      <vt:lpstr>Metodologia</vt:lpstr>
      <vt:lpstr>Metodologia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Discussão</vt:lpstr>
      <vt:lpstr>Discussão</vt:lpstr>
      <vt:lpstr>Discussão</vt:lpstr>
      <vt:lpstr>Reflexão crítica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ao Pré-natal e Puerpério na Unidade Básica de Saúde São Miguel II, Miguel Alves/PI</dc:title>
  <dc:creator>Diego Everton</dc:creator>
  <cp:lastModifiedBy>Diego Everton</cp:lastModifiedBy>
  <cp:revision>23</cp:revision>
  <dcterms:created xsi:type="dcterms:W3CDTF">2014-03-05T17:56:23Z</dcterms:created>
  <dcterms:modified xsi:type="dcterms:W3CDTF">2014-03-06T02:43:18Z</dcterms:modified>
</cp:coreProperties>
</file>