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5"/>
  </p:notesMasterIdLst>
  <p:sldIdLst>
    <p:sldId id="256" r:id="rId2"/>
    <p:sldId id="259" r:id="rId3"/>
    <p:sldId id="274" r:id="rId4"/>
    <p:sldId id="280" r:id="rId5"/>
    <p:sldId id="276" r:id="rId6"/>
    <p:sldId id="281" r:id="rId7"/>
    <p:sldId id="277" r:id="rId8"/>
    <p:sldId id="260" r:id="rId9"/>
    <p:sldId id="261" r:id="rId10"/>
    <p:sldId id="278" r:id="rId11"/>
    <p:sldId id="262" r:id="rId12"/>
    <p:sldId id="264" r:id="rId13"/>
    <p:sldId id="265" r:id="rId14"/>
    <p:sldId id="266" r:id="rId15"/>
    <p:sldId id="282" r:id="rId16"/>
    <p:sldId id="267" r:id="rId17"/>
    <p:sldId id="268" r:id="rId18"/>
    <p:sldId id="269"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79" r:id="rId32"/>
    <p:sldId id="271" r:id="rId33"/>
    <p:sldId id="295"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p1\Desktop\Planilha%20de%20Coleta%20de%20Dados%20Idosos%2012%20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manualLayout>
          <c:layoutTarget val="inner"/>
          <c:xMode val="edge"/>
          <c:yMode val="edge"/>
          <c:x val="0.13980147823503195"/>
          <c:y val="0.28195121951219509"/>
          <c:w val="0.86019852176496803"/>
          <c:h val="0.6187970040330325"/>
        </c:manualLayout>
      </c:layout>
      <c:barChart>
        <c:barDir val="col"/>
        <c:grouping val="clustered"/>
        <c:varyColors val="0"/>
        <c:ser>
          <c:idx val="0"/>
          <c:order val="0"/>
          <c:tx>
            <c:strRef>
              <c:f>Indicadores!$C$4</c:f>
              <c:strCache>
                <c:ptCount val="1"/>
                <c:pt idx="0">
                  <c:v>Cobertura do programa de atenção à saúde do idoso na unidade de saúde</c:v>
                </c:pt>
              </c:strCache>
            </c:strRef>
          </c:tx>
          <c:spPr>
            <a:solidFill>
              <a:srgbClr val="DF8521"/>
            </a:solidFill>
            <a:ln w="25400">
              <a:noFill/>
            </a:ln>
          </c:spPr>
          <c:invertIfNegative val="0"/>
          <c:cat>
            <c:strRef>
              <c:f>Indicadores!$D$3:$G$3</c:f>
              <c:strCache>
                <c:ptCount val="4"/>
                <c:pt idx="0">
                  <c:v>Mês 1</c:v>
                </c:pt>
                <c:pt idx="1">
                  <c:v>Mês 2</c:v>
                </c:pt>
                <c:pt idx="2">
                  <c:v>Mês 3</c:v>
                </c:pt>
                <c:pt idx="3">
                  <c:v>Mês 4</c:v>
                </c:pt>
              </c:strCache>
            </c:strRef>
          </c:cat>
          <c:val>
            <c:numRef>
              <c:f>Indicadores!$D$4:$G$4</c:f>
              <c:numCache>
                <c:formatCode>0.0%</c:formatCode>
                <c:ptCount val="4"/>
                <c:pt idx="0">
                  <c:v>0.26</c:v>
                </c:pt>
                <c:pt idx="1">
                  <c:v>0.38</c:v>
                </c:pt>
                <c:pt idx="2">
                  <c:v>0.51333333333333331</c:v>
                </c:pt>
                <c:pt idx="3">
                  <c:v>0</c:v>
                </c:pt>
              </c:numCache>
            </c:numRef>
          </c:val>
        </c:ser>
        <c:dLbls>
          <c:showLegendKey val="0"/>
          <c:showVal val="0"/>
          <c:showCatName val="0"/>
          <c:showSerName val="0"/>
          <c:showPercent val="0"/>
          <c:showBubbleSize val="0"/>
        </c:dLbls>
        <c:gapWidth val="150"/>
        <c:axId val="313528240"/>
        <c:axId val="313532552"/>
      </c:barChart>
      <c:catAx>
        <c:axId val="31352824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32552"/>
        <c:crosses val="autoZero"/>
        <c:auto val="1"/>
        <c:lblAlgn val="ctr"/>
        <c:lblOffset val="100"/>
        <c:noMultiLvlLbl val="0"/>
      </c:catAx>
      <c:valAx>
        <c:axId val="31353255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2824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Indicadores!$C$34</c:f>
              <c:strCache>
                <c:ptCount val="1"/>
                <c:pt idx="0">
                  <c:v>Proporção de idosos acamados ou com problemas de locomoção com visita domiciliar</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Indicadores!$D$33:$G$33</c:f>
              <c:strCache>
                <c:ptCount val="4"/>
                <c:pt idx="0">
                  <c:v>Mês 1</c:v>
                </c:pt>
                <c:pt idx="1">
                  <c:v>Mês 2</c:v>
                </c:pt>
                <c:pt idx="2">
                  <c:v>Mês 3</c:v>
                </c:pt>
                <c:pt idx="3">
                  <c:v>Mês 4</c:v>
                </c:pt>
              </c:strCache>
            </c:strRef>
          </c:cat>
          <c:val>
            <c:numRef>
              <c:f>Indicadores!$D$34:$G$34</c:f>
              <c:numCache>
                <c:formatCode>0.0%</c:formatCode>
                <c:ptCount val="4"/>
                <c:pt idx="0">
                  <c:v>0.83333333333333337</c:v>
                </c:pt>
                <c:pt idx="1">
                  <c:v>1</c:v>
                </c:pt>
                <c:pt idx="2">
                  <c:v>1</c:v>
                </c:pt>
                <c:pt idx="3">
                  <c:v>0</c:v>
                </c:pt>
              </c:numCache>
            </c:numRef>
          </c:val>
        </c:ser>
        <c:dLbls>
          <c:showLegendKey val="0"/>
          <c:showVal val="0"/>
          <c:showCatName val="0"/>
          <c:showSerName val="0"/>
          <c:showPercent val="0"/>
          <c:showBubbleSize val="0"/>
        </c:dLbls>
        <c:gapWidth val="150"/>
        <c:axId val="315944520"/>
        <c:axId val="315940992"/>
      </c:barChart>
      <c:catAx>
        <c:axId val="31594452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0992"/>
        <c:crosses val="autoZero"/>
        <c:auto val="1"/>
        <c:lblAlgn val="ctr"/>
        <c:lblOffset val="100"/>
        <c:noMultiLvlLbl val="0"/>
      </c:catAx>
      <c:valAx>
        <c:axId val="315940992"/>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452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Indicadores!$C$39</c:f>
              <c:strCache>
                <c:ptCount val="1"/>
                <c:pt idx="0">
                  <c:v>Proporção de idosos com verificação da pressão arterial na última consulta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Indicadores!$D$38:$G$38</c:f>
              <c:strCache>
                <c:ptCount val="4"/>
                <c:pt idx="0">
                  <c:v>Mês 1</c:v>
                </c:pt>
                <c:pt idx="1">
                  <c:v>Mês 2</c:v>
                </c:pt>
                <c:pt idx="2">
                  <c:v>Mês 3</c:v>
                </c:pt>
                <c:pt idx="3">
                  <c:v>Mês 4</c:v>
                </c:pt>
              </c:strCache>
            </c:strRef>
          </c:cat>
          <c:val>
            <c:numRef>
              <c:f>Indicadores!$D$39:$G$39</c:f>
              <c:numCache>
                <c:formatCode>0.0%</c:formatCode>
                <c:ptCount val="4"/>
                <c:pt idx="0">
                  <c:v>0.97435897435897434</c:v>
                </c:pt>
                <c:pt idx="1">
                  <c:v>0.98245614035087714</c:v>
                </c:pt>
                <c:pt idx="2">
                  <c:v>0.99350649350649356</c:v>
                </c:pt>
                <c:pt idx="3">
                  <c:v>0</c:v>
                </c:pt>
              </c:numCache>
            </c:numRef>
          </c:val>
        </c:ser>
        <c:dLbls>
          <c:showLegendKey val="0"/>
          <c:showVal val="0"/>
          <c:showCatName val="0"/>
          <c:showSerName val="0"/>
          <c:showPercent val="0"/>
          <c:showBubbleSize val="0"/>
        </c:dLbls>
        <c:gapWidth val="150"/>
        <c:axId val="315941776"/>
        <c:axId val="315944912"/>
      </c:barChart>
      <c:catAx>
        <c:axId val="31594177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4912"/>
        <c:crosses val="autoZero"/>
        <c:auto val="1"/>
        <c:lblAlgn val="ctr"/>
        <c:lblOffset val="100"/>
        <c:noMultiLvlLbl val="0"/>
      </c:catAx>
      <c:valAx>
        <c:axId val="315944912"/>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177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Indicadores!$C$44</c:f>
              <c:strCache>
                <c:ptCount val="1"/>
                <c:pt idx="0">
                  <c:v>Proporção de idosos hipertensos rastreados para diabetes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Indicadores!$D$43:$G$43</c:f>
              <c:strCache>
                <c:ptCount val="4"/>
                <c:pt idx="0">
                  <c:v>Mês 1</c:v>
                </c:pt>
                <c:pt idx="1">
                  <c:v>Mês 2</c:v>
                </c:pt>
                <c:pt idx="2">
                  <c:v>Mês 3</c:v>
                </c:pt>
                <c:pt idx="3">
                  <c:v>Mês 4</c:v>
                </c:pt>
              </c:strCache>
            </c:strRef>
          </c:cat>
          <c:val>
            <c:numRef>
              <c:f>Indicadores!$D$44:$G$44</c:f>
              <c:numCache>
                <c:formatCode>0.0%</c:formatCode>
                <c:ptCount val="4"/>
                <c:pt idx="0">
                  <c:v>1</c:v>
                </c:pt>
                <c:pt idx="1">
                  <c:v>1</c:v>
                </c:pt>
                <c:pt idx="2">
                  <c:v>1</c:v>
                </c:pt>
                <c:pt idx="3">
                  <c:v>0</c:v>
                </c:pt>
              </c:numCache>
            </c:numRef>
          </c:val>
        </c:ser>
        <c:dLbls>
          <c:showLegendKey val="0"/>
          <c:showVal val="0"/>
          <c:showCatName val="0"/>
          <c:showSerName val="0"/>
          <c:showPercent val="0"/>
          <c:showBubbleSize val="0"/>
        </c:dLbls>
        <c:gapWidth val="150"/>
        <c:axId val="315944128"/>
        <c:axId val="315945304"/>
      </c:barChart>
      <c:catAx>
        <c:axId val="3159441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5304"/>
        <c:crosses val="autoZero"/>
        <c:auto val="1"/>
        <c:lblAlgn val="ctr"/>
        <c:lblOffset val="100"/>
        <c:noMultiLvlLbl val="0"/>
      </c:catAx>
      <c:valAx>
        <c:axId val="315945304"/>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412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Indicadores!$C$49</c:f>
              <c:strCache>
                <c:ptCount val="1"/>
                <c:pt idx="0">
                  <c:v>Proporção de idosos com avaliação da necessidade de atendimento odontológico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Indicadores!$D$48:$G$48</c:f>
              <c:strCache>
                <c:ptCount val="4"/>
                <c:pt idx="0">
                  <c:v>Mês 1</c:v>
                </c:pt>
                <c:pt idx="1">
                  <c:v>Mês 2</c:v>
                </c:pt>
                <c:pt idx="2">
                  <c:v>Mês 3</c:v>
                </c:pt>
                <c:pt idx="3">
                  <c:v>Mês 4</c:v>
                </c:pt>
              </c:strCache>
            </c:strRef>
          </c:cat>
          <c:val>
            <c:numRef>
              <c:f>Indicadores!$D$49:$G$49</c:f>
              <c:numCache>
                <c:formatCode>0.0%</c:formatCode>
                <c:ptCount val="4"/>
                <c:pt idx="0">
                  <c:v>1</c:v>
                </c:pt>
                <c:pt idx="1">
                  <c:v>1</c:v>
                </c:pt>
                <c:pt idx="2">
                  <c:v>1</c:v>
                </c:pt>
                <c:pt idx="3">
                  <c:v>0</c:v>
                </c:pt>
              </c:numCache>
            </c:numRef>
          </c:val>
        </c:ser>
        <c:dLbls>
          <c:showLegendKey val="0"/>
          <c:showVal val="0"/>
          <c:showCatName val="0"/>
          <c:showSerName val="0"/>
          <c:showPercent val="0"/>
          <c:showBubbleSize val="0"/>
        </c:dLbls>
        <c:gapWidth val="150"/>
        <c:axId val="315945696"/>
        <c:axId val="315939816"/>
      </c:barChart>
      <c:catAx>
        <c:axId val="3159456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39816"/>
        <c:crosses val="autoZero"/>
        <c:auto val="1"/>
        <c:lblAlgn val="ctr"/>
        <c:lblOffset val="100"/>
        <c:noMultiLvlLbl val="0"/>
      </c:catAx>
      <c:valAx>
        <c:axId val="315939816"/>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569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Indicadores!$C$54</c:f>
              <c:strCache>
                <c:ptCount val="1"/>
                <c:pt idx="0">
                  <c:v>Proporção de idosos com primeira consulta odontológica programática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Indicadores!$D$53:$G$53</c:f>
              <c:strCache>
                <c:ptCount val="4"/>
                <c:pt idx="0">
                  <c:v>Mês 1</c:v>
                </c:pt>
                <c:pt idx="1">
                  <c:v>Mês 2</c:v>
                </c:pt>
                <c:pt idx="2">
                  <c:v>Mês 3</c:v>
                </c:pt>
                <c:pt idx="3">
                  <c:v>Mês 4</c:v>
                </c:pt>
              </c:strCache>
            </c:strRef>
          </c:cat>
          <c:val>
            <c:numRef>
              <c:f>Indicadores!$D$54:$G$54</c:f>
              <c:numCache>
                <c:formatCode>0.0%</c:formatCode>
                <c:ptCount val="4"/>
                <c:pt idx="0">
                  <c:v>0.98717948717948723</c:v>
                </c:pt>
                <c:pt idx="1">
                  <c:v>0.99122807017543857</c:v>
                </c:pt>
                <c:pt idx="2">
                  <c:v>0.99350649350649356</c:v>
                </c:pt>
                <c:pt idx="3">
                  <c:v>0</c:v>
                </c:pt>
              </c:numCache>
            </c:numRef>
          </c:val>
        </c:ser>
        <c:dLbls>
          <c:showLegendKey val="0"/>
          <c:showVal val="0"/>
          <c:showCatName val="0"/>
          <c:showSerName val="0"/>
          <c:showPercent val="0"/>
          <c:showBubbleSize val="0"/>
        </c:dLbls>
        <c:gapWidth val="150"/>
        <c:axId val="315943736"/>
        <c:axId val="315943344"/>
      </c:barChart>
      <c:catAx>
        <c:axId val="3159437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3344"/>
        <c:crosses val="autoZero"/>
        <c:auto val="1"/>
        <c:lblAlgn val="ctr"/>
        <c:lblOffset val="100"/>
        <c:noMultiLvlLbl val="0"/>
      </c:catAx>
      <c:valAx>
        <c:axId val="315943344"/>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373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Indicadores!$C$66</c:f>
              <c:strCache>
                <c:ptCount val="1"/>
                <c:pt idx="0">
                  <c:v>Proporção de idosos com registro na ficha espelho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Indicadores!$D$65:$G$65</c:f>
              <c:strCache>
                <c:ptCount val="4"/>
                <c:pt idx="0">
                  <c:v>Mês 1</c:v>
                </c:pt>
                <c:pt idx="1">
                  <c:v>Mês 2</c:v>
                </c:pt>
                <c:pt idx="2">
                  <c:v>Mês 3</c:v>
                </c:pt>
                <c:pt idx="3">
                  <c:v>Mês 4</c:v>
                </c:pt>
              </c:strCache>
            </c:strRef>
          </c:cat>
          <c:val>
            <c:numRef>
              <c:f>Indicadores!$D$66:$G$66</c:f>
              <c:numCache>
                <c:formatCode>0.0%</c:formatCode>
                <c:ptCount val="4"/>
                <c:pt idx="0">
                  <c:v>0.92307692307692313</c:v>
                </c:pt>
                <c:pt idx="1">
                  <c:v>0.94736842105263153</c:v>
                </c:pt>
                <c:pt idx="2">
                  <c:v>0.97402597402597402</c:v>
                </c:pt>
                <c:pt idx="3">
                  <c:v>0</c:v>
                </c:pt>
              </c:numCache>
            </c:numRef>
          </c:val>
        </c:ser>
        <c:dLbls>
          <c:showLegendKey val="0"/>
          <c:showVal val="0"/>
          <c:showCatName val="0"/>
          <c:showSerName val="0"/>
          <c:showPercent val="0"/>
          <c:showBubbleSize val="0"/>
        </c:dLbls>
        <c:gapWidth val="150"/>
        <c:axId val="315946088"/>
        <c:axId val="315940600"/>
      </c:barChart>
      <c:catAx>
        <c:axId val="3159460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0600"/>
        <c:crosses val="autoZero"/>
        <c:auto val="1"/>
        <c:lblAlgn val="ctr"/>
        <c:lblOffset val="100"/>
        <c:noMultiLvlLbl val="0"/>
      </c:catAx>
      <c:valAx>
        <c:axId val="31594060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608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manualLayout>
          <c:layoutTarget val="inner"/>
          <c:xMode val="edge"/>
          <c:yMode val="edge"/>
          <c:x val="0.12694667628650988"/>
          <c:y val="0.31218873313391043"/>
          <c:w val="0.84249781277340485"/>
          <c:h val="0.52951549302782697"/>
        </c:manualLayout>
      </c:layout>
      <c:barChart>
        <c:barDir val="col"/>
        <c:grouping val="clustered"/>
        <c:varyColors val="0"/>
        <c:ser>
          <c:idx val="0"/>
          <c:order val="0"/>
          <c:tx>
            <c:strRef>
              <c:f>Indicadores!$C$72</c:f>
              <c:strCache>
                <c:ptCount val="1"/>
                <c:pt idx="0">
                  <c:v>Proporção de idosos com Caderneta de Saúde da Pessoa Idosa</c:v>
                </c:pt>
              </c:strCache>
            </c:strRef>
          </c:tx>
          <c:spPr>
            <a:solidFill>
              <a:srgbClr val="DF8521"/>
            </a:solidFill>
            <a:ln w="25400">
              <a:noFill/>
            </a:ln>
          </c:spPr>
          <c:invertIfNegative val="0"/>
          <c:cat>
            <c:strRef>
              <c:f>Indicadores!$D$71:$G$71</c:f>
              <c:strCache>
                <c:ptCount val="4"/>
                <c:pt idx="0">
                  <c:v>Mês 1</c:v>
                </c:pt>
                <c:pt idx="1">
                  <c:v>Mês 2</c:v>
                </c:pt>
                <c:pt idx="2">
                  <c:v>Mês 3</c:v>
                </c:pt>
                <c:pt idx="3">
                  <c:v>Mês 4</c:v>
                </c:pt>
              </c:strCache>
            </c:strRef>
          </c:cat>
          <c:val>
            <c:numRef>
              <c:f>Indicadores!$D$72:$G$72</c:f>
              <c:numCache>
                <c:formatCode>0.0%</c:formatCode>
                <c:ptCount val="4"/>
                <c:pt idx="0">
                  <c:v>0.97435897435897434</c:v>
                </c:pt>
                <c:pt idx="1">
                  <c:v>0.96491228070175439</c:v>
                </c:pt>
                <c:pt idx="2">
                  <c:v>0.97402597402597402</c:v>
                </c:pt>
                <c:pt idx="3">
                  <c:v>0</c:v>
                </c:pt>
              </c:numCache>
            </c:numRef>
          </c:val>
        </c:ser>
        <c:dLbls>
          <c:showLegendKey val="0"/>
          <c:showVal val="0"/>
          <c:showCatName val="0"/>
          <c:showSerName val="0"/>
          <c:showPercent val="0"/>
          <c:showBubbleSize val="0"/>
        </c:dLbls>
        <c:gapWidth val="150"/>
        <c:axId val="315946872"/>
        <c:axId val="316203648"/>
      </c:barChart>
      <c:catAx>
        <c:axId val="31594687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3648"/>
        <c:crosses val="autoZero"/>
        <c:auto val="1"/>
        <c:lblAlgn val="ctr"/>
        <c:lblOffset val="100"/>
        <c:noMultiLvlLbl val="0"/>
      </c:catAx>
      <c:valAx>
        <c:axId val="31620364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946872"/>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Indicadores!$C$79</c:f>
              <c:strCache>
                <c:ptCount val="1"/>
                <c:pt idx="0">
                  <c:v>Proporção de idosos com avaliação de risco para morbimortalidade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Indicadores!$D$78:$G$78</c:f>
              <c:strCache>
                <c:ptCount val="4"/>
                <c:pt idx="0">
                  <c:v>Mês 1</c:v>
                </c:pt>
                <c:pt idx="1">
                  <c:v>Mês 2</c:v>
                </c:pt>
                <c:pt idx="2">
                  <c:v>Mês 3</c:v>
                </c:pt>
                <c:pt idx="3">
                  <c:v>Mês 4</c:v>
                </c:pt>
              </c:strCache>
            </c:strRef>
          </c:cat>
          <c:val>
            <c:numRef>
              <c:f>Indicadores!$D$79:$G$79</c:f>
              <c:numCache>
                <c:formatCode>0.0%</c:formatCode>
                <c:ptCount val="4"/>
                <c:pt idx="0">
                  <c:v>0.97435897435897434</c:v>
                </c:pt>
                <c:pt idx="1">
                  <c:v>0.98245614035087714</c:v>
                </c:pt>
                <c:pt idx="2">
                  <c:v>0.98701298701298701</c:v>
                </c:pt>
                <c:pt idx="3">
                  <c:v>0</c:v>
                </c:pt>
              </c:numCache>
            </c:numRef>
          </c:val>
        </c:ser>
        <c:dLbls>
          <c:showLegendKey val="0"/>
          <c:showVal val="0"/>
          <c:showCatName val="0"/>
          <c:showSerName val="0"/>
          <c:showPercent val="0"/>
          <c:showBubbleSize val="0"/>
        </c:dLbls>
        <c:gapWidth val="150"/>
        <c:axId val="316201688"/>
        <c:axId val="316201296"/>
      </c:barChart>
      <c:catAx>
        <c:axId val="3162016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1296"/>
        <c:crosses val="autoZero"/>
        <c:auto val="1"/>
        <c:lblAlgn val="ctr"/>
        <c:lblOffset val="100"/>
        <c:noMultiLvlLbl val="0"/>
      </c:catAx>
      <c:valAx>
        <c:axId val="316201296"/>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168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Indicadores!$C$85</c:f>
              <c:strCache>
                <c:ptCount val="1"/>
                <c:pt idx="0">
                  <c:v>Proporção de idosos com avaliação para fragilização na velhice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Indicadores!$D$84:$G$84</c:f>
              <c:strCache>
                <c:ptCount val="4"/>
                <c:pt idx="0">
                  <c:v>Mês 1</c:v>
                </c:pt>
                <c:pt idx="1">
                  <c:v>Mês 2</c:v>
                </c:pt>
                <c:pt idx="2">
                  <c:v>Mês 3</c:v>
                </c:pt>
                <c:pt idx="3">
                  <c:v>Mês 4</c:v>
                </c:pt>
              </c:strCache>
            </c:strRef>
          </c:cat>
          <c:val>
            <c:numRef>
              <c:f>Indicadores!$D$85:$G$85</c:f>
              <c:numCache>
                <c:formatCode>0.0%</c:formatCode>
                <c:ptCount val="4"/>
                <c:pt idx="0">
                  <c:v>0.96153846153846156</c:v>
                </c:pt>
                <c:pt idx="1">
                  <c:v>0.97368421052631582</c:v>
                </c:pt>
                <c:pt idx="2">
                  <c:v>0.98051948051948057</c:v>
                </c:pt>
                <c:pt idx="3">
                  <c:v>0</c:v>
                </c:pt>
              </c:numCache>
            </c:numRef>
          </c:val>
        </c:ser>
        <c:dLbls>
          <c:showLegendKey val="0"/>
          <c:showVal val="0"/>
          <c:showCatName val="0"/>
          <c:showSerName val="0"/>
          <c:showPercent val="0"/>
          <c:showBubbleSize val="0"/>
        </c:dLbls>
        <c:gapWidth val="150"/>
        <c:axId val="316206000"/>
        <c:axId val="316198944"/>
      </c:barChart>
      <c:catAx>
        <c:axId val="3162060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198944"/>
        <c:crosses val="autoZero"/>
        <c:auto val="1"/>
        <c:lblAlgn val="ctr"/>
        <c:lblOffset val="100"/>
        <c:noMultiLvlLbl val="0"/>
      </c:catAx>
      <c:valAx>
        <c:axId val="316198944"/>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600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Indicadores!$C$90</c:f>
              <c:strCache>
                <c:ptCount val="1"/>
                <c:pt idx="0">
                  <c:v>Proporção de idosos com avaliação de rede social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Indicadores!$D$89:$G$89</c:f>
              <c:strCache>
                <c:ptCount val="4"/>
                <c:pt idx="0">
                  <c:v>Mês 1</c:v>
                </c:pt>
                <c:pt idx="1">
                  <c:v>Mês 2</c:v>
                </c:pt>
                <c:pt idx="2">
                  <c:v>Mês 3</c:v>
                </c:pt>
                <c:pt idx="3">
                  <c:v>Mês 4</c:v>
                </c:pt>
              </c:strCache>
            </c:strRef>
          </c:cat>
          <c:val>
            <c:numRef>
              <c:f>Indicadores!$D$90:$G$90</c:f>
              <c:numCache>
                <c:formatCode>0.0%</c:formatCode>
                <c:ptCount val="4"/>
                <c:pt idx="0">
                  <c:v>0.96153846153846156</c:v>
                </c:pt>
                <c:pt idx="1">
                  <c:v>0.97368421052631582</c:v>
                </c:pt>
                <c:pt idx="2">
                  <c:v>0.98051948051948057</c:v>
                </c:pt>
                <c:pt idx="3">
                  <c:v>0</c:v>
                </c:pt>
              </c:numCache>
            </c:numRef>
          </c:val>
        </c:ser>
        <c:dLbls>
          <c:showLegendKey val="0"/>
          <c:showVal val="0"/>
          <c:showCatName val="0"/>
          <c:showSerName val="0"/>
          <c:showPercent val="0"/>
          <c:showBubbleSize val="0"/>
        </c:dLbls>
        <c:gapWidth val="150"/>
        <c:axId val="316203256"/>
        <c:axId val="316204040"/>
      </c:barChart>
      <c:catAx>
        <c:axId val="3162032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4040"/>
        <c:crosses val="autoZero"/>
        <c:auto val="1"/>
        <c:lblAlgn val="ctr"/>
        <c:lblOffset val="100"/>
        <c:noMultiLvlLbl val="0"/>
      </c:catAx>
      <c:valAx>
        <c:axId val="31620404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620325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Indicadores!$C$60</c:f>
              <c:strCache>
                <c:ptCount val="1"/>
                <c:pt idx="0">
                  <c:v>Proporção de idosos faltosos às consultas que receberam busca ativa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Indicadores!$D$59:$G$59</c:f>
              <c:strCache>
                <c:ptCount val="4"/>
                <c:pt idx="0">
                  <c:v>Mês 1</c:v>
                </c:pt>
                <c:pt idx="1">
                  <c:v>Mês 2</c:v>
                </c:pt>
                <c:pt idx="2">
                  <c:v>Mês 3</c:v>
                </c:pt>
                <c:pt idx="3">
                  <c:v>Mês 4</c:v>
                </c:pt>
              </c:strCache>
            </c:strRef>
          </c:cat>
          <c:val>
            <c:numRef>
              <c:f>Indicadores!$D$60:$G$60</c:f>
              <c:numCache>
                <c:formatCode>0.0%</c:formatCode>
                <c:ptCount val="4"/>
                <c:pt idx="0">
                  <c:v>0.9</c:v>
                </c:pt>
                <c:pt idx="1">
                  <c:v>0.84615384615384615</c:v>
                </c:pt>
                <c:pt idx="2">
                  <c:v>1</c:v>
                </c:pt>
                <c:pt idx="3">
                  <c:v>0</c:v>
                </c:pt>
              </c:numCache>
            </c:numRef>
          </c:val>
        </c:ser>
        <c:dLbls>
          <c:showLegendKey val="0"/>
          <c:showVal val="0"/>
          <c:showCatName val="0"/>
          <c:showSerName val="0"/>
          <c:showPercent val="0"/>
          <c:showBubbleSize val="0"/>
        </c:dLbls>
        <c:gapWidth val="150"/>
        <c:axId val="313529808"/>
        <c:axId val="313530200"/>
      </c:barChart>
      <c:catAx>
        <c:axId val="3135298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30200"/>
        <c:crosses val="autoZero"/>
        <c:auto val="1"/>
        <c:lblAlgn val="ctr"/>
        <c:lblOffset val="100"/>
        <c:noMultiLvlLbl val="0"/>
      </c:catAx>
      <c:valAx>
        <c:axId val="31353020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2980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Indicadores!$C$99</c:f>
              <c:strCache>
                <c:ptCount val="1"/>
                <c:pt idx="0">
                  <c:v>Proporção de idosos que receberam orientação nutricional para hábitos saudáveis</c:v>
                </c:pt>
              </c:strCache>
            </c:strRef>
          </c:tx>
          <c:spPr>
            <a:solidFill>
              <a:srgbClr val="DF8521"/>
            </a:solidFill>
            <a:ln w="25400">
              <a:noFill/>
            </a:ln>
          </c:spPr>
          <c:invertIfNegative val="0"/>
          <c:cat>
            <c:strRef>
              <c:f>Indicadores!$D$98:$G$98</c:f>
              <c:strCache>
                <c:ptCount val="4"/>
                <c:pt idx="0">
                  <c:v>Mês 1</c:v>
                </c:pt>
                <c:pt idx="1">
                  <c:v>Mês 2</c:v>
                </c:pt>
                <c:pt idx="2">
                  <c:v>Mês 3</c:v>
                </c:pt>
                <c:pt idx="3">
                  <c:v>Mês 4</c:v>
                </c:pt>
              </c:strCache>
            </c:strRef>
          </c:cat>
          <c:val>
            <c:numRef>
              <c:f>Indicadores!$D$99:$G$99</c:f>
              <c:numCache>
                <c:formatCode>0.0%</c:formatCode>
                <c:ptCount val="4"/>
                <c:pt idx="0">
                  <c:v>1</c:v>
                </c:pt>
                <c:pt idx="1">
                  <c:v>1</c:v>
                </c:pt>
                <c:pt idx="2">
                  <c:v>1</c:v>
                </c:pt>
                <c:pt idx="3">
                  <c:v>0</c:v>
                </c:pt>
              </c:numCache>
            </c:numRef>
          </c:val>
        </c:ser>
        <c:dLbls>
          <c:showLegendKey val="0"/>
          <c:showVal val="0"/>
          <c:showCatName val="0"/>
          <c:showSerName val="0"/>
          <c:showPercent val="0"/>
          <c:showBubbleSize val="0"/>
        </c:dLbls>
        <c:gapWidth val="150"/>
        <c:axId val="313525888"/>
        <c:axId val="313530592"/>
      </c:barChart>
      <c:catAx>
        <c:axId val="3135258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30592"/>
        <c:crosses val="autoZero"/>
        <c:auto val="1"/>
        <c:lblAlgn val="ctr"/>
        <c:lblOffset val="100"/>
        <c:noMultiLvlLbl val="0"/>
      </c:catAx>
      <c:valAx>
        <c:axId val="31353059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2588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Indicadores!$C$104</c:f>
              <c:strCache>
                <c:ptCount val="1"/>
                <c:pt idx="0">
                  <c:v>Proporção de idosos que receberam orientação sobre prática de atividade física regular</c:v>
                </c:pt>
              </c:strCache>
            </c:strRef>
          </c:tx>
          <c:spPr>
            <a:solidFill>
              <a:srgbClr val="E46C0A"/>
            </a:solidFill>
            <a:ln w="25400">
              <a:noFill/>
            </a:ln>
          </c:spPr>
          <c:invertIfNegative val="0"/>
          <c:cat>
            <c:strRef>
              <c:f>Indicadores!$D$103:$G$103</c:f>
              <c:strCache>
                <c:ptCount val="4"/>
                <c:pt idx="0">
                  <c:v>Mês 1</c:v>
                </c:pt>
                <c:pt idx="1">
                  <c:v>Mês 2</c:v>
                </c:pt>
                <c:pt idx="2">
                  <c:v>Mês 3</c:v>
                </c:pt>
                <c:pt idx="3">
                  <c:v>Mês 4</c:v>
                </c:pt>
              </c:strCache>
            </c:strRef>
          </c:cat>
          <c:val>
            <c:numRef>
              <c:f>Indicadores!$D$104:$G$104</c:f>
              <c:numCache>
                <c:formatCode>0.0%</c:formatCode>
                <c:ptCount val="4"/>
                <c:pt idx="0">
                  <c:v>1</c:v>
                </c:pt>
                <c:pt idx="1">
                  <c:v>1</c:v>
                </c:pt>
                <c:pt idx="2">
                  <c:v>1</c:v>
                </c:pt>
                <c:pt idx="3">
                  <c:v>0</c:v>
                </c:pt>
              </c:numCache>
            </c:numRef>
          </c:val>
        </c:ser>
        <c:dLbls>
          <c:showLegendKey val="0"/>
          <c:showVal val="0"/>
          <c:showCatName val="0"/>
          <c:showSerName val="0"/>
          <c:showPercent val="0"/>
          <c:showBubbleSize val="0"/>
        </c:dLbls>
        <c:gapWidth val="150"/>
        <c:axId val="313532944"/>
        <c:axId val="315526144"/>
      </c:barChart>
      <c:catAx>
        <c:axId val="31353294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6144"/>
        <c:crosses val="autoZero"/>
        <c:auto val="1"/>
        <c:lblAlgn val="ctr"/>
        <c:lblOffset val="100"/>
        <c:noMultiLvlLbl val="0"/>
      </c:catAx>
      <c:valAx>
        <c:axId val="31552614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353294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Indicadores!$C$112</c:f>
              <c:strCache>
                <c:ptCount val="1"/>
                <c:pt idx="0">
                  <c:v>Proporção de idosos com orientação individual de cuidados de saúde bucal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Indicadores!$D$111:$G$111</c:f>
              <c:strCache>
                <c:ptCount val="4"/>
                <c:pt idx="0">
                  <c:v>Mês 1</c:v>
                </c:pt>
                <c:pt idx="1">
                  <c:v>Mês 2</c:v>
                </c:pt>
                <c:pt idx="2">
                  <c:v>Mês 3</c:v>
                </c:pt>
                <c:pt idx="3">
                  <c:v>Mês 4</c:v>
                </c:pt>
              </c:strCache>
            </c:strRef>
          </c:cat>
          <c:val>
            <c:numRef>
              <c:f>Indicadores!$D$112:$G$112</c:f>
              <c:numCache>
                <c:formatCode>0.0%</c:formatCode>
                <c:ptCount val="4"/>
                <c:pt idx="0">
                  <c:v>0.98717948717948723</c:v>
                </c:pt>
                <c:pt idx="1">
                  <c:v>0.99122807017543857</c:v>
                </c:pt>
                <c:pt idx="2">
                  <c:v>0.99350649350649356</c:v>
                </c:pt>
                <c:pt idx="3">
                  <c:v>0</c:v>
                </c:pt>
              </c:numCache>
            </c:numRef>
          </c:val>
        </c:ser>
        <c:dLbls>
          <c:showLegendKey val="0"/>
          <c:showVal val="0"/>
          <c:showCatName val="0"/>
          <c:showSerName val="0"/>
          <c:showPercent val="0"/>
          <c:showBubbleSize val="0"/>
        </c:dLbls>
        <c:gapWidth val="150"/>
        <c:axId val="315522616"/>
        <c:axId val="315521440"/>
      </c:barChart>
      <c:catAx>
        <c:axId val="3155226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1440"/>
        <c:crosses val="autoZero"/>
        <c:auto val="1"/>
        <c:lblAlgn val="ctr"/>
        <c:lblOffset val="100"/>
        <c:noMultiLvlLbl val="0"/>
      </c:catAx>
      <c:valAx>
        <c:axId val="31552144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261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Indicadores!$C$14</c:f>
              <c:strCache>
                <c:ptCount val="1"/>
                <c:pt idx="0">
                  <c:v>Proporção de idosos com exame clínico apropriado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Indicadores!$D$13:$G$13</c:f>
              <c:strCache>
                <c:ptCount val="4"/>
                <c:pt idx="0">
                  <c:v>Mês 1</c:v>
                </c:pt>
                <c:pt idx="1">
                  <c:v>Mês 2</c:v>
                </c:pt>
                <c:pt idx="2">
                  <c:v>Mês 3</c:v>
                </c:pt>
                <c:pt idx="3">
                  <c:v>Mês 4</c:v>
                </c:pt>
              </c:strCache>
            </c:strRef>
          </c:cat>
          <c:val>
            <c:numRef>
              <c:f>Indicadores!$D$14:$G$14</c:f>
              <c:numCache>
                <c:formatCode>0.0%</c:formatCode>
                <c:ptCount val="4"/>
                <c:pt idx="0">
                  <c:v>0.94871794871794868</c:v>
                </c:pt>
                <c:pt idx="1">
                  <c:v>0.94736842105263153</c:v>
                </c:pt>
                <c:pt idx="2">
                  <c:v>0.96103896103896103</c:v>
                </c:pt>
                <c:pt idx="3">
                  <c:v>0</c:v>
                </c:pt>
              </c:numCache>
            </c:numRef>
          </c:val>
        </c:ser>
        <c:dLbls>
          <c:showLegendKey val="0"/>
          <c:showVal val="0"/>
          <c:showCatName val="0"/>
          <c:showSerName val="0"/>
          <c:showPercent val="0"/>
          <c:showBubbleSize val="0"/>
        </c:dLbls>
        <c:gapWidth val="150"/>
        <c:axId val="315522224"/>
        <c:axId val="315524576"/>
      </c:barChart>
      <c:catAx>
        <c:axId val="3155222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4576"/>
        <c:crosses val="autoZero"/>
        <c:auto val="1"/>
        <c:lblAlgn val="ctr"/>
        <c:lblOffset val="100"/>
        <c:noMultiLvlLbl val="0"/>
      </c:catAx>
      <c:valAx>
        <c:axId val="315524576"/>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222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Indicadores!$C$19</c:f>
              <c:strCache>
                <c:ptCount val="1"/>
                <c:pt idx="0">
                  <c:v>Proporção de idosos hipertensos e/ou diabéticos com solicitação de exames complementares periódicos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Indicadores!$D$18:$G$18</c:f>
              <c:strCache>
                <c:ptCount val="4"/>
                <c:pt idx="0">
                  <c:v>Mês 1</c:v>
                </c:pt>
                <c:pt idx="1">
                  <c:v>Mês 2</c:v>
                </c:pt>
                <c:pt idx="2">
                  <c:v>Mês 3</c:v>
                </c:pt>
                <c:pt idx="3">
                  <c:v>Mês 4</c:v>
                </c:pt>
              </c:strCache>
            </c:strRef>
          </c:cat>
          <c:val>
            <c:numRef>
              <c:f>Indicadores!$D$19:$G$19</c:f>
              <c:numCache>
                <c:formatCode>0.0%</c:formatCode>
                <c:ptCount val="4"/>
                <c:pt idx="0">
                  <c:v>0.91304347826086951</c:v>
                </c:pt>
                <c:pt idx="1">
                  <c:v>0.95145631067961167</c:v>
                </c:pt>
                <c:pt idx="2">
                  <c:v>0.965034965034965</c:v>
                </c:pt>
                <c:pt idx="3">
                  <c:v>0</c:v>
                </c:pt>
              </c:numCache>
            </c:numRef>
          </c:val>
        </c:ser>
        <c:dLbls>
          <c:showLegendKey val="0"/>
          <c:showVal val="0"/>
          <c:showCatName val="0"/>
          <c:showSerName val="0"/>
          <c:showPercent val="0"/>
          <c:showBubbleSize val="0"/>
        </c:dLbls>
        <c:gapWidth val="150"/>
        <c:axId val="315524968"/>
        <c:axId val="315523400"/>
      </c:barChart>
      <c:catAx>
        <c:axId val="3155249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3400"/>
        <c:crosses val="autoZero"/>
        <c:auto val="1"/>
        <c:lblAlgn val="ctr"/>
        <c:lblOffset val="100"/>
        <c:noMultiLvlLbl val="0"/>
      </c:catAx>
      <c:valAx>
        <c:axId val="31552340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496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Indicadores!$C$24</c:f>
              <c:strCache>
                <c:ptCount val="1"/>
                <c:pt idx="0">
                  <c:v>Proporção de idosos com prescrição de medicamentos  da Farmácia Popular priorizada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Indicadores!$D$23:$G$23</c:f>
              <c:strCache>
                <c:ptCount val="4"/>
                <c:pt idx="0">
                  <c:v>Mês 1</c:v>
                </c:pt>
                <c:pt idx="1">
                  <c:v>Mês 2</c:v>
                </c:pt>
                <c:pt idx="2">
                  <c:v>Mês 3</c:v>
                </c:pt>
                <c:pt idx="3">
                  <c:v>Mês 4</c:v>
                </c:pt>
              </c:strCache>
            </c:strRef>
          </c:cat>
          <c:val>
            <c:numRef>
              <c:f>Indicadores!$D$24:$G$24</c:f>
              <c:numCache>
                <c:formatCode>0.0%</c:formatCode>
                <c:ptCount val="4"/>
                <c:pt idx="0">
                  <c:v>0.96153846153846156</c:v>
                </c:pt>
                <c:pt idx="1">
                  <c:v>0.95614035087719296</c:v>
                </c:pt>
                <c:pt idx="2">
                  <c:v>0.96753246753246758</c:v>
                </c:pt>
                <c:pt idx="3">
                  <c:v>0</c:v>
                </c:pt>
              </c:numCache>
            </c:numRef>
          </c:val>
        </c:ser>
        <c:dLbls>
          <c:showLegendKey val="0"/>
          <c:showVal val="0"/>
          <c:showCatName val="0"/>
          <c:showSerName val="0"/>
          <c:showPercent val="0"/>
          <c:showBubbleSize val="0"/>
        </c:dLbls>
        <c:gapWidth val="150"/>
        <c:axId val="315520656"/>
        <c:axId val="315525360"/>
      </c:barChart>
      <c:catAx>
        <c:axId val="3155206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5360"/>
        <c:crosses val="autoZero"/>
        <c:auto val="1"/>
        <c:lblAlgn val="ctr"/>
        <c:lblOffset val="100"/>
        <c:noMultiLvlLbl val="0"/>
      </c:catAx>
      <c:valAx>
        <c:axId val="31552536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065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Indicadores!$C$29</c:f>
              <c:strCache>
                <c:ptCount val="1"/>
                <c:pt idx="0">
                  <c:v>Proporção de idosos acamados ou com problemas de locomoção cadastrados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Indicadores!$D$28:$G$28</c:f>
              <c:strCache>
                <c:ptCount val="4"/>
                <c:pt idx="0">
                  <c:v>Mês 1</c:v>
                </c:pt>
                <c:pt idx="1">
                  <c:v>Mês 2</c:v>
                </c:pt>
                <c:pt idx="2">
                  <c:v>Mês 3</c:v>
                </c:pt>
                <c:pt idx="3">
                  <c:v>Mês 4</c:v>
                </c:pt>
              </c:strCache>
            </c:strRef>
          </c:cat>
          <c:val>
            <c:numRef>
              <c:f>Indicadores!$D$29:$G$29</c:f>
              <c:numCache>
                <c:formatCode>0.0%</c:formatCode>
                <c:ptCount val="4"/>
                <c:pt idx="0">
                  <c:v>0.21428571428571427</c:v>
                </c:pt>
                <c:pt idx="1">
                  <c:v>0.29032258064516131</c:v>
                </c:pt>
                <c:pt idx="2">
                  <c:v>0.35294117647058826</c:v>
                </c:pt>
                <c:pt idx="3">
                  <c:v>0</c:v>
                </c:pt>
              </c:numCache>
            </c:numRef>
          </c:val>
        </c:ser>
        <c:dLbls>
          <c:showLegendKey val="0"/>
          <c:showVal val="0"/>
          <c:showCatName val="0"/>
          <c:showSerName val="0"/>
          <c:showPercent val="0"/>
          <c:showBubbleSize val="0"/>
        </c:dLbls>
        <c:gapWidth val="150"/>
        <c:axId val="315525752"/>
        <c:axId val="315527320"/>
      </c:barChart>
      <c:catAx>
        <c:axId val="3155257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7320"/>
        <c:crosses val="autoZero"/>
        <c:auto val="1"/>
        <c:lblAlgn val="ctr"/>
        <c:lblOffset val="100"/>
        <c:noMultiLvlLbl val="0"/>
      </c:catAx>
      <c:valAx>
        <c:axId val="31552732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1552575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89011-2C7F-403B-AFF3-AC1AF075E1CE}" type="datetimeFigureOut">
              <a:rPr lang="pt-BR" smtClean="0"/>
              <a:t>21/09/2015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5F2C5-5331-467E-9925-2AD4CE07B49C}" type="slidenum">
              <a:rPr lang="pt-BR" smtClean="0"/>
              <a:t>‹nº›</a:t>
            </a:fld>
            <a:endParaRPr lang="pt-BR"/>
          </a:p>
        </p:txBody>
      </p:sp>
    </p:spTree>
    <p:extLst>
      <p:ext uri="{BB962C8B-B14F-4D97-AF65-F5344CB8AC3E}">
        <p14:creationId xmlns:p14="http://schemas.microsoft.com/office/powerpoint/2010/main" val="17349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1E5F2C5-5331-467E-9925-2AD4CE07B49C}" type="slidenum">
              <a:rPr lang="pt-BR" smtClean="0"/>
              <a:t>16</a:t>
            </a:fld>
            <a:endParaRPr lang="pt-BR"/>
          </a:p>
        </p:txBody>
      </p:sp>
    </p:spTree>
    <p:extLst>
      <p:ext uri="{BB962C8B-B14F-4D97-AF65-F5344CB8AC3E}">
        <p14:creationId xmlns:p14="http://schemas.microsoft.com/office/powerpoint/2010/main" val="3981507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a:xfrm>
            <a:off x="1921934" y="5054602"/>
            <a:ext cx="4064860" cy="279400"/>
          </a:xfrm>
        </p:spPr>
        <p:txBody>
          <a:bodyPr/>
          <a:lstStyle/>
          <a:p>
            <a:endParaRPr lang="pt-BR"/>
          </a:p>
        </p:txBody>
      </p:sp>
      <p:sp>
        <p:nvSpPr>
          <p:cNvPr id="6" name="Slide Number Placeholder 5"/>
          <p:cNvSpPr>
            <a:spLocks noGrp="1"/>
          </p:cNvSpPr>
          <p:nvPr>
            <p:ph type="sldNum" sz="quarter" idx="12"/>
          </p:nvPr>
        </p:nvSpPr>
        <p:spPr>
          <a:xfrm>
            <a:off x="6817317" y="5054602"/>
            <a:ext cx="413483" cy="279400"/>
          </a:xfrm>
        </p:spPr>
        <p:txBody>
          <a:bodyPr/>
          <a:lstStyle/>
          <a:p>
            <a:fld id="{4E64AF50-5270-4613-BC95-7426A74E5546}" type="slidenum">
              <a:rPr lang="pt-BR" smtClean="0"/>
              <a:t>‹nº›</a:t>
            </a:fld>
            <a:endParaRPr lang="pt-B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078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898A6F-703E-420E-9B28-5E2169EFED6C}" type="datetimeFigureOut">
              <a:rPr lang="pt-BR" smtClean="0"/>
              <a:t>21/09/2015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8889142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069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1596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76871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2900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t-BR" smtClean="0"/>
              <a:t>Clique para editar o título mestre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2228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983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219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13629230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898A6F-703E-420E-9B28-5E2169EFED6C}" type="datetimeFigureOut">
              <a:rPr lang="pt-BR" smtClean="0"/>
              <a:t>21/09/2015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64AF50-5270-4613-BC95-7426A74E5546}" type="slidenum">
              <a:rPr lang="pt-BR" smtClean="0"/>
              <a:t>‹nº›</a:t>
            </a:fld>
            <a:endParaRPr lang="pt-B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360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0898A6F-703E-420E-9B28-5E2169EFED6C}" type="datetimeFigureOut">
              <a:rPr lang="pt-BR" smtClean="0"/>
              <a:t>21/09/2015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3893558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0898A6F-703E-420E-9B28-5E2169EFED6C}" type="datetimeFigureOut">
              <a:rPr lang="pt-BR" smtClean="0"/>
              <a:t>21/09/2015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E64AF50-5270-4613-BC95-7426A74E5546}" type="slidenum">
              <a:rPr lang="pt-BR" smtClean="0"/>
              <a:t>‹nº›</a:t>
            </a:fld>
            <a:endParaRPr lang="pt-B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639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0898A6F-703E-420E-9B28-5E2169EFED6C}" type="datetimeFigureOut">
              <a:rPr lang="pt-BR" smtClean="0"/>
              <a:t>21/09/2015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E64AF50-5270-4613-BC95-7426A74E5546}" type="slidenum">
              <a:rPr lang="pt-BR" smtClean="0"/>
              <a:t>‹nº›</a:t>
            </a:fld>
            <a:endParaRPr lang="pt-B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151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8A6F-703E-420E-9B28-5E2169EFED6C}" type="datetimeFigureOut">
              <a:rPr lang="pt-BR" smtClean="0"/>
              <a:t>21/09/2015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32833026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898A6F-703E-420E-9B28-5E2169EFED6C}" type="datetimeFigureOut">
              <a:rPr lang="pt-BR" smtClean="0"/>
              <a:t>21/09/2015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E64AF50-5270-4613-BC95-7426A74E5546}" type="slidenum">
              <a:rPr lang="pt-BR" smtClean="0"/>
              <a:t>‹nº›</a:t>
            </a:fld>
            <a:endParaRPr lang="pt-B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206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898A6F-703E-420E-9B28-5E2169EFED6C}" type="datetimeFigureOut">
              <a:rPr lang="pt-BR" smtClean="0"/>
              <a:t>21/09/2015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E64AF50-5270-4613-BC95-7426A74E5546}" type="slidenum">
              <a:rPr lang="pt-BR" smtClean="0"/>
              <a:t>‹nº›</a:t>
            </a:fld>
            <a:endParaRPr lang="pt-BR"/>
          </a:p>
        </p:txBody>
      </p:sp>
    </p:spTree>
    <p:extLst>
      <p:ext uri="{BB962C8B-B14F-4D97-AF65-F5344CB8AC3E}">
        <p14:creationId xmlns:p14="http://schemas.microsoft.com/office/powerpoint/2010/main" val="2211780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898A6F-703E-420E-9B28-5E2169EFED6C}" type="datetimeFigureOut">
              <a:rPr lang="pt-BR" smtClean="0"/>
              <a:t>21/09/2015</a:t>
            </a:fld>
            <a:endParaRPr lang="pt-B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64AF50-5270-4613-BC95-7426A74E5546}" type="slidenum">
              <a:rPr lang="pt-BR" smtClean="0"/>
              <a:t>‹nº›</a:t>
            </a:fld>
            <a:endParaRPr lang="pt-BR"/>
          </a:p>
        </p:txBody>
      </p:sp>
    </p:spTree>
    <p:extLst>
      <p:ext uri="{BB962C8B-B14F-4D97-AF65-F5344CB8AC3E}">
        <p14:creationId xmlns:p14="http://schemas.microsoft.com/office/powerpoint/2010/main" val="5883617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2708920"/>
            <a:ext cx="8568952" cy="3960440"/>
          </a:xfrm>
        </p:spPr>
        <p:txBody>
          <a:bodyPr>
            <a:normAutofit/>
          </a:bodyPr>
          <a:lstStyle/>
          <a:p>
            <a:r>
              <a:rPr lang="pt-BR" sz="2600" dirty="0">
                <a:latin typeface="Arial" pitchFamily="34" charset="0"/>
                <a:cs typeface="Arial" pitchFamily="34" charset="0"/>
              </a:rPr>
              <a:t>Trabalho de Conclusão de </a:t>
            </a:r>
            <a:r>
              <a:rPr lang="pt-BR" sz="2600" dirty="0" smtClean="0">
                <a:latin typeface="Arial" pitchFamily="34" charset="0"/>
                <a:cs typeface="Arial" pitchFamily="34" charset="0"/>
              </a:rPr>
              <a:t>Curso</a:t>
            </a:r>
          </a:p>
          <a:p>
            <a:endParaRPr lang="pt-BR" sz="2400" dirty="0">
              <a:latin typeface="Arial" pitchFamily="34" charset="0"/>
              <a:cs typeface="Arial" pitchFamily="34" charset="0"/>
            </a:endParaRPr>
          </a:p>
          <a:p>
            <a:r>
              <a:rPr lang="pt-BR" b="1" dirty="0" smtClean="0">
                <a:solidFill>
                  <a:srgbClr val="C00000"/>
                </a:solidFill>
                <a:latin typeface="Arial" panose="020B0604020202020204" pitchFamily="34" charset="0"/>
                <a:cs typeface="Arial" panose="020B0604020202020204" pitchFamily="34" charset="0"/>
              </a:rPr>
              <a:t>“Melhoria </a:t>
            </a:r>
            <a:r>
              <a:rPr lang="pt-BR" b="1" dirty="0">
                <a:solidFill>
                  <a:srgbClr val="C00000"/>
                </a:solidFill>
                <a:latin typeface="Arial" panose="020B0604020202020204" pitchFamily="34" charset="0"/>
                <a:cs typeface="Arial" panose="020B0604020202020204" pitchFamily="34" charset="0"/>
              </a:rPr>
              <a:t>da Atenção à Saúde do Idoso na UBS Dr. Garibaldi Carrera Machado, Santo </a:t>
            </a:r>
            <a:r>
              <a:rPr lang="pt-BR" b="1" dirty="0" smtClean="0">
                <a:solidFill>
                  <a:srgbClr val="C00000"/>
                </a:solidFill>
                <a:latin typeface="Arial" panose="020B0604020202020204" pitchFamily="34" charset="0"/>
                <a:cs typeface="Arial" panose="020B0604020202020204" pitchFamily="34" charset="0"/>
              </a:rPr>
              <a:t>Ângelo/RS”</a:t>
            </a:r>
            <a:r>
              <a:rPr lang="pt-BR" b="1" dirty="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a:p>
            <a:r>
              <a:rPr lang="pt-BR" b="1" dirty="0" smtClean="0">
                <a:solidFill>
                  <a:schemeClr val="accent2">
                    <a:lumMod val="75000"/>
                  </a:schemeClr>
                </a:solidFill>
                <a:latin typeface="Arial" panose="020B0604020202020204" pitchFamily="34" charset="0"/>
                <a:cs typeface="Arial" panose="020B0604020202020204" pitchFamily="34" charset="0"/>
              </a:rPr>
              <a:t>Aluno: Diego Germán Ledesma</a:t>
            </a:r>
          </a:p>
          <a:p>
            <a:r>
              <a:rPr lang="pt-BR" b="1" dirty="0" smtClean="0">
                <a:solidFill>
                  <a:schemeClr val="accent2">
                    <a:lumMod val="75000"/>
                  </a:schemeClr>
                </a:solidFill>
                <a:latin typeface="Arial" panose="020B0604020202020204" pitchFamily="34" charset="0"/>
                <a:cs typeface="Arial" panose="020B0604020202020204" pitchFamily="34" charset="0"/>
              </a:rPr>
              <a:t>Orientadora: Suame Melo Freitas</a:t>
            </a:r>
            <a:endParaRPr lang="pt-BR" b="1" dirty="0">
              <a:solidFill>
                <a:schemeClr val="accent2">
                  <a:lumMod val="75000"/>
                </a:schemeClr>
              </a:solidFill>
              <a:latin typeface="Arial" pitchFamily="34" charset="0"/>
              <a:cs typeface="Arial" pitchFamily="34" charset="0"/>
            </a:endParaRPr>
          </a:p>
          <a:p>
            <a:r>
              <a:rPr lang="pt-BR" b="1" dirty="0">
                <a:solidFill>
                  <a:schemeClr val="bg1"/>
                </a:solidFill>
                <a:latin typeface="Arial" pitchFamily="34" charset="0"/>
                <a:cs typeface="Arial" pitchFamily="34" charset="0"/>
              </a:rPr>
              <a:t>  </a:t>
            </a:r>
            <a:r>
              <a:rPr lang="pt-BR" b="1" dirty="0" smtClean="0">
                <a:solidFill>
                  <a:schemeClr val="bg1"/>
                </a:solidFill>
                <a:latin typeface="Arial" pitchFamily="34" charset="0"/>
                <a:cs typeface="Arial" pitchFamily="34" charset="0"/>
              </a:rPr>
              <a:t>  </a:t>
            </a:r>
            <a:endParaRPr lang="pt-BR" dirty="0">
              <a:solidFill>
                <a:schemeClr val="bg1"/>
              </a:solidFill>
              <a:latin typeface="Arial" pitchFamily="34" charset="0"/>
              <a:cs typeface="Arial" pitchFamily="34" charset="0"/>
            </a:endParaRPr>
          </a:p>
          <a:p>
            <a:r>
              <a:rPr lang="pt-BR" dirty="0" smtClean="0">
                <a:solidFill>
                  <a:schemeClr val="tx1"/>
                </a:solidFill>
                <a:latin typeface="Arial" pitchFamily="34" charset="0"/>
                <a:cs typeface="Arial" pitchFamily="34" charset="0"/>
              </a:rPr>
              <a:t>Pelotas, 2015</a:t>
            </a:r>
            <a:endParaRPr lang="pt-BR" dirty="0">
              <a:solidFill>
                <a:schemeClr val="tx1"/>
              </a:solidFill>
              <a:latin typeface="Arial" pitchFamily="34" charset="0"/>
              <a:cs typeface="Arial" pitchFamily="34" charset="0"/>
            </a:endParaRPr>
          </a:p>
          <a:p>
            <a:endParaRPr lang="pt-BR" dirty="0" smtClean="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124744"/>
            <a:ext cx="1536378" cy="1460178"/>
          </a:xfrm>
          <a:prstGeom prst="rect">
            <a:avLst/>
          </a:prstGeom>
          <a:noFill/>
          <a:ln>
            <a:noFill/>
          </a:ln>
        </p:spPr>
      </p:pic>
      <p:sp>
        <p:nvSpPr>
          <p:cNvPr id="7" name="Título 1"/>
          <p:cNvSpPr txBox="1">
            <a:spLocks noGrp="1"/>
          </p:cNvSpPr>
          <p:nvPr>
            <p:ph type="ctrTitle"/>
          </p:nvPr>
        </p:nvSpPr>
        <p:spPr>
          <a:xfrm>
            <a:off x="1809688" y="548680"/>
            <a:ext cx="5308600" cy="1514475"/>
          </a:xfrm>
          <a:prstGeom prst="rect">
            <a:avLst/>
          </a:prstGeom>
          <a:effectLst/>
        </p:spPr>
        <p:txBody>
          <a:bodyPr vert="horz" lIns="91440" tIns="45720" rIns="91440" bIns="45720" rtlCol="0" anchor="b">
            <a:normAutofit fontScale="90000"/>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200" b="1" dirty="0" smtClean="0">
                <a:solidFill>
                  <a:schemeClr val="accent2">
                    <a:lumMod val="75000"/>
                  </a:schemeClr>
                </a:solidFill>
                <a:latin typeface="Arial" pitchFamily="34" charset="0"/>
                <a:cs typeface="Arial" pitchFamily="34" charset="0"/>
              </a:rPr>
              <a:t>UNIVERSIDADE FEDERAL DE PELOTAS</a:t>
            </a:r>
            <a:br>
              <a:rPr lang="pt-BR" sz="2200" b="1" dirty="0" smtClean="0">
                <a:solidFill>
                  <a:schemeClr val="accent2">
                    <a:lumMod val="75000"/>
                  </a:schemeClr>
                </a:solidFill>
                <a:latin typeface="Arial" pitchFamily="34" charset="0"/>
                <a:cs typeface="Arial" pitchFamily="34" charset="0"/>
              </a:rPr>
            </a:br>
            <a:r>
              <a:rPr lang="pt-BR" sz="2200" b="1" dirty="0" smtClean="0">
                <a:solidFill>
                  <a:schemeClr val="accent2">
                    <a:lumMod val="75000"/>
                  </a:schemeClr>
                </a:solidFill>
                <a:latin typeface="Arial" pitchFamily="34" charset="0"/>
                <a:cs typeface="Arial" pitchFamily="34" charset="0"/>
              </a:rPr>
              <a:t>Programa De Pós-Graduação Em Saúde Da Família </a:t>
            </a:r>
            <a:br>
              <a:rPr lang="pt-BR" sz="2200" b="1" dirty="0" smtClean="0">
                <a:solidFill>
                  <a:schemeClr val="accent2">
                    <a:lumMod val="75000"/>
                  </a:schemeClr>
                </a:solidFill>
                <a:latin typeface="Arial" pitchFamily="34" charset="0"/>
                <a:cs typeface="Arial" pitchFamily="34" charset="0"/>
              </a:rPr>
            </a:br>
            <a:r>
              <a:rPr lang="pt-BR" sz="2400" dirty="0" smtClean="0">
                <a:solidFill>
                  <a:schemeClr val="accent2">
                    <a:lumMod val="75000"/>
                  </a:schemeClr>
                </a:solidFill>
                <a:latin typeface="Arial" pitchFamily="34" charset="0"/>
                <a:cs typeface="Arial" pitchFamily="34" charset="0"/>
              </a:rPr>
              <a:t/>
            </a:r>
            <a:br>
              <a:rPr lang="pt-BR" sz="2400" dirty="0" smtClean="0">
                <a:solidFill>
                  <a:schemeClr val="accent2">
                    <a:lumMod val="75000"/>
                  </a:schemeClr>
                </a:solidFill>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endParaRPr lang="pt-BR" sz="2400" dirty="0">
              <a:latin typeface="Arial" pitchFamily="34" charset="0"/>
              <a:cs typeface="Arial" pitchFamily="34" charset="0"/>
            </a:endParaRPr>
          </a:p>
        </p:txBody>
      </p:sp>
    </p:spTree>
    <p:extLst>
      <p:ext uri="{BB962C8B-B14F-4D97-AF65-F5344CB8AC3E}">
        <p14:creationId xmlns:p14="http://schemas.microsoft.com/office/powerpoint/2010/main" val="425940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8" name="Espaço Reservado para Conteú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4644008" cy="3212976"/>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5183"/>
            <a:ext cx="3707904" cy="1772817"/>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2976"/>
            <a:ext cx="3707904" cy="1872207"/>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5085183"/>
            <a:ext cx="3296393" cy="1772817"/>
          </a:xfrm>
          <a:prstGeom prst="rect">
            <a:avLst/>
          </a:prstGeom>
        </p:spPr>
      </p:pic>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4297" y="3186359"/>
            <a:ext cx="2139702" cy="3645024"/>
          </a:xfrm>
          <a:prstGeom prst="rect">
            <a:avLst/>
          </a:prstGeom>
        </p:spPr>
      </p:pic>
      <p:pic>
        <p:nvPicPr>
          <p:cNvPr id="17" name="Imagem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9" y="0"/>
            <a:ext cx="4499990" cy="3212976"/>
          </a:xfrm>
          <a:prstGeom prst="rect">
            <a:avLst/>
          </a:prstGeom>
        </p:spPr>
      </p:pic>
      <p:pic>
        <p:nvPicPr>
          <p:cNvPr id="19" name="Image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3" y="3212975"/>
            <a:ext cx="3296393" cy="1872206"/>
          </a:xfrm>
          <a:prstGeom prst="rect">
            <a:avLst/>
          </a:prstGeom>
        </p:spPr>
      </p:pic>
    </p:spTree>
    <p:extLst>
      <p:ext uri="{BB962C8B-B14F-4D97-AF65-F5344CB8AC3E}">
        <p14:creationId xmlns:p14="http://schemas.microsoft.com/office/powerpoint/2010/main" val="20615039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260648"/>
            <a:ext cx="6798734" cy="1303867"/>
          </a:xfrm>
        </p:spPr>
        <p:txBody>
          <a:bodyPr>
            <a:normAutofit fontScale="90000"/>
          </a:bodyPr>
          <a:lstStyle/>
          <a:p>
            <a:pPr marL="571500" indent="-571500" algn="l">
              <a:buFont typeface="Wingdings" pitchFamily="2" charset="2"/>
              <a:buChar char="Ø"/>
            </a:pPr>
            <a:r>
              <a:rPr lang="pt-BR" dirty="0" smtClean="0">
                <a:solidFill>
                  <a:schemeClr val="accent2">
                    <a:lumMod val="60000"/>
                    <a:lumOff val="40000"/>
                  </a:schemeClr>
                </a:solidFill>
                <a:latin typeface="Arial" pitchFamily="34" charset="0"/>
                <a:cs typeface="Arial" pitchFamily="34" charset="0"/>
              </a:rPr>
              <a:t>Objetivos, Metas e Resultados </a:t>
            </a:r>
            <a:endParaRPr lang="pt-BR" dirty="0">
              <a:solidFill>
                <a:schemeClr val="accent2">
                  <a:lumMod val="60000"/>
                  <a:lumOff val="40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467544" y="1340768"/>
            <a:ext cx="8424935" cy="4785395"/>
          </a:xfrm>
        </p:spPr>
        <p:txBody>
          <a:bodyPr/>
          <a:lstStyle/>
          <a:p>
            <a:pPr marL="457200" indent="-457200" algn="just">
              <a:buClr>
                <a:schemeClr val="bg1"/>
              </a:buClr>
              <a:buFont typeface="+mj-lt"/>
              <a:buAutoNum type="arabicPeriod"/>
            </a:pPr>
            <a:r>
              <a:rPr lang="pt-BR" dirty="0" smtClean="0">
                <a:latin typeface="Arial" pitchFamily="34" charset="0"/>
                <a:cs typeface="Arial" pitchFamily="34" charset="0"/>
              </a:rPr>
              <a:t>1. Ampliar </a:t>
            </a:r>
            <a:r>
              <a:rPr lang="pt-BR" dirty="0">
                <a:latin typeface="Arial" pitchFamily="34" charset="0"/>
                <a:cs typeface="Arial" pitchFamily="34" charset="0"/>
              </a:rPr>
              <a:t>a cobertura de </a:t>
            </a:r>
            <a:r>
              <a:rPr lang="pt-BR" dirty="0" smtClean="0">
                <a:latin typeface="Arial" pitchFamily="34" charset="0"/>
                <a:cs typeface="Arial" pitchFamily="34" charset="0"/>
              </a:rPr>
              <a:t>atenção </a:t>
            </a:r>
            <a:r>
              <a:rPr lang="pt-BR" dirty="0">
                <a:latin typeface="Arial" pitchFamily="34" charset="0"/>
                <a:cs typeface="Arial" pitchFamily="34" charset="0"/>
              </a:rPr>
              <a:t>ao </a:t>
            </a:r>
            <a:r>
              <a:rPr lang="pt-BR" dirty="0" smtClean="0">
                <a:latin typeface="Arial" pitchFamily="34" charset="0"/>
                <a:cs typeface="Arial" pitchFamily="34" charset="0"/>
              </a:rPr>
              <a:t>paciente Idoso.</a:t>
            </a:r>
          </a:p>
          <a:p>
            <a:pPr algn="just">
              <a:buClr>
                <a:schemeClr val="accent1">
                  <a:lumMod val="75000"/>
                </a:schemeClr>
              </a:buClr>
            </a:pPr>
            <a:r>
              <a:rPr lang="pt-BR" dirty="0" smtClean="0">
                <a:latin typeface="Arial" pitchFamily="34" charset="0"/>
                <a:cs typeface="Arial" pitchFamily="34" charset="0"/>
              </a:rPr>
              <a:t>  Ampliar </a:t>
            </a:r>
            <a:r>
              <a:rPr lang="pt-BR" dirty="0">
                <a:latin typeface="Arial" pitchFamily="34" charset="0"/>
                <a:cs typeface="Arial" pitchFamily="34" charset="0"/>
              </a:rPr>
              <a:t>a cobertura de </a:t>
            </a:r>
            <a:r>
              <a:rPr lang="pt-BR" dirty="0" smtClean="0">
                <a:latin typeface="Arial" pitchFamily="34" charset="0"/>
                <a:cs typeface="Arial" pitchFamily="34" charset="0"/>
              </a:rPr>
              <a:t>atendimento ao paciente Idoso para 100%</a:t>
            </a:r>
          </a:p>
          <a:p>
            <a:pPr marL="457200" indent="-457200" algn="just">
              <a:buAutoNum type="arabicPeriod"/>
            </a:pPr>
            <a:endParaRPr lang="pt-BR" dirty="0" smtClean="0">
              <a:latin typeface="Arial" pitchFamily="34" charset="0"/>
              <a:cs typeface="Arial" pitchFamily="34" charset="0"/>
            </a:endParaRPr>
          </a:p>
          <a:p>
            <a:pPr marL="0" indent="0" algn="just">
              <a:buNone/>
            </a:pPr>
            <a:endParaRPr lang="pt-BR" dirty="0" smtClean="0">
              <a:latin typeface="Arial" pitchFamily="34" charset="0"/>
              <a:cs typeface="Arial" pitchFamily="34" charset="0"/>
            </a:endParaRPr>
          </a:p>
          <a:p>
            <a:pPr marL="0" indent="0" algn="just">
              <a:buNone/>
            </a:pPr>
            <a:endParaRPr lang="pt-BR" dirty="0"/>
          </a:p>
        </p:txBody>
      </p:sp>
      <p:graphicFrame>
        <p:nvGraphicFramePr>
          <p:cNvPr id="12" name="Gráfico 11"/>
          <p:cNvGraphicFramePr/>
          <p:nvPr>
            <p:extLst>
              <p:ext uri="{D42A27DB-BD31-4B8C-83A1-F6EECF244321}">
                <p14:modId xmlns:p14="http://schemas.microsoft.com/office/powerpoint/2010/main" val="3861012030"/>
              </p:ext>
            </p:extLst>
          </p:nvPr>
        </p:nvGraphicFramePr>
        <p:xfrm>
          <a:off x="827584" y="2924944"/>
          <a:ext cx="7272808" cy="3504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312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684140"/>
            <a:ext cx="6798734" cy="1303867"/>
          </a:xfrm>
        </p:spPr>
        <p:txBody>
          <a:bodyPr>
            <a:normAutofit fontScale="90000"/>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Objetivos, Metas e Resultados </a:t>
            </a:r>
          </a:p>
        </p:txBody>
      </p:sp>
      <p:sp>
        <p:nvSpPr>
          <p:cNvPr id="2" name="Espaço Reservado para Conteúdo 1"/>
          <p:cNvSpPr>
            <a:spLocks noGrp="1"/>
          </p:cNvSpPr>
          <p:nvPr>
            <p:ph idx="1"/>
          </p:nvPr>
        </p:nvSpPr>
        <p:spPr>
          <a:xfrm>
            <a:off x="251520" y="1844824"/>
            <a:ext cx="8640959" cy="4680520"/>
          </a:xfrm>
        </p:spPr>
        <p:txBody>
          <a:bodyPr/>
          <a:lstStyle/>
          <a:p>
            <a:pPr marL="0" indent="0">
              <a:buNone/>
            </a:pPr>
            <a:r>
              <a:rPr lang="pt-BR" sz="2300" dirty="0">
                <a:latin typeface="Arial" pitchFamily="34" charset="0"/>
                <a:cs typeface="Arial" pitchFamily="34" charset="0"/>
              </a:rPr>
              <a:t>2. Melhorar a adesão do </a:t>
            </a:r>
            <a:r>
              <a:rPr lang="pt-BR" sz="2300" dirty="0" smtClean="0">
                <a:latin typeface="Arial" pitchFamily="34" charset="0"/>
                <a:cs typeface="Arial" pitchFamily="34" charset="0"/>
              </a:rPr>
              <a:t>paciente idoso as atividades programáticas.</a:t>
            </a:r>
            <a:endParaRPr lang="pt-BR" sz="2300" dirty="0">
              <a:latin typeface="Arial" pitchFamily="34" charset="0"/>
              <a:cs typeface="Arial" pitchFamily="34" charset="0"/>
            </a:endParaRPr>
          </a:p>
          <a:p>
            <a:r>
              <a:rPr lang="pt-BR" sz="2300" dirty="0">
                <a:latin typeface="Arial" pitchFamily="34" charset="0"/>
                <a:cs typeface="Arial" pitchFamily="34" charset="0"/>
              </a:rPr>
              <a:t>Buscar </a:t>
            </a:r>
            <a:r>
              <a:rPr lang="pt-BR" sz="2300" dirty="0" smtClean="0">
                <a:latin typeface="Arial" pitchFamily="34" charset="0"/>
                <a:cs typeface="Arial" pitchFamily="34" charset="0"/>
              </a:rPr>
              <a:t>100</a:t>
            </a:r>
            <a:r>
              <a:rPr lang="pt-BR" sz="2300" dirty="0">
                <a:latin typeface="Arial" pitchFamily="34" charset="0"/>
                <a:cs typeface="Arial" pitchFamily="34" charset="0"/>
              </a:rPr>
              <a:t>% dos </a:t>
            </a:r>
            <a:r>
              <a:rPr lang="pt-BR" sz="2300" dirty="0" smtClean="0">
                <a:latin typeface="Arial" pitchFamily="34" charset="0"/>
                <a:cs typeface="Arial" pitchFamily="34" charset="0"/>
              </a:rPr>
              <a:t>pacientes </a:t>
            </a:r>
            <a:r>
              <a:rPr lang="pt-BR" sz="2300" dirty="0">
                <a:latin typeface="Arial" pitchFamily="34" charset="0"/>
                <a:cs typeface="Arial" pitchFamily="34" charset="0"/>
              </a:rPr>
              <a:t>faltosos </a:t>
            </a:r>
            <a:r>
              <a:rPr lang="pt-BR" sz="2300" dirty="0" smtClean="0">
                <a:latin typeface="Arial" pitchFamily="34" charset="0"/>
                <a:cs typeface="Arial" pitchFamily="34" charset="0"/>
              </a:rPr>
              <a:t>às consultas e atividades programadas.</a:t>
            </a:r>
            <a:endParaRPr lang="pt-BR" sz="2300" dirty="0">
              <a:latin typeface="Arial" pitchFamily="34" charset="0"/>
              <a:cs typeface="Arial" pitchFamily="34" charset="0"/>
            </a:endParaRPr>
          </a:p>
          <a:p>
            <a:pPr marL="0" indent="0">
              <a:buNone/>
            </a:pPr>
            <a:endParaRPr lang="pt-BR" dirty="0"/>
          </a:p>
        </p:txBody>
      </p:sp>
      <p:graphicFrame>
        <p:nvGraphicFramePr>
          <p:cNvPr id="8" name="Gráfico 7"/>
          <p:cNvGraphicFramePr/>
          <p:nvPr>
            <p:extLst>
              <p:ext uri="{D42A27DB-BD31-4B8C-83A1-F6EECF244321}">
                <p14:modId xmlns:p14="http://schemas.microsoft.com/office/powerpoint/2010/main" val="3605192339"/>
              </p:ext>
            </p:extLst>
          </p:nvPr>
        </p:nvGraphicFramePr>
        <p:xfrm>
          <a:off x="611560" y="3501008"/>
          <a:ext cx="6984776"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38766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666724"/>
            <a:ext cx="6798734" cy="1303867"/>
          </a:xfrm>
        </p:spPr>
        <p:txBody>
          <a:bodyPr>
            <a:normAutofit fontScale="90000"/>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Objetivos, Metas e Resultados </a:t>
            </a:r>
          </a:p>
        </p:txBody>
      </p:sp>
      <p:sp>
        <p:nvSpPr>
          <p:cNvPr id="2" name="Espaço Reservado para Conteúdo 1"/>
          <p:cNvSpPr>
            <a:spLocks noGrp="1"/>
          </p:cNvSpPr>
          <p:nvPr>
            <p:ph idx="1"/>
          </p:nvPr>
        </p:nvSpPr>
        <p:spPr>
          <a:xfrm>
            <a:off x="251520" y="1844824"/>
            <a:ext cx="8640959" cy="4680520"/>
          </a:xfrm>
        </p:spPr>
        <p:txBody>
          <a:bodyPr/>
          <a:lstStyle/>
          <a:p>
            <a:pPr marL="0" indent="0">
              <a:buNone/>
            </a:pPr>
            <a:r>
              <a:rPr lang="pt-BR" sz="2300" dirty="0" smtClean="0">
                <a:latin typeface="Arial" pitchFamily="34" charset="0"/>
                <a:cs typeface="Arial" pitchFamily="34" charset="0"/>
              </a:rPr>
              <a:t>3. Promover </a:t>
            </a:r>
            <a:r>
              <a:rPr lang="pt-BR" sz="2300" dirty="0">
                <a:latin typeface="Arial" pitchFamily="34" charset="0"/>
                <a:cs typeface="Arial" pitchFamily="34" charset="0"/>
              </a:rPr>
              <a:t>à saúde do </a:t>
            </a:r>
            <a:r>
              <a:rPr lang="pt-BR" sz="2300" dirty="0" smtClean="0">
                <a:latin typeface="Arial" pitchFamily="34" charset="0"/>
                <a:cs typeface="Arial" pitchFamily="34" charset="0"/>
              </a:rPr>
              <a:t>paciente Idoso</a:t>
            </a:r>
          </a:p>
          <a:p>
            <a:r>
              <a:rPr lang="pt-BR" sz="2300" dirty="0">
                <a:latin typeface="Arial" pitchFamily="34" charset="0"/>
                <a:cs typeface="Arial" pitchFamily="34" charset="0"/>
              </a:rPr>
              <a:t>Garantir orientação nutricional sobre alimentação saudável a </a:t>
            </a:r>
            <a:r>
              <a:rPr lang="pt-BR" sz="2300" dirty="0" smtClean="0">
                <a:latin typeface="Arial" pitchFamily="34" charset="0"/>
                <a:cs typeface="Arial" pitchFamily="34" charset="0"/>
              </a:rPr>
              <a:t>100</a:t>
            </a:r>
            <a:r>
              <a:rPr lang="pt-BR" sz="2300" dirty="0">
                <a:latin typeface="Arial" pitchFamily="34" charset="0"/>
                <a:cs typeface="Arial" pitchFamily="34" charset="0"/>
              </a:rPr>
              <a:t>% dos pacientes </a:t>
            </a:r>
            <a:r>
              <a:rPr lang="pt-BR" sz="2300" dirty="0" smtClean="0">
                <a:latin typeface="Arial" pitchFamily="34" charset="0"/>
                <a:cs typeface="Arial" pitchFamily="34" charset="0"/>
              </a:rPr>
              <a:t>idosos.</a:t>
            </a:r>
            <a:endParaRPr lang="pt-BR" sz="2300" dirty="0">
              <a:latin typeface="Arial" pitchFamily="34" charset="0"/>
              <a:cs typeface="Arial" pitchFamily="34" charset="0"/>
            </a:endParaRPr>
          </a:p>
          <a:p>
            <a:pPr marL="0" indent="0">
              <a:buNone/>
            </a:pPr>
            <a:endParaRPr lang="pt-BR" dirty="0"/>
          </a:p>
        </p:txBody>
      </p:sp>
      <p:graphicFrame>
        <p:nvGraphicFramePr>
          <p:cNvPr id="9" name="Gráfico 8"/>
          <p:cNvGraphicFramePr/>
          <p:nvPr>
            <p:extLst>
              <p:ext uri="{D42A27DB-BD31-4B8C-83A1-F6EECF244321}">
                <p14:modId xmlns:p14="http://schemas.microsoft.com/office/powerpoint/2010/main" val="478359471"/>
              </p:ext>
            </p:extLst>
          </p:nvPr>
        </p:nvGraphicFramePr>
        <p:xfrm>
          <a:off x="755576" y="3148691"/>
          <a:ext cx="6480720" cy="3181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0186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594716"/>
            <a:ext cx="6798734" cy="1303867"/>
          </a:xfrm>
        </p:spPr>
        <p:txBody>
          <a:bodyPr>
            <a:normAutofit fontScale="90000"/>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Objetivos, Metas e Resultados </a:t>
            </a:r>
          </a:p>
        </p:txBody>
      </p:sp>
      <p:sp>
        <p:nvSpPr>
          <p:cNvPr id="2" name="Espaço Reservado para Conteúdo 1"/>
          <p:cNvSpPr>
            <a:spLocks noGrp="1"/>
          </p:cNvSpPr>
          <p:nvPr>
            <p:ph idx="1"/>
          </p:nvPr>
        </p:nvSpPr>
        <p:spPr>
          <a:xfrm>
            <a:off x="251520" y="1844824"/>
            <a:ext cx="8640959" cy="4680520"/>
          </a:xfrm>
        </p:spPr>
        <p:txBody>
          <a:bodyPr>
            <a:normAutofit/>
          </a:bodyPr>
          <a:lstStyle/>
          <a:p>
            <a:pPr marL="0" indent="0">
              <a:buNone/>
            </a:pPr>
            <a:r>
              <a:rPr lang="pt-BR" sz="2300" dirty="0">
                <a:latin typeface="Arial" pitchFamily="34" charset="0"/>
                <a:cs typeface="Arial" pitchFamily="34" charset="0"/>
              </a:rPr>
              <a:t>3. Promover à saúde do </a:t>
            </a:r>
            <a:r>
              <a:rPr lang="pt-BR" sz="2300" dirty="0" smtClean="0">
                <a:latin typeface="Arial" pitchFamily="34" charset="0"/>
                <a:cs typeface="Arial" pitchFamily="34" charset="0"/>
              </a:rPr>
              <a:t>paciente Idoso</a:t>
            </a:r>
          </a:p>
          <a:p>
            <a:pPr>
              <a:buFont typeface="Wingdings" panose="05000000000000000000" pitchFamily="2" charset="2"/>
              <a:buChar char="v"/>
            </a:pPr>
            <a:r>
              <a:rPr lang="pt-BR" sz="2000" dirty="0" smtClean="0"/>
              <a:t>Garantir </a:t>
            </a:r>
            <a:r>
              <a:rPr lang="pt-BR" sz="2000" dirty="0"/>
              <a:t>orientação para a prática regular de atividade física a 100% idosos.</a:t>
            </a:r>
          </a:p>
          <a:p>
            <a:pPr marL="0" indent="0">
              <a:buNone/>
            </a:pPr>
            <a:endParaRPr lang="pt-BR" sz="2300" dirty="0">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2817607677"/>
              </p:ext>
            </p:extLst>
          </p:nvPr>
        </p:nvGraphicFramePr>
        <p:xfrm>
          <a:off x="911168" y="3068960"/>
          <a:ext cx="5904656" cy="3300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999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0528" y="692696"/>
            <a:ext cx="6798734" cy="1303867"/>
          </a:xfrm>
        </p:spPr>
        <p:txBody>
          <a:bodyPr>
            <a:normAutofit fontScale="90000"/>
          </a:bodyPr>
          <a:lstStyle/>
          <a:p>
            <a:pPr marL="571500" indent="-571500">
              <a:buFont typeface="Wingdings" panose="05000000000000000000" pitchFamily="2" charset="2"/>
              <a:buChar char="Ø"/>
            </a:pPr>
            <a:r>
              <a:rPr lang="pt-BR" sz="4000" dirty="0">
                <a:solidFill>
                  <a:schemeClr val="accent2">
                    <a:lumMod val="60000"/>
                    <a:lumOff val="40000"/>
                  </a:schemeClr>
                </a:solidFill>
                <a:latin typeface="Arial" pitchFamily="34" charset="0"/>
                <a:cs typeface="Arial" pitchFamily="34" charset="0"/>
              </a:rPr>
              <a:t>Objetivos, Metas e Resultados </a:t>
            </a:r>
            <a:endParaRPr lang="pt-BR" sz="4000" dirty="0">
              <a:solidFill>
                <a:schemeClr val="accent2">
                  <a:lumMod val="60000"/>
                  <a:lumOff val="40000"/>
                </a:schemeClr>
              </a:solidFill>
            </a:endParaRPr>
          </a:p>
        </p:txBody>
      </p:sp>
      <p:sp>
        <p:nvSpPr>
          <p:cNvPr id="2" name="Espaço Reservado para Conteúdo 1"/>
          <p:cNvSpPr>
            <a:spLocks noGrp="1"/>
          </p:cNvSpPr>
          <p:nvPr>
            <p:ph idx="1"/>
          </p:nvPr>
        </p:nvSpPr>
        <p:spPr>
          <a:xfrm>
            <a:off x="457200" y="1772816"/>
            <a:ext cx="8147247" cy="4353347"/>
          </a:xfrm>
        </p:spPr>
        <p:txBody>
          <a:bodyPr/>
          <a:lstStyle/>
          <a:p>
            <a:pPr marL="0" indent="0">
              <a:buNone/>
            </a:pPr>
            <a:r>
              <a:rPr lang="pt-BR" dirty="0">
                <a:latin typeface="Arial" pitchFamily="34" charset="0"/>
                <a:cs typeface="Arial" pitchFamily="34" charset="0"/>
              </a:rPr>
              <a:t>3. </a:t>
            </a:r>
            <a:r>
              <a:rPr lang="pt-BR" sz="2300" dirty="0">
                <a:latin typeface="Arial" pitchFamily="34" charset="0"/>
                <a:cs typeface="Arial" pitchFamily="34" charset="0"/>
              </a:rPr>
              <a:t>Promover à saúde do paciente Idoso</a:t>
            </a:r>
          </a:p>
          <a:p>
            <a:pPr>
              <a:buFont typeface="Wingdings" panose="05000000000000000000" pitchFamily="2" charset="2"/>
              <a:buChar char="v"/>
            </a:pPr>
            <a:r>
              <a:rPr lang="pt-BR" dirty="0"/>
              <a:t>Garantir orientações sobre higiene bucal (incluindo higiene de próteses dentárias) para 100% dos idosos cadastrados.</a:t>
            </a:r>
          </a:p>
          <a:p>
            <a:pPr marL="0" indent="0">
              <a:buNone/>
            </a:pPr>
            <a:endParaRPr lang="pt-BR" dirty="0" smtClean="0"/>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3017713523"/>
              </p:ext>
            </p:extLst>
          </p:nvPr>
        </p:nvGraphicFramePr>
        <p:xfrm>
          <a:off x="827584" y="3140968"/>
          <a:ext cx="619268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415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116632"/>
            <a:ext cx="8229600" cy="1252728"/>
          </a:xfrm>
        </p:spPr>
        <p:txBody>
          <a:bodyPr>
            <a:normAutofit/>
          </a:bodyPr>
          <a:lstStyle/>
          <a:p>
            <a:pPr marL="571500" indent="-571500" algn="l">
              <a:buFont typeface="Wingdings" pitchFamily="2" charset="2"/>
              <a:buChar char="Ø"/>
            </a:pPr>
            <a:r>
              <a:rPr lang="pt-BR" sz="3600" dirty="0">
                <a:solidFill>
                  <a:schemeClr val="accent2">
                    <a:lumMod val="60000"/>
                    <a:lumOff val="40000"/>
                  </a:schemeClr>
                </a:solidFill>
                <a:latin typeface="Arial" pitchFamily="34" charset="0"/>
                <a:cs typeface="Arial" pitchFamily="34" charset="0"/>
              </a:rPr>
              <a:t>Objetivos, Metas e Resultados </a:t>
            </a:r>
          </a:p>
        </p:txBody>
      </p:sp>
      <p:sp>
        <p:nvSpPr>
          <p:cNvPr id="2" name="Espaço Reservado para Conteúdo 1"/>
          <p:cNvSpPr>
            <a:spLocks noGrp="1"/>
          </p:cNvSpPr>
          <p:nvPr>
            <p:ph idx="1"/>
          </p:nvPr>
        </p:nvSpPr>
        <p:spPr>
          <a:xfrm>
            <a:off x="251520" y="1268760"/>
            <a:ext cx="8640959" cy="5328592"/>
          </a:xfrm>
        </p:spPr>
        <p:txBody>
          <a:bodyPr/>
          <a:lstStyle/>
          <a:p>
            <a:pPr marL="0" indent="0">
              <a:buNone/>
            </a:pPr>
            <a:r>
              <a:rPr lang="pt-BR" dirty="0" smtClean="0">
                <a:latin typeface="Arial" pitchFamily="34" charset="0"/>
                <a:cs typeface="Arial" pitchFamily="34" charset="0"/>
              </a:rPr>
              <a:t>4. Melhorar </a:t>
            </a:r>
            <a:r>
              <a:rPr lang="pt-BR" dirty="0">
                <a:latin typeface="Arial" pitchFamily="34" charset="0"/>
                <a:cs typeface="Arial" pitchFamily="34" charset="0"/>
              </a:rPr>
              <a:t>a qualidade do atendimento ao paciente </a:t>
            </a:r>
            <a:r>
              <a:rPr lang="pt-BR" dirty="0" smtClean="0">
                <a:latin typeface="Arial" pitchFamily="34" charset="0"/>
                <a:cs typeface="Arial" pitchFamily="34" charset="0"/>
              </a:rPr>
              <a:t>Idoso </a:t>
            </a:r>
            <a:r>
              <a:rPr lang="pt-BR" dirty="0">
                <a:latin typeface="Arial" pitchFamily="34" charset="0"/>
                <a:cs typeface="Arial" pitchFamily="34" charset="0"/>
              </a:rPr>
              <a:t>na </a:t>
            </a:r>
            <a:r>
              <a:rPr lang="pt-BR" dirty="0" smtClean="0">
                <a:latin typeface="Arial" pitchFamily="34" charset="0"/>
                <a:cs typeface="Arial" pitchFamily="34" charset="0"/>
              </a:rPr>
              <a:t>UBS</a:t>
            </a:r>
          </a:p>
          <a:p>
            <a:pPr>
              <a:buFont typeface="Wingdings" panose="05000000000000000000" pitchFamily="2" charset="2"/>
              <a:buChar char="v"/>
            </a:pPr>
            <a:r>
              <a:rPr lang="pt-BR" dirty="0"/>
              <a:t>Realizar Avaliação Multidimensional Rápida de 100% dos idosos da área de abrangência utilizando como modelo a proposta de avaliação do Ministério da Saúde.</a:t>
            </a:r>
          </a:p>
          <a:p>
            <a:pPr>
              <a:buFont typeface="Wingdings" panose="05000000000000000000" pitchFamily="2" charset="2"/>
              <a:buChar char="v"/>
            </a:pPr>
            <a:endParaRPr lang="pt-BR" dirty="0" smtClean="0">
              <a:latin typeface="Arial" pitchFamily="34" charset="0"/>
              <a:cs typeface="Arial" pitchFamily="34" charset="0"/>
            </a:endParaRPr>
          </a:p>
        </p:txBody>
      </p:sp>
      <p:pic>
        <p:nvPicPr>
          <p:cNvPr id="1026" name="Gráfico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01008"/>
            <a:ext cx="511256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317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653076"/>
            <a:ext cx="6798734" cy="1303867"/>
          </a:xfrm>
        </p:spPr>
        <p:txBody>
          <a:bodyPr>
            <a:normAutofit fontScale="90000"/>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Objetivos, Metas e Resultados </a:t>
            </a:r>
          </a:p>
        </p:txBody>
      </p:sp>
      <p:sp>
        <p:nvSpPr>
          <p:cNvPr id="2" name="Espaço Reservado para Conteúdo 1"/>
          <p:cNvSpPr>
            <a:spLocks noGrp="1"/>
          </p:cNvSpPr>
          <p:nvPr>
            <p:ph idx="1"/>
          </p:nvPr>
        </p:nvSpPr>
        <p:spPr>
          <a:xfrm>
            <a:off x="251520" y="1772816"/>
            <a:ext cx="8640959" cy="4353347"/>
          </a:xfrm>
        </p:spPr>
        <p:txBody>
          <a:bodyPr/>
          <a:lstStyle/>
          <a:p>
            <a:pPr marL="0" indent="0">
              <a:buNone/>
            </a:pPr>
            <a:r>
              <a:rPr lang="pt-BR" dirty="0">
                <a:latin typeface="Arial" pitchFamily="34" charset="0"/>
                <a:cs typeface="Arial" pitchFamily="34" charset="0"/>
              </a:rPr>
              <a:t>4. Melhorar a qualidade do atendimento ao paciente </a:t>
            </a:r>
            <a:r>
              <a:rPr lang="pt-BR" dirty="0" smtClean="0">
                <a:latin typeface="Arial" pitchFamily="34" charset="0"/>
                <a:cs typeface="Arial" pitchFamily="34" charset="0"/>
              </a:rPr>
              <a:t>Idoso </a:t>
            </a:r>
            <a:r>
              <a:rPr lang="pt-BR" dirty="0">
                <a:latin typeface="Arial" pitchFamily="34" charset="0"/>
                <a:cs typeface="Arial" pitchFamily="34" charset="0"/>
              </a:rPr>
              <a:t>realizado na </a:t>
            </a:r>
            <a:r>
              <a:rPr lang="pt-BR" dirty="0" smtClean="0">
                <a:latin typeface="Arial" pitchFamily="34" charset="0"/>
                <a:cs typeface="Arial" pitchFamily="34" charset="0"/>
              </a:rPr>
              <a:t>UBS</a:t>
            </a:r>
            <a:endParaRPr lang="pt-BR" dirty="0">
              <a:latin typeface="Arial" pitchFamily="34" charset="0"/>
              <a:cs typeface="Arial" pitchFamily="34" charset="0"/>
            </a:endParaRPr>
          </a:p>
          <a:p>
            <a:pPr>
              <a:buFont typeface="Wingdings" panose="05000000000000000000" pitchFamily="2" charset="2"/>
              <a:buChar char="v"/>
            </a:pPr>
            <a:r>
              <a:rPr lang="pt-BR" dirty="0"/>
              <a:t>Realizar exame clínico apropriado em 100% das consultas</a:t>
            </a:r>
            <a:endParaRPr lang="pt-BR" dirty="0" smtClean="0">
              <a:latin typeface="Arial" pitchFamily="34" charset="0"/>
              <a:cs typeface="Arial" pitchFamily="34" charset="0"/>
            </a:endParaRPr>
          </a:p>
          <a:p>
            <a:endParaRPr lang="pt-BR" dirty="0">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91015572"/>
              </p:ext>
            </p:extLst>
          </p:nvPr>
        </p:nvGraphicFramePr>
        <p:xfrm>
          <a:off x="1043608" y="3212976"/>
          <a:ext cx="5760640" cy="3183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103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3869" y="625780"/>
            <a:ext cx="6798734" cy="1303867"/>
          </a:xfrm>
        </p:spPr>
        <p:txBody>
          <a:bodyPr>
            <a:normAutofit fontScale="90000"/>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Objetivos, Metas </a:t>
            </a:r>
            <a:r>
              <a:rPr lang="pt-BR" dirty="0" smtClean="0">
                <a:solidFill>
                  <a:schemeClr val="accent2">
                    <a:lumMod val="60000"/>
                    <a:lumOff val="40000"/>
                  </a:schemeClr>
                </a:solidFill>
                <a:latin typeface="Arial" pitchFamily="34" charset="0"/>
                <a:cs typeface="Arial" pitchFamily="34" charset="0"/>
              </a:rPr>
              <a:t/>
            </a:r>
            <a:br>
              <a:rPr lang="pt-BR" dirty="0" smtClean="0">
                <a:solidFill>
                  <a:schemeClr val="accent2">
                    <a:lumMod val="60000"/>
                    <a:lumOff val="40000"/>
                  </a:schemeClr>
                </a:solidFill>
                <a:latin typeface="Arial" pitchFamily="34" charset="0"/>
                <a:cs typeface="Arial" pitchFamily="34" charset="0"/>
              </a:rPr>
            </a:br>
            <a:r>
              <a:rPr lang="pt-BR" dirty="0" smtClean="0">
                <a:solidFill>
                  <a:schemeClr val="accent2">
                    <a:lumMod val="60000"/>
                    <a:lumOff val="40000"/>
                  </a:schemeClr>
                </a:solidFill>
                <a:latin typeface="Arial" pitchFamily="34" charset="0"/>
                <a:cs typeface="Arial" pitchFamily="34" charset="0"/>
              </a:rPr>
              <a:t>e </a:t>
            </a:r>
            <a:r>
              <a:rPr lang="pt-BR" dirty="0">
                <a:solidFill>
                  <a:schemeClr val="accent2">
                    <a:lumMod val="60000"/>
                    <a:lumOff val="40000"/>
                  </a:schemeClr>
                </a:solidFill>
                <a:latin typeface="Arial" pitchFamily="34" charset="0"/>
                <a:cs typeface="Arial" pitchFamily="34" charset="0"/>
              </a:rPr>
              <a:t>Resultados </a:t>
            </a:r>
          </a:p>
        </p:txBody>
      </p:sp>
      <p:sp>
        <p:nvSpPr>
          <p:cNvPr id="2" name="Espaço Reservado para Conteúdo 1"/>
          <p:cNvSpPr>
            <a:spLocks noGrp="1"/>
          </p:cNvSpPr>
          <p:nvPr>
            <p:ph idx="1"/>
          </p:nvPr>
        </p:nvSpPr>
        <p:spPr>
          <a:xfrm>
            <a:off x="251520" y="1700808"/>
            <a:ext cx="8640959" cy="4896544"/>
          </a:xfrm>
        </p:spPr>
        <p:txBody>
          <a:bodyPr/>
          <a:lstStyle/>
          <a:p>
            <a:pPr marL="0" indent="0">
              <a:buNone/>
            </a:pPr>
            <a:r>
              <a:rPr lang="pt-BR" dirty="0" smtClean="0">
                <a:latin typeface="Arial" pitchFamily="34" charset="0"/>
                <a:cs typeface="Arial" pitchFamily="34" charset="0"/>
              </a:rPr>
              <a:t>4</a:t>
            </a:r>
            <a:r>
              <a:rPr lang="pt-BR" dirty="0">
                <a:latin typeface="Arial" pitchFamily="34" charset="0"/>
                <a:cs typeface="Arial" pitchFamily="34" charset="0"/>
              </a:rPr>
              <a:t>. Melhorar a qualidade do atendimento ao paciente Idoso realizado na UBS</a:t>
            </a:r>
          </a:p>
          <a:p>
            <a:pPr>
              <a:buFont typeface="Wingdings" panose="05000000000000000000" pitchFamily="2" charset="2"/>
              <a:buChar char="v"/>
            </a:pPr>
            <a:r>
              <a:rPr lang="pt-BR" dirty="0" smtClean="0"/>
              <a:t>Realizar a solicitação de exames complementares periódicos em 100% dos idosos hipertensos e/ou diabéticos. </a:t>
            </a:r>
          </a:p>
          <a:p>
            <a:pPr marL="0" indent="0">
              <a:buNone/>
            </a:pPr>
            <a:endParaRPr lang="pt-BR" dirty="0"/>
          </a:p>
          <a:p>
            <a:pPr>
              <a:buFont typeface="Wingdings" panose="05000000000000000000" pitchFamily="2" charset="2"/>
              <a:buChar char="v"/>
            </a:pPr>
            <a:endParaRPr lang="pt-BR" dirty="0">
              <a:latin typeface="Arial" pitchFamily="34" charset="0"/>
              <a:cs typeface="Arial" pitchFamily="34" charset="0"/>
            </a:endParaRPr>
          </a:p>
          <a:p>
            <a:endParaRPr lang="pt-BR" dirty="0">
              <a:latin typeface="Arial" pitchFamily="34" charset="0"/>
              <a:cs typeface="Arial" pitchFamily="34" charset="0"/>
            </a:endParaRPr>
          </a:p>
        </p:txBody>
      </p:sp>
      <p:graphicFrame>
        <p:nvGraphicFramePr>
          <p:cNvPr id="5" name="Gráfico 4"/>
          <p:cNvGraphicFramePr/>
          <p:nvPr>
            <p:extLst>
              <p:ext uri="{D42A27DB-BD31-4B8C-83A1-F6EECF244321}">
                <p14:modId xmlns:p14="http://schemas.microsoft.com/office/powerpoint/2010/main" val="2999839608"/>
              </p:ext>
            </p:extLst>
          </p:nvPr>
        </p:nvGraphicFramePr>
        <p:xfrm>
          <a:off x="971600" y="3356992"/>
          <a:ext cx="6120680" cy="3030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033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4544" y="721701"/>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683568" y="1844824"/>
            <a:ext cx="7408333" cy="4281339"/>
          </a:xfrm>
        </p:spPr>
        <p:txBody>
          <a:bodyPr/>
          <a:lstStyle/>
          <a:p>
            <a:pPr marL="0" indent="0">
              <a:buNone/>
            </a:pPr>
            <a:r>
              <a:rPr lang="pt-BR" dirty="0" smtClean="0">
                <a:latin typeface="Arial" pitchFamily="34" charset="0"/>
                <a:cs typeface="Arial" pitchFamily="34" charset="0"/>
              </a:rPr>
              <a:t>4</a:t>
            </a:r>
            <a:r>
              <a:rPr lang="pt-BR" dirty="0">
                <a:latin typeface="Arial" pitchFamily="34" charset="0"/>
                <a:cs typeface="Arial" pitchFamily="34" charset="0"/>
              </a:rPr>
              <a:t>. Melhorar a qualidade do atendimento ao paciente Idoso realizado na </a:t>
            </a:r>
            <a:r>
              <a:rPr lang="pt-BR" dirty="0" smtClean="0">
                <a:latin typeface="Arial" pitchFamily="34" charset="0"/>
                <a:cs typeface="Arial" pitchFamily="34" charset="0"/>
              </a:rPr>
              <a:t>UBS</a:t>
            </a:r>
          </a:p>
          <a:p>
            <a:pPr>
              <a:buFont typeface="Wingdings" panose="05000000000000000000" pitchFamily="2" charset="2"/>
              <a:buChar char="v"/>
            </a:pPr>
            <a:r>
              <a:rPr lang="pt-BR" dirty="0"/>
              <a:t>Priorizar a prescrição de medicamentos da Farmácia Popular a 100% dos idosos.</a:t>
            </a:r>
          </a:p>
          <a:p>
            <a:pPr marL="0" indent="0">
              <a:buNone/>
            </a:pPr>
            <a:endParaRPr lang="pt-BR"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509830582"/>
              </p:ext>
            </p:extLst>
          </p:nvPr>
        </p:nvGraphicFramePr>
        <p:xfrm>
          <a:off x="1043608" y="3501008"/>
          <a:ext cx="6220213"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903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692696"/>
            <a:ext cx="6798734" cy="1303867"/>
          </a:xfrm>
        </p:spPr>
        <p:txBody>
          <a:bodyPr/>
          <a:lstStyle/>
          <a:p>
            <a:pPr marL="571500" indent="-571500" algn="l">
              <a:buFont typeface="Wingdings" pitchFamily="2" charset="2"/>
              <a:buChar char="Ø"/>
            </a:pPr>
            <a:r>
              <a:rPr lang="pt-BR" dirty="0" smtClean="0">
                <a:solidFill>
                  <a:schemeClr val="accent2">
                    <a:lumMod val="75000"/>
                  </a:schemeClr>
                </a:solidFill>
                <a:latin typeface="Arial" pitchFamily="34" charset="0"/>
                <a:cs typeface="Arial" pitchFamily="34" charset="0"/>
              </a:rPr>
              <a:t>Introdução</a:t>
            </a:r>
            <a:endParaRPr lang="pt-BR" dirty="0">
              <a:solidFill>
                <a:schemeClr val="accent2">
                  <a:lumMod val="75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395536" y="1556792"/>
            <a:ext cx="8640960" cy="5620290"/>
          </a:xfrm>
        </p:spPr>
        <p:txBody>
          <a:bodyPr>
            <a:noAutofit/>
          </a:bodyPr>
          <a:lstStyle/>
          <a:p>
            <a:pPr algn="just">
              <a:buFont typeface="Wingdings" pitchFamily="2" charset="2"/>
              <a:buChar char="Ø"/>
            </a:pPr>
            <a:endParaRPr lang="pt-BR" dirty="0" smtClean="0">
              <a:latin typeface="Arial" pitchFamily="34" charset="0"/>
              <a:cs typeface="Arial" pitchFamily="34" charset="0"/>
            </a:endParaRPr>
          </a:p>
          <a:p>
            <a:pPr algn="just">
              <a:buFont typeface="Wingdings" pitchFamily="2" charset="2"/>
              <a:buChar char="Ø"/>
            </a:pPr>
            <a:r>
              <a:rPr lang="pt-BR" dirty="0" smtClean="0">
                <a:latin typeface="Arial" pitchFamily="34" charset="0"/>
                <a:cs typeface="Arial" pitchFamily="34" charset="0"/>
              </a:rPr>
              <a:t>Importância da ação programática:</a:t>
            </a:r>
          </a:p>
          <a:p>
            <a:r>
              <a:rPr lang="pt-BR" dirty="0"/>
              <a:t>A longevidade é, sem dúvida, um triunfo. Há, no entanto, importantes diferenças </a:t>
            </a:r>
            <a:r>
              <a:rPr lang="pt-BR" dirty="0" smtClean="0"/>
              <a:t>entre </a:t>
            </a:r>
            <a:r>
              <a:rPr lang="pt-BR" dirty="0"/>
              <a:t>os países desenvolvidos e os países em desenvolvimento. Enquanto, nos </a:t>
            </a:r>
            <a:r>
              <a:rPr lang="pt-BR" dirty="0" smtClean="0"/>
              <a:t>primeiros, o </a:t>
            </a:r>
            <a:r>
              <a:rPr lang="pt-BR" dirty="0"/>
              <a:t>envelhecimento ocorreu associado às melhorias nas condições gerais de vida, </a:t>
            </a:r>
            <a:r>
              <a:rPr lang="pt-BR" dirty="0" smtClean="0"/>
              <a:t>nos outros</a:t>
            </a:r>
            <a:r>
              <a:rPr lang="pt-BR" dirty="0"/>
              <a:t>, esse processo acontece de forma rápida, sem tempo para uma reorganização </a:t>
            </a:r>
            <a:r>
              <a:rPr lang="pt-BR" dirty="0" smtClean="0"/>
              <a:t>social </a:t>
            </a:r>
            <a:r>
              <a:rPr lang="pt-BR" dirty="0"/>
              <a:t>e </a:t>
            </a:r>
            <a:r>
              <a:rPr lang="pt-BR" dirty="0" smtClean="0"/>
              <a:t>sanitária </a:t>
            </a:r>
            <a:r>
              <a:rPr lang="pt-BR" dirty="0"/>
              <a:t>adequada para atender às novas demandas emergentes</a:t>
            </a:r>
            <a:r>
              <a:rPr lang="pt-BR" dirty="0" smtClean="0"/>
              <a:t>.</a:t>
            </a:r>
            <a:r>
              <a:rPr lang="pt-BR" dirty="0"/>
              <a:t> É função das políticas de saúde contribuir para que mais pessoas alcancem as </a:t>
            </a:r>
            <a:r>
              <a:rPr lang="pt-BR" dirty="0" smtClean="0"/>
              <a:t>idades </a:t>
            </a:r>
            <a:r>
              <a:rPr lang="pt-BR" dirty="0"/>
              <a:t>avançadas com o melhor estado de saúde possível. O envelhecimento ativo </a:t>
            </a:r>
            <a:r>
              <a:rPr lang="pt-BR" dirty="0" smtClean="0"/>
              <a:t>e saudável </a:t>
            </a:r>
            <a:r>
              <a:rPr lang="pt-BR" dirty="0"/>
              <a:t>é o grande objetivo nesse </a:t>
            </a:r>
            <a:r>
              <a:rPr lang="pt-BR" dirty="0" smtClean="0"/>
              <a:t>processo.</a:t>
            </a:r>
            <a:endParaRPr lang="pt-BR" dirty="0" smtClean="0">
              <a:latin typeface="Arial" pitchFamily="34" charset="0"/>
              <a:cs typeface="Arial" pitchFamily="34" charset="0"/>
            </a:endParaRPr>
          </a:p>
          <a:p>
            <a:pPr marL="0" indent="0" algn="r">
              <a:buNone/>
            </a:pPr>
            <a:r>
              <a:rPr lang="pt-BR" dirty="0" smtClean="0">
                <a:latin typeface="Arial" pitchFamily="34" charset="0"/>
                <a:cs typeface="Arial" pitchFamily="34" charset="0"/>
              </a:rPr>
              <a:t>BRASIL, 2006</a:t>
            </a:r>
          </a:p>
          <a:p>
            <a:pPr algn="just"/>
            <a:endParaRPr lang="pt-BR" dirty="0">
              <a:latin typeface="Arial" pitchFamily="34" charset="0"/>
              <a:cs typeface="Arial" pitchFamily="34" charset="0"/>
            </a:endParaRPr>
          </a:p>
          <a:p>
            <a:pPr algn="just"/>
            <a:endParaRPr lang="pt-BR" dirty="0" smtClean="0">
              <a:latin typeface="Arial" pitchFamily="34" charset="0"/>
              <a:cs typeface="Arial" pitchFamily="34" charset="0"/>
            </a:endParaRPr>
          </a:p>
        </p:txBody>
      </p:sp>
    </p:spTree>
    <p:extLst>
      <p:ext uri="{BB962C8B-B14F-4D97-AF65-F5344CB8AC3E}">
        <p14:creationId xmlns:p14="http://schemas.microsoft.com/office/powerpoint/2010/main" val="3539341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2536" y="756981"/>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a:t>
            </a:r>
            <a:r>
              <a:rPr lang="pt-BR" dirty="0">
                <a:latin typeface="Arial" pitchFamily="34" charset="0"/>
                <a:cs typeface="Arial" pitchFamily="34" charset="0"/>
              </a:rPr>
              <a:t> </a:t>
            </a:r>
            <a:endParaRPr lang="pt-BR" dirty="0"/>
          </a:p>
        </p:txBody>
      </p:sp>
      <p:sp>
        <p:nvSpPr>
          <p:cNvPr id="2" name="Espaço Reservado para Conteúdo 1"/>
          <p:cNvSpPr>
            <a:spLocks noGrp="1"/>
          </p:cNvSpPr>
          <p:nvPr>
            <p:ph idx="1"/>
          </p:nvPr>
        </p:nvSpPr>
        <p:spPr>
          <a:xfrm>
            <a:off x="457201" y="2060848"/>
            <a:ext cx="7823200" cy="4248472"/>
          </a:xfrm>
        </p:spPr>
        <p:txBody>
          <a:bodyPr/>
          <a:lstStyle/>
          <a:p>
            <a:pPr marL="0" indent="0">
              <a:buNone/>
            </a:pPr>
            <a:r>
              <a:rPr lang="pt-BR" dirty="0">
                <a:latin typeface="Arial" pitchFamily="34" charset="0"/>
                <a:cs typeface="Arial" pitchFamily="34" charset="0"/>
              </a:rPr>
              <a:t>4. Melhorar a qualidade do atendimento ao paciente Idoso realizado na </a:t>
            </a:r>
            <a:r>
              <a:rPr lang="pt-BR" dirty="0" smtClean="0">
                <a:latin typeface="Arial" pitchFamily="34" charset="0"/>
                <a:cs typeface="Arial" pitchFamily="34" charset="0"/>
              </a:rPr>
              <a:t>UBS</a:t>
            </a:r>
          </a:p>
          <a:p>
            <a:pPr>
              <a:buFont typeface="Wingdings" panose="05000000000000000000" pitchFamily="2" charset="2"/>
              <a:buChar char="v"/>
            </a:pPr>
            <a:r>
              <a:rPr lang="pt-BR" dirty="0"/>
              <a:t>Cadastrar 100% dos idosos acamados ou com problemas de locomoção</a:t>
            </a:r>
            <a:r>
              <a:rPr lang="pt-BR" dirty="0" smtClean="0"/>
              <a:t>.</a:t>
            </a:r>
          </a:p>
          <a:p>
            <a:pPr marL="0" indent="0">
              <a:buNone/>
            </a:pPr>
            <a:endParaRPr lang="pt-BR" dirty="0">
              <a:latin typeface="Arial" pitchFamily="34" charset="0"/>
              <a:cs typeface="Arial" pitchFamily="34" charset="0"/>
            </a:endParaRPr>
          </a:p>
          <a:p>
            <a:endParaRPr lang="pt-BR" dirty="0"/>
          </a:p>
        </p:txBody>
      </p:sp>
      <p:graphicFrame>
        <p:nvGraphicFramePr>
          <p:cNvPr id="4" name="Gráfico 3"/>
          <p:cNvGraphicFramePr/>
          <p:nvPr>
            <p:extLst>
              <p:ext uri="{D42A27DB-BD31-4B8C-83A1-F6EECF244321}">
                <p14:modId xmlns:p14="http://schemas.microsoft.com/office/powerpoint/2010/main" val="3928666462"/>
              </p:ext>
            </p:extLst>
          </p:nvPr>
        </p:nvGraphicFramePr>
        <p:xfrm>
          <a:off x="2267744" y="3518329"/>
          <a:ext cx="5688632" cy="2868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5676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7504" y="544819"/>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67544" y="1848686"/>
            <a:ext cx="7668840" cy="4248472"/>
          </a:xfrm>
        </p:spPr>
        <p:txBody>
          <a:bodyPr/>
          <a:lstStyle/>
          <a:p>
            <a:pPr marL="0" indent="0">
              <a:buNone/>
            </a:pPr>
            <a:r>
              <a:rPr lang="pt-BR" dirty="0">
                <a:latin typeface="Arial" pitchFamily="34" charset="0"/>
                <a:cs typeface="Arial" pitchFamily="34" charset="0"/>
              </a:rPr>
              <a:t>4. Melhorar a qualidade do atendimento ao paciente Idoso realizado na </a:t>
            </a:r>
            <a:r>
              <a:rPr lang="pt-BR" dirty="0" smtClean="0">
                <a:latin typeface="Arial" pitchFamily="34" charset="0"/>
                <a:cs typeface="Arial" pitchFamily="34" charset="0"/>
              </a:rPr>
              <a:t>UBS</a:t>
            </a:r>
          </a:p>
          <a:p>
            <a:pPr>
              <a:buFont typeface="Wingdings" panose="05000000000000000000" pitchFamily="2" charset="2"/>
              <a:buChar char="v"/>
            </a:pPr>
            <a:r>
              <a:rPr lang="pt-BR" dirty="0"/>
              <a:t>Realizar visita domiciliar a 100% dos idosos acamados ou com problemas de locomoção.</a:t>
            </a:r>
          </a:p>
          <a:p>
            <a:pPr marL="0" indent="0">
              <a:buNone/>
            </a:pPr>
            <a:endParaRPr lang="pt-BR" dirty="0">
              <a:latin typeface="Arial" pitchFamily="34" charset="0"/>
              <a:cs typeface="Arial" pitchFamily="34" charset="0"/>
            </a:endParaRPr>
          </a:p>
          <a:p>
            <a:pPr>
              <a:buFont typeface="Wingdings" panose="05000000000000000000" pitchFamily="2" charset="2"/>
              <a:buChar char="v"/>
            </a:pPr>
            <a:endParaRPr lang="pt-BR" dirty="0"/>
          </a:p>
        </p:txBody>
      </p:sp>
      <p:graphicFrame>
        <p:nvGraphicFramePr>
          <p:cNvPr id="4" name="Gráfico 3"/>
          <p:cNvGraphicFramePr/>
          <p:nvPr>
            <p:extLst>
              <p:ext uri="{D42A27DB-BD31-4B8C-83A1-F6EECF244321}">
                <p14:modId xmlns:p14="http://schemas.microsoft.com/office/powerpoint/2010/main" val="1281466036"/>
              </p:ext>
            </p:extLst>
          </p:nvPr>
        </p:nvGraphicFramePr>
        <p:xfrm>
          <a:off x="1043608" y="3501008"/>
          <a:ext cx="5472608" cy="2919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559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98" y="620933"/>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611560" y="1772816"/>
            <a:ext cx="7408333" cy="4464496"/>
          </a:xfrm>
        </p:spPr>
        <p:txBody>
          <a:bodyPr/>
          <a:lstStyle/>
          <a:p>
            <a:pPr marL="0" indent="0">
              <a:buNone/>
            </a:pPr>
            <a:r>
              <a:rPr lang="pt-BR" dirty="0">
                <a:latin typeface="Arial" pitchFamily="34" charset="0"/>
                <a:cs typeface="Arial" pitchFamily="34" charset="0"/>
              </a:rPr>
              <a:t>4. Melhorar a qualidade do atendimento ao paciente Idoso realizado na UBS</a:t>
            </a:r>
          </a:p>
          <a:p>
            <a:pPr>
              <a:buFont typeface="Wingdings" panose="05000000000000000000" pitchFamily="2" charset="2"/>
              <a:buChar char="v"/>
            </a:pPr>
            <a:r>
              <a:rPr lang="pt-BR" dirty="0"/>
              <a:t>Rastrear 100% dos idosos para Hipertensão Arterial Sistêmica (HAS).</a:t>
            </a:r>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2414979217"/>
              </p:ext>
            </p:extLst>
          </p:nvPr>
        </p:nvGraphicFramePr>
        <p:xfrm>
          <a:off x="1043608" y="3429000"/>
          <a:ext cx="5976664" cy="2987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836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0528" y="612965"/>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57201" y="1916832"/>
            <a:ext cx="7823200" cy="4320480"/>
          </a:xfrm>
        </p:spPr>
        <p:txBody>
          <a:bodyPr/>
          <a:lstStyle/>
          <a:p>
            <a:pPr marL="0" indent="0">
              <a:buNone/>
            </a:pPr>
            <a:r>
              <a:rPr lang="pt-BR" dirty="0">
                <a:latin typeface="Arial" pitchFamily="34" charset="0"/>
                <a:cs typeface="Arial" pitchFamily="34" charset="0"/>
              </a:rPr>
              <a:t>4. Melhorar a qualidade do atendimento ao paciente Idoso realizado na </a:t>
            </a:r>
            <a:r>
              <a:rPr lang="pt-BR" dirty="0" smtClean="0">
                <a:latin typeface="Arial" pitchFamily="34" charset="0"/>
                <a:cs typeface="Arial" pitchFamily="34" charset="0"/>
              </a:rPr>
              <a:t>UBS</a:t>
            </a:r>
          </a:p>
          <a:p>
            <a:pPr>
              <a:buFont typeface="Wingdings" panose="05000000000000000000" pitchFamily="2" charset="2"/>
              <a:buChar char="v"/>
            </a:pPr>
            <a:r>
              <a:rPr lang="pt-BR" dirty="0"/>
              <a:t>Rastrear 100% de pacientes idosos hipertensos para DM</a:t>
            </a:r>
            <a:r>
              <a:rPr lang="pt-BR" b="1" dirty="0"/>
              <a:t> </a:t>
            </a:r>
            <a:endParaRPr lang="pt-BR" b="1" dirty="0" smtClean="0"/>
          </a:p>
          <a:p>
            <a:pPr marL="0" indent="0">
              <a:buNone/>
            </a:pPr>
            <a:endParaRPr lang="pt-BR" dirty="0">
              <a:latin typeface="Arial" pitchFamily="34" charset="0"/>
              <a:cs typeface="Arial" pitchFamily="34" charset="0"/>
            </a:endParaRPr>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3994134420"/>
              </p:ext>
            </p:extLst>
          </p:nvPr>
        </p:nvGraphicFramePr>
        <p:xfrm>
          <a:off x="1115616" y="3220699"/>
          <a:ext cx="5688632" cy="3206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15338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0528" y="724005"/>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395536" y="1916832"/>
            <a:ext cx="7823200" cy="4536504"/>
          </a:xfrm>
        </p:spPr>
        <p:txBody>
          <a:bodyPr/>
          <a:lstStyle/>
          <a:p>
            <a:pPr marL="0" indent="0">
              <a:buNone/>
            </a:pPr>
            <a:r>
              <a:rPr lang="pt-BR" dirty="0">
                <a:latin typeface="Arial" pitchFamily="34" charset="0"/>
                <a:cs typeface="Arial" pitchFamily="34" charset="0"/>
              </a:rPr>
              <a:t>4. Melhorar a qualidade do atendimento ao paciente Idoso realizado na </a:t>
            </a:r>
            <a:r>
              <a:rPr lang="pt-BR" dirty="0" smtClean="0">
                <a:latin typeface="Arial" pitchFamily="34" charset="0"/>
                <a:cs typeface="Arial" pitchFamily="34" charset="0"/>
              </a:rPr>
              <a:t>UBS</a:t>
            </a:r>
          </a:p>
          <a:p>
            <a:pPr>
              <a:buFont typeface="Wingdings" panose="05000000000000000000" pitchFamily="2" charset="2"/>
              <a:buChar char="v"/>
            </a:pPr>
            <a:r>
              <a:rPr lang="pt-BR" dirty="0"/>
              <a:t>Realizar avaliação da necessidade de atendimento odontológico em 100% dos idosos.</a:t>
            </a:r>
          </a:p>
          <a:p>
            <a:pPr marL="0" indent="0">
              <a:buNone/>
            </a:pPr>
            <a:endParaRPr lang="pt-BR" dirty="0">
              <a:latin typeface="Arial" pitchFamily="34" charset="0"/>
              <a:cs typeface="Arial" pitchFamily="34" charset="0"/>
            </a:endParaRPr>
          </a:p>
          <a:p>
            <a:endParaRPr lang="pt-BR" dirty="0"/>
          </a:p>
        </p:txBody>
      </p:sp>
      <p:graphicFrame>
        <p:nvGraphicFramePr>
          <p:cNvPr id="4" name="Gráfico 3"/>
          <p:cNvGraphicFramePr/>
          <p:nvPr>
            <p:extLst>
              <p:ext uri="{D42A27DB-BD31-4B8C-83A1-F6EECF244321}">
                <p14:modId xmlns:p14="http://schemas.microsoft.com/office/powerpoint/2010/main" val="4265413250"/>
              </p:ext>
            </p:extLst>
          </p:nvPr>
        </p:nvGraphicFramePr>
        <p:xfrm>
          <a:off x="971600" y="3645024"/>
          <a:ext cx="5472608"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884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4544" y="616827"/>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67544" y="1920694"/>
            <a:ext cx="7823200" cy="4248472"/>
          </a:xfrm>
        </p:spPr>
        <p:txBody>
          <a:bodyPr/>
          <a:lstStyle/>
          <a:p>
            <a:pPr marL="0" indent="0">
              <a:buNone/>
            </a:pPr>
            <a:r>
              <a:rPr lang="pt-BR" dirty="0">
                <a:latin typeface="Arial" pitchFamily="34" charset="0"/>
                <a:cs typeface="Arial" pitchFamily="34" charset="0"/>
              </a:rPr>
              <a:t>4. Melhorar a qualidade do atendimento ao paciente Idoso realizado na UBS</a:t>
            </a:r>
          </a:p>
          <a:p>
            <a:pPr>
              <a:buFont typeface="Wingdings" panose="05000000000000000000" pitchFamily="2" charset="2"/>
              <a:buChar char="v"/>
            </a:pPr>
            <a:r>
              <a:rPr lang="pt-BR" dirty="0"/>
              <a:t>Realizar a primeira consulta odontológica para 100% dos idosos.</a:t>
            </a:r>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3467458395"/>
              </p:ext>
            </p:extLst>
          </p:nvPr>
        </p:nvGraphicFramePr>
        <p:xfrm>
          <a:off x="755576" y="3645024"/>
          <a:ext cx="5904656"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6774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8560" y="724005"/>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251520" y="1988840"/>
            <a:ext cx="7956872" cy="4536504"/>
          </a:xfrm>
        </p:spPr>
        <p:txBody>
          <a:bodyPr>
            <a:normAutofit/>
          </a:bodyPr>
          <a:lstStyle/>
          <a:p>
            <a:pPr marL="0" indent="0">
              <a:buNone/>
            </a:pPr>
            <a:r>
              <a:rPr lang="pt-BR" sz="2300" dirty="0" smtClean="0">
                <a:latin typeface="Arial" panose="020B0604020202020204" pitchFamily="34" charset="0"/>
                <a:cs typeface="Arial" panose="020B0604020202020204" pitchFamily="34" charset="0"/>
              </a:rPr>
              <a:t>5. </a:t>
            </a:r>
            <a:r>
              <a:rPr lang="pt-BR" sz="2300" dirty="0">
                <a:latin typeface="Arial" panose="020B0604020202020204" pitchFamily="34" charset="0"/>
                <a:cs typeface="Arial" panose="020B0604020202020204" pitchFamily="34" charset="0"/>
              </a:rPr>
              <a:t>Melhorar o </a:t>
            </a:r>
            <a:r>
              <a:rPr lang="pt-BR" sz="2300" dirty="0" smtClean="0">
                <a:latin typeface="Arial" panose="020B0604020202020204" pitchFamily="34" charset="0"/>
                <a:cs typeface="Arial" panose="020B0604020202020204" pitchFamily="34" charset="0"/>
              </a:rPr>
              <a:t>registro </a:t>
            </a:r>
            <a:r>
              <a:rPr lang="pt-BR" sz="2300" dirty="0">
                <a:latin typeface="Arial" panose="020B0604020202020204" pitchFamily="34" charset="0"/>
                <a:cs typeface="Arial" panose="020B0604020202020204" pitchFamily="34" charset="0"/>
              </a:rPr>
              <a:t>das informações</a:t>
            </a:r>
            <a:r>
              <a:rPr lang="pt-BR" sz="2300" dirty="0" smtClean="0">
                <a:latin typeface="Arial" panose="020B0604020202020204" pitchFamily="34" charset="0"/>
                <a:cs typeface="Arial" panose="020B0604020202020204" pitchFamily="34" charset="0"/>
              </a:rPr>
              <a:t>.</a:t>
            </a:r>
          </a:p>
          <a:p>
            <a:pPr>
              <a:buFont typeface="Wingdings" panose="05000000000000000000" pitchFamily="2" charset="2"/>
              <a:buChar char="v"/>
            </a:pPr>
            <a:r>
              <a:rPr lang="pt-BR" sz="2000" dirty="0"/>
              <a:t>Manter um registro específico de 100% dos pacientes idosos</a:t>
            </a:r>
            <a:r>
              <a:rPr lang="pt-BR" sz="2000" dirty="0" smtClean="0"/>
              <a:t>.</a:t>
            </a:r>
          </a:p>
          <a:p>
            <a:pPr marL="0" indent="0">
              <a:buNone/>
            </a:pPr>
            <a:endParaRPr lang="pt-BR" sz="2300" dirty="0" smtClean="0">
              <a:latin typeface="Arial" panose="020B0604020202020204" pitchFamily="34" charset="0"/>
              <a:cs typeface="Arial" panose="020B0604020202020204" pitchFamily="34" charset="0"/>
            </a:endParaRPr>
          </a:p>
          <a:p>
            <a:endParaRPr lang="pt-BR" sz="2300" dirty="0">
              <a:latin typeface="Arial" panose="020B0604020202020204" pitchFamily="34" charset="0"/>
              <a:cs typeface="Arial" panose="020B0604020202020204" pitchFamily="34" charset="0"/>
            </a:endParaRPr>
          </a:p>
        </p:txBody>
      </p:sp>
      <p:graphicFrame>
        <p:nvGraphicFramePr>
          <p:cNvPr id="4" name="Gráfico 3"/>
          <p:cNvGraphicFramePr/>
          <p:nvPr>
            <p:extLst>
              <p:ext uri="{D42A27DB-BD31-4B8C-83A1-F6EECF244321}">
                <p14:modId xmlns:p14="http://schemas.microsoft.com/office/powerpoint/2010/main" val="902364904"/>
              </p:ext>
            </p:extLst>
          </p:nvPr>
        </p:nvGraphicFramePr>
        <p:xfrm>
          <a:off x="1001582" y="3121038"/>
          <a:ext cx="5328592"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8560" y="620933"/>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68901" y="1916832"/>
            <a:ext cx="7823200" cy="4608512"/>
          </a:xfrm>
        </p:spPr>
        <p:txBody>
          <a:bodyPr/>
          <a:lstStyle/>
          <a:p>
            <a:pPr marL="0" indent="0">
              <a:buNone/>
            </a:pPr>
            <a:r>
              <a:rPr lang="pt-BR" sz="2300" dirty="0">
                <a:latin typeface="Arial" panose="020B0604020202020204" pitchFamily="34" charset="0"/>
                <a:cs typeface="Arial" panose="020B0604020202020204" pitchFamily="34" charset="0"/>
              </a:rPr>
              <a:t>5. Melhorar o registro das informações.</a:t>
            </a:r>
          </a:p>
          <a:p>
            <a:r>
              <a:rPr lang="pt-BR" dirty="0" smtClean="0"/>
              <a:t>Distribuir </a:t>
            </a:r>
            <a:r>
              <a:rPr lang="pt-BR" dirty="0"/>
              <a:t>a Caderneta de Saúde da Pessoa Idosa a 100% dos idosos cadastrados.</a:t>
            </a:r>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3294987289"/>
              </p:ext>
            </p:extLst>
          </p:nvPr>
        </p:nvGraphicFramePr>
        <p:xfrm>
          <a:off x="971600" y="3229309"/>
          <a:ext cx="5832648"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692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4544" y="612965"/>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57201" y="1916832"/>
            <a:ext cx="7823200" cy="4608512"/>
          </a:xfrm>
        </p:spPr>
        <p:txBody>
          <a:bodyPr/>
          <a:lstStyle/>
          <a:p>
            <a:pPr marL="0" indent="0">
              <a:buNone/>
            </a:pPr>
            <a:r>
              <a:rPr lang="pt-BR" sz="2300" dirty="0" smtClean="0">
                <a:latin typeface="Arial" panose="020B0604020202020204" pitchFamily="34" charset="0"/>
                <a:cs typeface="Arial" panose="020B0604020202020204" pitchFamily="34" charset="0"/>
              </a:rPr>
              <a:t>6. </a:t>
            </a:r>
            <a:r>
              <a:rPr lang="pt-BR" sz="2300" dirty="0">
                <a:latin typeface="Arial" panose="020B0604020202020204" pitchFamily="34" charset="0"/>
                <a:cs typeface="Arial" panose="020B0604020202020204" pitchFamily="34" charset="0"/>
              </a:rPr>
              <a:t>Realizar avaliação de risco </a:t>
            </a:r>
            <a:r>
              <a:rPr lang="pt-BR" sz="2300" dirty="0" smtClean="0">
                <a:latin typeface="Arial" panose="020B0604020202020204" pitchFamily="34" charset="0"/>
                <a:cs typeface="Arial" panose="020B0604020202020204" pitchFamily="34" charset="0"/>
              </a:rPr>
              <a:t>nos </a:t>
            </a:r>
            <a:r>
              <a:rPr lang="pt-BR" sz="2300" dirty="0">
                <a:latin typeface="Arial" panose="020B0604020202020204" pitchFamily="34" charset="0"/>
                <a:cs typeface="Arial" panose="020B0604020202020204" pitchFamily="34" charset="0"/>
              </a:rPr>
              <a:t>pacientes idosos</a:t>
            </a:r>
            <a:r>
              <a:rPr lang="pt-BR" sz="2300" dirty="0" smtClean="0">
                <a:latin typeface="Arial" panose="020B0604020202020204" pitchFamily="34" charset="0"/>
                <a:cs typeface="Arial" panose="020B0604020202020204" pitchFamily="34" charset="0"/>
              </a:rPr>
              <a:t>.</a:t>
            </a:r>
          </a:p>
          <a:p>
            <a:pPr>
              <a:buFont typeface="Wingdings" panose="05000000000000000000" pitchFamily="2" charset="2"/>
              <a:buChar char="v"/>
            </a:pPr>
            <a:r>
              <a:rPr lang="pt-BR" dirty="0"/>
              <a:t>Rastrear 100% das pessoas idosas para risco de morbimortalidade</a:t>
            </a:r>
            <a:r>
              <a:rPr lang="pt-BR" dirty="0" smtClean="0"/>
              <a:t>.</a:t>
            </a:r>
          </a:p>
          <a:p>
            <a:pPr marL="0" indent="0">
              <a:buNone/>
            </a:pPr>
            <a:r>
              <a:rPr lang="pt-BR" dirty="0"/>
              <a:t> </a:t>
            </a:r>
          </a:p>
        </p:txBody>
      </p:sp>
      <p:graphicFrame>
        <p:nvGraphicFramePr>
          <p:cNvPr id="4" name="Gráfico 3"/>
          <p:cNvGraphicFramePr/>
          <p:nvPr>
            <p:extLst>
              <p:ext uri="{D42A27DB-BD31-4B8C-83A1-F6EECF244321}">
                <p14:modId xmlns:p14="http://schemas.microsoft.com/office/powerpoint/2010/main" val="952658631"/>
              </p:ext>
            </p:extLst>
          </p:nvPr>
        </p:nvGraphicFramePr>
        <p:xfrm>
          <a:off x="929574" y="3220699"/>
          <a:ext cx="554461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449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4544" y="579989"/>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467544" y="1772816"/>
            <a:ext cx="8075239" cy="4392488"/>
          </a:xfrm>
        </p:spPr>
        <p:txBody>
          <a:bodyPr/>
          <a:lstStyle/>
          <a:p>
            <a:pPr marL="0" indent="0">
              <a:buNone/>
            </a:pPr>
            <a:r>
              <a:rPr lang="pt-BR" dirty="0">
                <a:latin typeface="Arial" panose="020B0604020202020204" pitchFamily="34" charset="0"/>
                <a:cs typeface="Arial" panose="020B0604020202020204" pitchFamily="34" charset="0"/>
              </a:rPr>
              <a:t>6. Realizar avaliação de risco nos pacientes idosos.</a:t>
            </a:r>
          </a:p>
          <a:p>
            <a:pPr>
              <a:buFont typeface="Wingdings" panose="05000000000000000000" pitchFamily="2" charset="2"/>
              <a:buChar char="v"/>
            </a:pPr>
            <a:r>
              <a:rPr lang="pt-BR" dirty="0"/>
              <a:t>Investigar a presença de indicadores de fragilização na velhice em 100% das pessoas idosas.</a:t>
            </a:r>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658603649"/>
              </p:ext>
            </p:extLst>
          </p:nvPr>
        </p:nvGraphicFramePr>
        <p:xfrm>
          <a:off x="929574" y="3284984"/>
          <a:ext cx="5544616" cy="3096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3823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755576" y="764704"/>
            <a:ext cx="6798734" cy="1303867"/>
          </a:xfrm>
        </p:spPr>
        <p:txBody>
          <a:bodyPr/>
          <a:lstStyle/>
          <a:p>
            <a:pPr marL="571500" indent="-571500" algn="l">
              <a:buFont typeface="Wingdings" pitchFamily="2" charset="2"/>
              <a:buChar char="Ø"/>
            </a:pPr>
            <a:r>
              <a:rPr lang="pt-BR" dirty="0" smtClean="0">
                <a:solidFill>
                  <a:schemeClr val="accent2">
                    <a:lumMod val="75000"/>
                  </a:schemeClr>
                </a:solidFill>
                <a:latin typeface="Arial" pitchFamily="34" charset="0"/>
                <a:cs typeface="Arial" pitchFamily="34" charset="0"/>
              </a:rPr>
              <a:t>Introdução</a:t>
            </a:r>
            <a:endParaRPr lang="pt-BR" dirty="0">
              <a:solidFill>
                <a:schemeClr val="accent2">
                  <a:lumMod val="75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539552" y="1772816"/>
            <a:ext cx="8280919" cy="4824536"/>
          </a:xfrm>
        </p:spPr>
        <p:txBody>
          <a:bodyPr>
            <a:normAutofit lnSpcReduction="10000"/>
          </a:bodyPr>
          <a:lstStyle/>
          <a:p>
            <a:pPr algn="just">
              <a:buFont typeface="Wingdings" pitchFamily="2" charset="2"/>
              <a:buChar char="Ø"/>
            </a:pPr>
            <a:r>
              <a:rPr lang="pt-BR" dirty="0" smtClean="0">
                <a:latin typeface="Arial" pitchFamily="34" charset="0"/>
                <a:cs typeface="Arial" pitchFamily="34" charset="0"/>
              </a:rPr>
              <a:t>Caracterização do município de Santo Ângelo/RS:</a:t>
            </a:r>
          </a:p>
          <a:p>
            <a:pPr algn="just"/>
            <a:r>
              <a:rPr lang="pt-BR" dirty="0" smtClean="0">
                <a:latin typeface="Arial" pitchFamily="34" charset="0"/>
                <a:cs typeface="Arial" pitchFamily="34" charset="0"/>
              </a:rPr>
              <a:t>Cidade de cultura guaranítico missioneira, com forte influencia Castelhana, localizada a pouco mais de 120km da fronteira com Argentina. </a:t>
            </a:r>
          </a:p>
          <a:p>
            <a:pPr algn="just"/>
            <a:r>
              <a:rPr lang="pt-BR" dirty="0" smtClean="0">
                <a:latin typeface="Arial" pitchFamily="34" charset="0"/>
                <a:cs typeface="Arial" pitchFamily="34" charset="0"/>
              </a:rPr>
              <a:t>Conhecida como “A CAPITAL DAS MISSÕES”, possui aproximadamente 80.000 habitantes; 2 Universidades particulares locais (URI/IESA), 1 Hospital de Referencia Regional de alta complexidade.</a:t>
            </a:r>
          </a:p>
          <a:p>
            <a:pPr algn="just"/>
            <a:r>
              <a:rPr lang="pt-BR" dirty="0" smtClean="0">
                <a:latin typeface="Arial" pitchFamily="34" charset="0"/>
                <a:cs typeface="Arial" pitchFamily="34" charset="0"/>
              </a:rPr>
              <a:t>NÃO possui UPA, mais conta com um Centro de Saúde de Pronto Atendimento (PA 22 de Março), um Centro de Apoio a Gestante e Pediátricos (SMS), 7 ESF e 10 UBS tradicionais.</a:t>
            </a:r>
          </a:p>
          <a:p>
            <a:pPr marL="0" indent="0" algn="just">
              <a:buNone/>
            </a:pPr>
            <a:endParaRPr lang="pt-BR"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274447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0528" y="645108"/>
            <a:ext cx="6798734" cy="1303867"/>
          </a:xfrm>
        </p:spPr>
        <p:txBody>
          <a:bodyPr>
            <a:normAutofit fontScale="90000"/>
          </a:bodyPr>
          <a:lstStyle/>
          <a:p>
            <a:pPr marL="571500" indent="-571500">
              <a:buFont typeface="Wingdings" panose="05000000000000000000" pitchFamily="2" charset="2"/>
              <a:buChar char="Ø"/>
            </a:pPr>
            <a:r>
              <a:rPr lang="pt-BR" dirty="0">
                <a:solidFill>
                  <a:schemeClr val="accent2">
                    <a:lumMod val="60000"/>
                    <a:lumOff val="40000"/>
                  </a:schemeClr>
                </a:solidFill>
                <a:latin typeface="Arial" pitchFamily="34" charset="0"/>
                <a:cs typeface="Arial" pitchFamily="34" charset="0"/>
              </a:rPr>
              <a:t>Objetivos, Metas </a:t>
            </a:r>
            <a:br>
              <a:rPr lang="pt-BR" dirty="0">
                <a:solidFill>
                  <a:schemeClr val="accent2">
                    <a:lumMod val="60000"/>
                    <a:lumOff val="40000"/>
                  </a:schemeClr>
                </a:solidFill>
                <a:latin typeface="Arial" pitchFamily="34" charset="0"/>
                <a:cs typeface="Arial" pitchFamily="34" charset="0"/>
              </a:rPr>
            </a:br>
            <a:r>
              <a:rPr lang="pt-BR" dirty="0">
                <a:solidFill>
                  <a:schemeClr val="accent2">
                    <a:lumMod val="60000"/>
                    <a:lumOff val="40000"/>
                  </a:schemeClr>
                </a:solidFill>
                <a:latin typeface="Arial" pitchFamily="34" charset="0"/>
                <a:cs typeface="Arial" pitchFamily="34" charset="0"/>
              </a:rPr>
              <a:t>e Resultados </a:t>
            </a:r>
            <a:endParaRPr lang="pt-BR" dirty="0">
              <a:solidFill>
                <a:schemeClr val="accent2">
                  <a:lumMod val="60000"/>
                  <a:lumOff val="40000"/>
                </a:schemeClr>
              </a:solidFill>
            </a:endParaRPr>
          </a:p>
        </p:txBody>
      </p:sp>
      <p:sp>
        <p:nvSpPr>
          <p:cNvPr id="2" name="Espaço Reservado para Conteúdo 1"/>
          <p:cNvSpPr>
            <a:spLocks noGrp="1"/>
          </p:cNvSpPr>
          <p:nvPr>
            <p:ph idx="1"/>
          </p:nvPr>
        </p:nvSpPr>
        <p:spPr>
          <a:xfrm>
            <a:off x="395536" y="1772816"/>
            <a:ext cx="7823200" cy="4608512"/>
          </a:xfrm>
        </p:spPr>
        <p:txBody>
          <a:bodyPr/>
          <a:lstStyle/>
          <a:p>
            <a:pPr marL="0" indent="0">
              <a:buNone/>
            </a:pPr>
            <a:r>
              <a:rPr lang="pt-BR" dirty="0">
                <a:latin typeface="Arial" panose="020B0604020202020204" pitchFamily="34" charset="0"/>
                <a:cs typeface="Arial" panose="020B0604020202020204" pitchFamily="34" charset="0"/>
              </a:rPr>
              <a:t>6. Realizar avaliação de risco nos pacientes idosos.</a:t>
            </a:r>
          </a:p>
          <a:p>
            <a:pPr>
              <a:buFont typeface="Wingdings" panose="05000000000000000000" pitchFamily="2" charset="2"/>
              <a:buChar char="v"/>
            </a:pPr>
            <a:r>
              <a:rPr lang="pt-BR" dirty="0" smtClean="0"/>
              <a:t>Avaliar </a:t>
            </a:r>
            <a:r>
              <a:rPr lang="pt-BR" dirty="0"/>
              <a:t>a rede social de 100% dos idosos. </a:t>
            </a:r>
            <a:endParaRPr lang="pt-BR" dirty="0" smtClean="0"/>
          </a:p>
          <a:p>
            <a:pPr marL="0" indent="0">
              <a:buNone/>
            </a:pPr>
            <a:endParaRPr lang="pt-BR" dirty="0"/>
          </a:p>
        </p:txBody>
      </p:sp>
      <p:graphicFrame>
        <p:nvGraphicFramePr>
          <p:cNvPr id="4" name="Gráfico 3"/>
          <p:cNvGraphicFramePr/>
          <p:nvPr>
            <p:extLst>
              <p:ext uri="{D42A27DB-BD31-4B8C-83A1-F6EECF244321}">
                <p14:modId xmlns:p14="http://schemas.microsoft.com/office/powerpoint/2010/main" val="3086565875"/>
              </p:ext>
            </p:extLst>
          </p:nvPr>
        </p:nvGraphicFramePr>
        <p:xfrm>
          <a:off x="899592" y="3171675"/>
          <a:ext cx="554461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740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14027" y="620688"/>
            <a:ext cx="6798734" cy="1303867"/>
          </a:xfrm>
        </p:spPr>
        <p:txBody>
          <a:bodyPr/>
          <a:lstStyle/>
          <a:p>
            <a:pPr marL="571500" indent="-571500" algn="l">
              <a:buFont typeface="Wingdings" pitchFamily="2" charset="2"/>
              <a:buChar char="Ø"/>
            </a:pPr>
            <a:r>
              <a:rPr lang="pt-BR" dirty="0">
                <a:solidFill>
                  <a:schemeClr val="accent2">
                    <a:lumMod val="60000"/>
                    <a:lumOff val="40000"/>
                  </a:schemeClr>
                </a:solidFill>
                <a:latin typeface="Arial" pitchFamily="34" charset="0"/>
                <a:cs typeface="Arial" pitchFamily="34" charset="0"/>
              </a:rPr>
              <a:t>Discussão</a:t>
            </a:r>
            <a:r>
              <a:rPr lang="pt-BR" dirty="0">
                <a:latin typeface="Arial" pitchFamily="34" charset="0"/>
                <a:cs typeface="Arial" pitchFamily="34" charset="0"/>
              </a:rPr>
              <a:t> </a:t>
            </a:r>
          </a:p>
        </p:txBody>
      </p:sp>
      <p:sp>
        <p:nvSpPr>
          <p:cNvPr id="2" name="Espaço Reservado para Conteúdo 1"/>
          <p:cNvSpPr>
            <a:spLocks noGrp="1"/>
          </p:cNvSpPr>
          <p:nvPr>
            <p:ph idx="1"/>
          </p:nvPr>
        </p:nvSpPr>
        <p:spPr>
          <a:xfrm>
            <a:off x="611560" y="2204864"/>
            <a:ext cx="7912389" cy="5256584"/>
          </a:xfrm>
        </p:spPr>
        <p:txBody>
          <a:bodyPr>
            <a:normAutofit/>
          </a:bodyPr>
          <a:lstStyle/>
          <a:p>
            <a:pPr marL="0" indent="0">
              <a:buNone/>
            </a:pPr>
            <a:endParaRPr lang="pt-BR" sz="2800" dirty="0">
              <a:latin typeface="Arial" pitchFamily="34" charset="0"/>
              <a:cs typeface="Arial" pitchFamily="34" charset="0"/>
            </a:endParaRPr>
          </a:p>
          <a:p>
            <a:r>
              <a:rPr lang="pt-BR" sz="2000" dirty="0" smtClean="0">
                <a:latin typeface="Arial" pitchFamily="34" charset="0"/>
                <a:cs typeface="Arial" pitchFamily="34" charset="0"/>
              </a:rPr>
              <a:t>Os maiores logros da equipe foram: a Criação e Fortalecimento de uma relação Médico-Equipe de tipo HORIZONTAL, Coletiva, Participativa e Multidisciplinar; a Introdução da cultura da Educação e Prevenção por cima da cultura da Medicalização e da Tecnificação da Saúde.</a:t>
            </a:r>
          </a:p>
          <a:p>
            <a:r>
              <a:rPr lang="pt-BR" sz="2000" dirty="0" smtClean="0">
                <a:latin typeface="Arial" pitchFamily="34" charset="0"/>
                <a:cs typeface="Arial" pitchFamily="34" charset="0"/>
              </a:rPr>
              <a:t>As maiores dificuldades enfrentadas pela equipe foram a falta de um mapeamento total do território; a falta de profissionais (ACS e Técnica de Enfermagem); a falta de meios de transporte próprios; a falta de Infraestrutura, Insumos e Equipamentos adequados a necessidade de funcionários e usuários; Falta de Informatização do Atendimento e de Meios de Comunicação (tel. Fixo, internet).</a:t>
            </a:r>
            <a:endParaRPr lang="pt-BR" sz="2000" dirty="0"/>
          </a:p>
          <a:p>
            <a:endParaRPr lang="pt-BR" dirty="0"/>
          </a:p>
        </p:txBody>
      </p:sp>
    </p:spTree>
    <p:extLst>
      <p:ext uri="{BB962C8B-B14F-4D97-AF65-F5344CB8AC3E}">
        <p14:creationId xmlns:p14="http://schemas.microsoft.com/office/powerpoint/2010/main" val="3043432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2656"/>
            <a:ext cx="8686800" cy="1474424"/>
          </a:xfrm>
        </p:spPr>
        <p:txBody>
          <a:bodyPr>
            <a:normAutofit/>
          </a:bodyPr>
          <a:lstStyle/>
          <a:p>
            <a:pPr marL="571500" indent="-571500" algn="l">
              <a:buFont typeface="Wingdings" pitchFamily="2" charset="2"/>
              <a:buChar char="Ø"/>
            </a:pPr>
            <a:r>
              <a:rPr lang="pt-BR" sz="3600" dirty="0" smtClean="0">
                <a:solidFill>
                  <a:schemeClr val="accent2">
                    <a:lumMod val="60000"/>
                    <a:lumOff val="40000"/>
                  </a:schemeClr>
                </a:solidFill>
                <a:latin typeface="Arial" pitchFamily="34" charset="0"/>
                <a:cs typeface="Arial" pitchFamily="34" charset="0"/>
              </a:rPr>
              <a:t>Reflexão crítica sobre o processo pessoal de aprendizagem</a:t>
            </a:r>
            <a:endParaRPr lang="pt-BR" sz="3600" dirty="0">
              <a:solidFill>
                <a:schemeClr val="accent2">
                  <a:lumMod val="60000"/>
                  <a:lumOff val="40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867833" y="2132856"/>
            <a:ext cx="7408333" cy="4137323"/>
          </a:xfrm>
        </p:spPr>
        <p:txBody>
          <a:bodyPr>
            <a:normAutofit fontScale="92500"/>
          </a:bodyPr>
          <a:lstStyle/>
          <a:p>
            <a:pPr algn="just"/>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Demostramos a superioridade e a importância do Fator Humano e do Trabalho em Equipe na superação das carências de infraestrutura, equipamento e insumos.   </a:t>
            </a:r>
          </a:p>
          <a:p>
            <a:pPr algn="just"/>
            <a:r>
              <a:rPr lang="pt-BR" dirty="0" smtClean="0">
                <a:latin typeface="Arial" pitchFamily="34" charset="0"/>
                <a:cs typeface="Arial" pitchFamily="34" charset="0"/>
              </a:rPr>
              <a:t>Experimentamos o verdadeiro valor da Promoção, Prevenção e Educação Popular em saúde;</a:t>
            </a:r>
          </a:p>
          <a:p>
            <a:pPr algn="just"/>
            <a:r>
              <a:rPr lang="pt-BR" dirty="0" smtClean="0">
                <a:latin typeface="Arial" pitchFamily="34" charset="0"/>
                <a:cs typeface="Arial" pitchFamily="34" charset="0"/>
              </a:rPr>
              <a:t>Aprendemos a trabalhar de forma integrada e protocolizada, visando a evolução positiva do serviço em beneficio de todos, usuários e funcionários.  </a:t>
            </a:r>
            <a:endParaRPr lang="pt-BR" dirty="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a:latin typeface="Arial" pitchFamily="34" charset="0"/>
              <a:cs typeface="Arial" pitchFamily="34" charset="0"/>
            </a:endParaRPr>
          </a:p>
          <a:p>
            <a:pPr algn="just"/>
            <a:endParaRPr lang="pt-BR" dirty="0"/>
          </a:p>
        </p:txBody>
      </p:sp>
    </p:spTree>
    <p:extLst>
      <p:ext uri="{BB962C8B-B14F-4D97-AF65-F5344CB8AC3E}">
        <p14:creationId xmlns:p14="http://schemas.microsoft.com/office/powerpoint/2010/main" val="3716779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b="1" dirty="0" smtClean="0">
                <a:solidFill>
                  <a:schemeClr val="accent2">
                    <a:lumMod val="60000"/>
                    <a:lumOff val="40000"/>
                  </a:schemeClr>
                </a:solidFill>
              </a:rPr>
              <a:t>“Envelhecer com Saúde é um Direito de Cidadania”</a:t>
            </a:r>
            <a:endParaRPr lang="pt-BR" b="1" dirty="0">
              <a:solidFill>
                <a:schemeClr val="accent2">
                  <a:lumMod val="60000"/>
                  <a:lumOff val="40000"/>
                </a:schemeClr>
              </a:solidFill>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490788"/>
            <a:ext cx="5760639" cy="3602508"/>
          </a:xfrm>
        </p:spPr>
      </p:pic>
    </p:spTree>
    <p:extLst>
      <p:ext uri="{BB962C8B-B14F-4D97-AF65-F5344CB8AC3E}">
        <p14:creationId xmlns:p14="http://schemas.microsoft.com/office/powerpoint/2010/main" val="3150804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64915" y="509917"/>
            <a:ext cx="6798734" cy="1303867"/>
          </a:xfrm>
        </p:spPr>
        <p:txBody>
          <a:bodyPr>
            <a:normAutofit/>
          </a:bodyPr>
          <a:lstStyle/>
          <a:p>
            <a:r>
              <a:rPr lang="pt-BR" sz="4400" dirty="0" smtClean="0">
                <a:solidFill>
                  <a:srgbClr val="C00000"/>
                </a:solidFill>
              </a:rPr>
              <a:t>Cidade de Santo Ângelo/RS</a:t>
            </a:r>
            <a:endParaRPr lang="pt-BR" sz="4400" dirty="0">
              <a:solidFill>
                <a:srgbClr val="C00000"/>
              </a:solidFill>
            </a:endParaRPr>
          </a:p>
        </p:txBody>
      </p:sp>
      <p:sp>
        <p:nvSpPr>
          <p:cNvPr id="2" name="Espaço Reservado para Conteúdo 1"/>
          <p:cNvSpPr>
            <a:spLocks noGrp="1"/>
          </p:cNvSpPr>
          <p:nvPr>
            <p:ph idx="1"/>
          </p:nvPr>
        </p:nvSpPr>
        <p:spPr/>
        <p:txBody>
          <a:bodyPr/>
          <a:lstStyle/>
          <a:p>
            <a:pPr marL="0" indent="0">
              <a:buNone/>
            </a:pPr>
            <a:endParaRPr lang="pt-BR" dirty="0" smtClean="0"/>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0235"/>
            <a:ext cx="3226652" cy="293092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422" y="4591341"/>
            <a:ext cx="4711378" cy="2270497"/>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 y="4591341"/>
            <a:ext cx="4409910" cy="2260317"/>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6652" y="1650235"/>
            <a:ext cx="5895147" cy="2930926"/>
          </a:xfrm>
          <a:prstGeom prst="rect">
            <a:avLst/>
          </a:prstGeom>
        </p:spPr>
      </p:pic>
    </p:spTree>
    <p:extLst>
      <p:ext uri="{BB962C8B-B14F-4D97-AF65-F5344CB8AC3E}">
        <p14:creationId xmlns:p14="http://schemas.microsoft.com/office/powerpoint/2010/main" val="1526966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971600" y="692696"/>
            <a:ext cx="6798734" cy="1303867"/>
          </a:xfrm>
        </p:spPr>
        <p:txBody>
          <a:bodyPr/>
          <a:lstStyle/>
          <a:p>
            <a:pPr marL="571500" indent="-571500" algn="l">
              <a:buFont typeface="Wingdings" pitchFamily="2" charset="2"/>
              <a:buChar char="Ø"/>
            </a:pPr>
            <a:r>
              <a:rPr lang="pt-BR" dirty="0" smtClean="0">
                <a:solidFill>
                  <a:schemeClr val="accent2">
                    <a:lumMod val="75000"/>
                  </a:schemeClr>
                </a:solidFill>
                <a:latin typeface="Arial" pitchFamily="34" charset="0"/>
                <a:cs typeface="Arial" pitchFamily="34" charset="0"/>
              </a:rPr>
              <a:t>Introdução</a:t>
            </a:r>
            <a:endParaRPr lang="pt-BR" dirty="0">
              <a:solidFill>
                <a:schemeClr val="accent2">
                  <a:lumMod val="75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971600" y="2420888"/>
            <a:ext cx="7408333" cy="4281339"/>
          </a:xfrm>
        </p:spPr>
        <p:txBody>
          <a:bodyPr>
            <a:normAutofit fontScale="70000" lnSpcReduction="20000"/>
          </a:bodyPr>
          <a:lstStyle/>
          <a:p>
            <a:pPr algn="just">
              <a:buFont typeface="Wingdings" pitchFamily="2" charset="2"/>
              <a:buChar char="Ø"/>
            </a:pPr>
            <a:r>
              <a:rPr lang="pt-BR" dirty="0">
                <a:latin typeface="Arial" pitchFamily="34" charset="0"/>
                <a:cs typeface="Arial" pitchFamily="34" charset="0"/>
              </a:rPr>
              <a:t>Caracterização </a:t>
            </a:r>
            <a:r>
              <a:rPr lang="pt-BR" dirty="0" smtClean="0">
                <a:latin typeface="Arial" pitchFamily="34" charset="0"/>
                <a:cs typeface="Arial" pitchFamily="34" charset="0"/>
              </a:rPr>
              <a:t>da UBS Garibaldi Carrera Machado (INDUBRAS).</a:t>
            </a:r>
            <a:endParaRPr lang="pt-BR" dirty="0">
              <a:latin typeface="Arial" pitchFamily="34" charset="0"/>
              <a:cs typeface="Arial" pitchFamily="34" charset="0"/>
            </a:endParaRPr>
          </a:p>
          <a:p>
            <a:pPr algn="just"/>
            <a:r>
              <a:rPr lang="pt-BR" dirty="0" smtClean="0">
                <a:latin typeface="Arial" pitchFamily="34" charset="0"/>
                <a:cs typeface="Arial" pitchFamily="34" charset="0"/>
              </a:rPr>
              <a:t>Modelo de Atendimento: PSF/ESF.</a:t>
            </a:r>
          </a:p>
          <a:p>
            <a:pPr algn="just"/>
            <a:r>
              <a:rPr lang="pt-BR" dirty="0" smtClean="0">
                <a:latin typeface="Arial" pitchFamily="34" charset="0"/>
                <a:cs typeface="Arial" pitchFamily="34" charset="0"/>
              </a:rPr>
              <a:t>É a UBS mais periférica e afastada do município. Meio ambiente rural e industrial. Acesso a traves da RS 218.</a:t>
            </a:r>
          </a:p>
          <a:p>
            <a:pPr algn="just"/>
            <a:r>
              <a:rPr lang="pt-BR" dirty="0" smtClean="0">
                <a:latin typeface="Arial" pitchFamily="34" charset="0"/>
                <a:cs typeface="Arial" pitchFamily="34" charset="0"/>
              </a:rPr>
              <a:t>Área de Abrangência: 2 bairros: Garibaldi e o Parque Industrial; extensa área industrial e rural.</a:t>
            </a:r>
          </a:p>
          <a:p>
            <a:pPr algn="just"/>
            <a:r>
              <a:rPr lang="pt-BR" dirty="0" smtClean="0">
                <a:latin typeface="Arial" pitchFamily="34" charset="0"/>
                <a:cs typeface="Arial" pitchFamily="34" charset="0"/>
              </a:rPr>
              <a:t>População de Abrangência: Segundo dados oficiais (ano 2011): 3000 pessoas.  </a:t>
            </a:r>
          </a:p>
          <a:p>
            <a:pPr algn="just"/>
            <a:r>
              <a:rPr lang="pt-BR" dirty="0" smtClean="0">
                <a:latin typeface="Arial" pitchFamily="34" charset="0"/>
                <a:cs typeface="Arial" pitchFamily="34" charset="0"/>
              </a:rPr>
              <a:t>1 Equipe: (5 </a:t>
            </a:r>
            <a:r>
              <a:rPr lang="pt-BR" dirty="0">
                <a:latin typeface="Arial" pitchFamily="34" charset="0"/>
                <a:cs typeface="Arial" pitchFamily="34" charset="0"/>
              </a:rPr>
              <a:t>ACS, </a:t>
            </a:r>
            <a:r>
              <a:rPr lang="pt-BR" dirty="0" smtClean="0">
                <a:latin typeface="Arial" pitchFamily="34" charset="0"/>
                <a:cs typeface="Arial" pitchFamily="34" charset="0"/>
              </a:rPr>
              <a:t>1 Enfermeira, </a:t>
            </a:r>
            <a:r>
              <a:rPr lang="pt-BR" dirty="0">
                <a:latin typeface="Arial" pitchFamily="34" charset="0"/>
                <a:cs typeface="Arial" pitchFamily="34" charset="0"/>
              </a:rPr>
              <a:t>1 </a:t>
            </a:r>
            <a:r>
              <a:rPr lang="pt-BR" dirty="0" smtClean="0">
                <a:latin typeface="Arial" pitchFamily="34" charset="0"/>
                <a:cs typeface="Arial" pitchFamily="34" charset="0"/>
              </a:rPr>
              <a:t>Médico, 1 Dentista e 1 Auxiliar Odontológico);</a:t>
            </a:r>
          </a:p>
          <a:p>
            <a:pPr algn="just"/>
            <a:r>
              <a:rPr lang="pt-BR" dirty="0" smtClean="0">
                <a:latin typeface="Arial" pitchFamily="34" charset="0"/>
                <a:cs typeface="Arial" pitchFamily="34" charset="0"/>
              </a:rPr>
              <a:t>Não contamos com Técnica de Enfermagem;</a:t>
            </a:r>
          </a:p>
          <a:p>
            <a:pPr algn="just"/>
            <a:r>
              <a:rPr lang="pt-BR" dirty="0" smtClean="0">
                <a:latin typeface="Arial" pitchFamily="34" charset="0"/>
                <a:cs typeface="Arial" pitchFamily="34" charset="0"/>
              </a:rPr>
              <a:t>ACS: 1 ACS abaixada por pericia Psiquiátrica, 2 ACS em licença por gravidez/maternidade. Numero ativo real de ACS: 2.</a:t>
            </a:r>
          </a:p>
          <a:p>
            <a:pPr marL="0" indent="0" algn="just">
              <a:buNone/>
            </a:pPr>
            <a:endParaRPr lang="pt-BR" dirty="0" smtClean="0">
              <a:latin typeface="Arial" pitchFamily="34" charset="0"/>
              <a:cs typeface="Arial" pitchFamily="34" charset="0"/>
            </a:endParaRPr>
          </a:p>
          <a:p>
            <a:endParaRPr lang="pt-BR" dirty="0"/>
          </a:p>
          <a:p>
            <a:endParaRPr lang="pt-BR" dirty="0"/>
          </a:p>
        </p:txBody>
      </p:sp>
    </p:spTree>
    <p:extLst>
      <p:ext uri="{BB962C8B-B14F-4D97-AF65-F5344CB8AC3E}">
        <p14:creationId xmlns:p14="http://schemas.microsoft.com/office/powerpoint/2010/main" val="1020505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8328"/>
            <a:ext cx="8229600" cy="426376"/>
          </a:xfrm>
        </p:spPr>
        <p:txBody>
          <a:bodyPr>
            <a:normAutofit fontScale="90000"/>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515" y="302619"/>
            <a:ext cx="4127142" cy="2910357"/>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538" y="306388"/>
            <a:ext cx="4168605" cy="2906588"/>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14" y="3212976"/>
            <a:ext cx="8266629" cy="3645024"/>
          </a:xfrm>
          <a:prstGeom prst="rect">
            <a:avLst/>
          </a:prstGeom>
        </p:spPr>
      </p:pic>
    </p:spTree>
    <p:extLst>
      <p:ext uri="{BB962C8B-B14F-4D97-AF65-F5344CB8AC3E}">
        <p14:creationId xmlns:p14="http://schemas.microsoft.com/office/powerpoint/2010/main" val="2258268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476672"/>
            <a:ext cx="6798734" cy="1303867"/>
          </a:xfrm>
        </p:spPr>
        <p:txBody>
          <a:bodyPr/>
          <a:lstStyle/>
          <a:p>
            <a:pPr marL="571500" indent="-571500" algn="l">
              <a:buFont typeface="Wingdings" pitchFamily="2" charset="2"/>
              <a:buChar char="Ø"/>
            </a:pPr>
            <a:r>
              <a:rPr lang="pt-BR" dirty="0">
                <a:solidFill>
                  <a:schemeClr val="accent2">
                    <a:lumMod val="75000"/>
                  </a:schemeClr>
                </a:solidFill>
                <a:latin typeface="Arial" pitchFamily="34" charset="0"/>
                <a:cs typeface="Arial" pitchFamily="34" charset="0"/>
              </a:rPr>
              <a:t>Introdução</a:t>
            </a:r>
            <a:endParaRPr lang="pt-BR" dirty="0">
              <a:solidFill>
                <a:schemeClr val="accent2">
                  <a:lumMod val="75000"/>
                </a:schemeClr>
              </a:solidFill>
            </a:endParaRPr>
          </a:p>
        </p:txBody>
      </p:sp>
      <p:sp>
        <p:nvSpPr>
          <p:cNvPr id="2" name="Espaço Reservado para Conteúdo 1"/>
          <p:cNvSpPr>
            <a:spLocks noGrp="1"/>
          </p:cNvSpPr>
          <p:nvPr>
            <p:ph idx="1"/>
          </p:nvPr>
        </p:nvSpPr>
        <p:spPr>
          <a:xfrm>
            <a:off x="251520" y="1584176"/>
            <a:ext cx="8712967" cy="5157192"/>
          </a:xfrm>
        </p:spPr>
        <p:txBody>
          <a:bodyPr>
            <a:normAutofit fontScale="92500" lnSpcReduction="20000"/>
          </a:bodyPr>
          <a:lstStyle/>
          <a:p>
            <a:pPr algn="just">
              <a:buFont typeface="Wingdings" pitchFamily="2" charset="2"/>
              <a:buChar char="Ø"/>
            </a:pPr>
            <a:r>
              <a:rPr lang="pt-BR" dirty="0">
                <a:solidFill>
                  <a:schemeClr val="accent2">
                    <a:lumMod val="60000"/>
                    <a:lumOff val="40000"/>
                  </a:schemeClr>
                </a:solidFill>
                <a:latin typeface="Arial" pitchFamily="34" charset="0"/>
                <a:cs typeface="Arial" pitchFamily="34" charset="0"/>
              </a:rPr>
              <a:t>Situação da Ação Programática antes da </a:t>
            </a:r>
            <a:r>
              <a:rPr lang="pt-BR" dirty="0" smtClean="0">
                <a:solidFill>
                  <a:schemeClr val="accent2">
                    <a:lumMod val="60000"/>
                    <a:lumOff val="40000"/>
                  </a:schemeClr>
                </a:solidFill>
                <a:latin typeface="Arial" pitchFamily="34" charset="0"/>
                <a:cs typeface="Arial" pitchFamily="34" charset="0"/>
              </a:rPr>
              <a:t>minha intervenção</a:t>
            </a:r>
            <a:r>
              <a:rPr lang="pt-BR" dirty="0" smtClean="0">
                <a:latin typeface="Arial" pitchFamily="34" charset="0"/>
                <a:cs typeface="Arial" pitchFamily="34" charset="0"/>
              </a:rPr>
              <a:t>: </a:t>
            </a:r>
          </a:p>
          <a:p>
            <a:pPr algn="just">
              <a:buFont typeface="Wingdings" panose="05000000000000000000" pitchFamily="2" charset="2"/>
              <a:buChar char="v"/>
            </a:pPr>
            <a:r>
              <a:rPr lang="pt-BR" sz="2100" dirty="0" smtClean="0">
                <a:latin typeface="Arial" pitchFamily="34" charset="0"/>
                <a:cs typeface="Arial" pitchFamily="34" charset="0"/>
              </a:rPr>
              <a:t>A UBS nunca teve médico permanente (40hs) desde que foi inaugurada no ano 2011.  </a:t>
            </a:r>
          </a:p>
          <a:p>
            <a:pPr algn="just">
              <a:buFont typeface="Wingdings" panose="05000000000000000000" pitchFamily="2" charset="2"/>
              <a:buChar char="v"/>
            </a:pPr>
            <a:r>
              <a:rPr lang="pt-BR" sz="2100" dirty="0" smtClean="0">
                <a:latin typeface="Arial" pitchFamily="34" charset="0"/>
                <a:cs typeface="Arial" pitchFamily="34" charset="0"/>
              </a:rPr>
              <a:t>Não existiam atividades coletivas com idosos, nem um acolhimento especifico, não eram distribuídas nem preenchidas as cadernetas do idoso, não existiam consultas domiciliares de nenhum tipo, nem avaliação clinica integral, nem acompanhamento de DM+HAS.</a:t>
            </a:r>
          </a:p>
          <a:p>
            <a:pPr algn="just">
              <a:buFont typeface="Wingdings" panose="05000000000000000000" pitchFamily="2" charset="2"/>
              <a:buChar char="v"/>
            </a:pPr>
            <a:r>
              <a:rPr lang="pt-BR" sz="2100" dirty="0" smtClean="0">
                <a:latin typeface="Arial" pitchFamily="34" charset="0"/>
                <a:cs typeface="Arial" pitchFamily="34" charset="0"/>
              </a:rPr>
              <a:t>Os pacientes procuravam a unidade só por 3 motivos: atestados para o INSS, renovação de receitas de Rivotril e outras BDZ e atendimento odontológico (quando a unidade possuía insumos e o equipamento estava em condições de funcionamento).</a:t>
            </a:r>
          </a:p>
          <a:p>
            <a:pPr algn="just">
              <a:buFont typeface="Wingdings" panose="05000000000000000000" pitchFamily="2" charset="2"/>
              <a:buChar char="v"/>
            </a:pPr>
            <a:r>
              <a:rPr lang="pt-BR" sz="2100" dirty="0" smtClean="0">
                <a:latin typeface="Arial" pitchFamily="34" charset="0"/>
                <a:cs typeface="Arial" pitchFamily="34" charset="0"/>
              </a:rPr>
              <a:t>Não existia uma estimativa aproximada do numero de pacientes idosos que consultavam a unidade, não existiam dados nem informações de nenhum tipo coletadas pela ACS e o resto da equipe.</a:t>
            </a:r>
            <a:endParaRPr lang="pt-BR" sz="2100" dirty="0">
              <a:latin typeface="Arial" pitchFamily="34" charset="0"/>
              <a:cs typeface="Arial" pitchFamily="34" charset="0"/>
            </a:endParaRPr>
          </a:p>
          <a:p>
            <a:pPr algn="just">
              <a:buFont typeface="Wingdings" panose="05000000000000000000" pitchFamily="2" charset="2"/>
              <a:buChar char="v"/>
            </a:pPr>
            <a:r>
              <a:rPr lang="pt-BR" sz="2100" dirty="0" smtClean="0">
                <a:latin typeface="Arial" pitchFamily="34" charset="0"/>
                <a:cs typeface="Arial" pitchFamily="34" charset="0"/>
              </a:rPr>
              <a:t>A cobertura era mínima e a </a:t>
            </a:r>
            <a:r>
              <a:rPr lang="pt-BR" sz="2100" dirty="0">
                <a:latin typeface="Arial" pitchFamily="34" charset="0"/>
                <a:cs typeface="Arial" pitchFamily="34" charset="0"/>
              </a:rPr>
              <a:t>livre </a:t>
            </a:r>
            <a:r>
              <a:rPr lang="pt-BR" sz="2100" dirty="0" smtClean="0">
                <a:latin typeface="Arial" pitchFamily="34" charset="0"/>
                <a:cs typeface="Arial" pitchFamily="34" charset="0"/>
              </a:rPr>
              <a:t>demanda, sem </a:t>
            </a:r>
            <a:r>
              <a:rPr lang="pt-BR" sz="2100" dirty="0">
                <a:latin typeface="Arial" pitchFamily="34" charset="0"/>
                <a:cs typeface="Arial" pitchFamily="34" charset="0"/>
              </a:rPr>
              <a:t>registro </a:t>
            </a:r>
            <a:r>
              <a:rPr lang="pt-BR" sz="2100" dirty="0" smtClean="0">
                <a:latin typeface="Arial" pitchFamily="34" charset="0"/>
                <a:cs typeface="Arial" pitchFamily="34" charset="0"/>
              </a:rPr>
              <a:t>nem </a:t>
            </a:r>
            <a:r>
              <a:rPr lang="pt-BR" sz="2100" dirty="0">
                <a:latin typeface="Arial" pitchFamily="34" charset="0"/>
                <a:cs typeface="Arial" pitchFamily="34" charset="0"/>
              </a:rPr>
              <a:t>monitoramento;</a:t>
            </a:r>
          </a:p>
          <a:p>
            <a:pPr algn="just">
              <a:buFont typeface="Wingdings" panose="05000000000000000000" pitchFamily="2" charset="2"/>
              <a:buChar char="v"/>
            </a:pPr>
            <a:r>
              <a:rPr lang="pt-BR" sz="2100" dirty="0">
                <a:latin typeface="Arial" pitchFamily="34" charset="0"/>
                <a:cs typeface="Arial" pitchFamily="34" charset="0"/>
              </a:rPr>
              <a:t>Ausência </a:t>
            </a:r>
            <a:r>
              <a:rPr lang="pt-BR" sz="2100" dirty="0" smtClean="0">
                <a:latin typeface="Arial" pitchFamily="34" charset="0"/>
                <a:cs typeface="Arial" pitchFamily="34" charset="0"/>
              </a:rPr>
              <a:t>de atividades de </a:t>
            </a:r>
            <a:r>
              <a:rPr lang="pt-BR" sz="2100" dirty="0">
                <a:latin typeface="Arial" pitchFamily="34" charset="0"/>
                <a:cs typeface="Arial" pitchFamily="34" charset="0"/>
              </a:rPr>
              <a:t>educação em saúde.</a:t>
            </a:r>
          </a:p>
          <a:p>
            <a:endParaRPr lang="pt-BR" dirty="0"/>
          </a:p>
          <a:p>
            <a:endParaRPr lang="pt-BR" dirty="0"/>
          </a:p>
        </p:txBody>
      </p:sp>
    </p:spTree>
    <p:extLst>
      <p:ext uri="{BB962C8B-B14F-4D97-AF65-F5344CB8AC3E}">
        <p14:creationId xmlns:p14="http://schemas.microsoft.com/office/powerpoint/2010/main" val="2599701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72632" y="620688"/>
            <a:ext cx="6798734" cy="1303867"/>
          </a:xfrm>
        </p:spPr>
        <p:txBody>
          <a:bodyPr/>
          <a:lstStyle/>
          <a:p>
            <a:pPr marL="571500" indent="-571500" algn="l">
              <a:buFont typeface="Wingdings" pitchFamily="2" charset="2"/>
              <a:buChar char="Ø"/>
            </a:pPr>
            <a:r>
              <a:rPr lang="pt-BR" dirty="0" smtClean="0">
                <a:solidFill>
                  <a:schemeClr val="accent2">
                    <a:lumMod val="75000"/>
                  </a:schemeClr>
                </a:solidFill>
                <a:latin typeface="Arial" pitchFamily="34" charset="0"/>
                <a:cs typeface="Arial" pitchFamily="34" charset="0"/>
              </a:rPr>
              <a:t>Objetivos</a:t>
            </a:r>
            <a:endParaRPr lang="pt-BR" dirty="0">
              <a:solidFill>
                <a:schemeClr val="accent2">
                  <a:lumMod val="75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251520" y="1772816"/>
            <a:ext cx="8640959" cy="4752528"/>
          </a:xfrm>
        </p:spPr>
        <p:txBody>
          <a:bodyPr/>
          <a:lstStyle/>
          <a:p>
            <a:pPr algn="just">
              <a:buFont typeface="Wingdings" pitchFamily="2" charset="2"/>
              <a:buChar char="Ø"/>
            </a:pPr>
            <a:r>
              <a:rPr lang="pt-BR" dirty="0" smtClean="0">
                <a:latin typeface="Arial" pitchFamily="34" charset="0"/>
                <a:cs typeface="Arial" pitchFamily="34" charset="0"/>
              </a:rPr>
              <a:t>Geral:</a:t>
            </a:r>
          </a:p>
          <a:p>
            <a:pPr marL="0" indent="0" algn="just">
              <a:buNone/>
            </a:pPr>
            <a:endParaRPr lang="pt-BR" dirty="0" smtClean="0">
              <a:latin typeface="Arial" pitchFamily="34" charset="0"/>
              <a:cs typeface="Arial" pitchFamily="34" charset="0"/>
            </a:endParaRPr>
          </a:p>
          <a:p>
            <a:pPr algn="just">
              <a:buFont typeface="Wingdings" panose="05000000000000000000" pitchFamily="2" charset="2"/>
              <a:buChar char="v"/>
            </a:pPr>
            <a:r>
              <a:rPr lang="pt-BR" dirty="0" smtClean="0"/>
              <a:t>Melhorar </a:t>
            </a:r>
            <a:r>
              <a:rPr lang="pt-BR" dirty="0"/>
              <a:t>a atenção à saúde da população idosa (adultos maiores de 60 anos) moradores do território de abrangência da UBS Dr. Garibaldi Carrera Machado, da cidade de Santo Ângelo/RS.</a:t>
            </a:r>
          </a:p>
          <a:p>
            <a:pPr marL="0" indent="0" algn="just">
              <a:buNone/>
            </a:pPr>
            <a:endParaRPr lang="pt-BR" dirty="0" smtClean="0">
              <a:latin typeface="Arial" pitchFamily="34" charset="0"/>
              <a:cs typeface="Arial" pitchFamily="34" charset="0"/>
            </a:endParaRPr>
          </a:p>
          <a:p>
            <a:pPr marL="0" indent="0" algn="just">
              <a:buNone/>
            </a:pPr>
            <a:endParaRPr lang="pt-BR" dirty="0" smtClean="0">
              <a:latin typeface="Arial" pitchFamily="34" charset="0"/>
              <a:cs typeface="Arial" pitchFamily="34" charset="0"/>
            </a:endParaRPr>
          </a:p>
          <a:p>
            <a:pPr marL="0" indent="0">
              <a:buNone/>
            </a:pPr>
            <a:endParaRPr lang="pt-BR" dirty="0"/>
          </a:p>
        </p:txBody>
      </p:sp>
    </p:spTree>
    <p:extLst>
      <p:ext uri="{BB962C8B-B14F-4D97-AF65-F5344CB8AC3E}">
        <p14:creationId xmlns:p14="http://schemas.microsoft.com/office/powerpoint/2010/main" val="3870441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548680"/>
            <a:ext cx="6798734" cy="1303867"/>
          </a:xfrm>
        </p:spPr>
        <p:txBody>
          <a:bodyPr/>
          <a:lstStyle/>
          <a:p>
            <a:pPr marL="571500" indent="-571500" algn="l">
              <a:buFont typeface="Wingdings" pitchFamily="2" charset="2"/>
              <a:buChar char="Ø"/>
            </a:pPr>
            <a:r>
              <a:rPr lang="pt-BR" dirty="0" smtClean="0">
                <a:solidFill>
                  <a:schemeClr val="accent2">
                    <a:lumMod val="75000"/>
                  </a:schemeClr>
                </a:solidFill>
                <a:latin typeface="Arial" pitchFamily="34" charset="0"/>
                <a:cs typeface="Arial" pitchFamily="34" charset="0"/>
              </a:rPr>
              <a:t>Metodologia</a:t>
            </a:r>
            <a:endParaRPr lang="pt-BR" dirty="0">
              <a:solidFill>
                <a:schemeClr val="accent2">
                  <a:lumMod val="75000"/>
                </a:schemeClr>
              </a:solidFill>
              <a:latin typeface="Arial" pitchFamily="34" charset="0"/>
              <a:cs typeface="Arial" pitchFamily="34" charset="0"/>
            </a:endParaRPr>
          </a:p>
        </p:txBody>
      </p:sp>
      <p:sp>
        <p:nvSpPr>
          <p:cNvPr id="2" name="Espaço Reservado para Conteúdo 1"/>
          <p:cNvSpPr>
            <a:spLocks noGrp="1"/>
          </p:cNvSpPr>
          <p:nvPr>
            <p:ph idx="1"/>
          </p:nvPr>
        </p:nvSpPr>
        <p:spPr>
          <a:xfrm>
            <a:off x="395536" y="2393504"/>
            <a:ext cx="8568952" cy="4464496"/>
          </a:xfrm>
        </p:spPr>
        <p:txBody>
          <a:bodyPr>
            <a:normAutofit fontScale="70000" lnSpcReduction="20000"/>
          </a:bodyPr>
          <a:lstStyle/>
          <a:p>
            <a:r>
              <a:rPr lang="pt-BR" dirty="0" smtClean="0">
                <a:latin typeface="Arial" pitchFamily="34" charset="0"/>
                <a:cs typeface="Arial" pitchFamily="34" charset="0"/>
              </a:rPr>
              <a:t>Implementação de um acolhimento e triagem específicos para idosos, incrementando o número de consultas;</a:t>
            </a:r>
          </a:p>
          <a:p>
            <a:r>
              <a:rPr lang="pt-BR" dirty="0" smtClean="0">
                <a:latin typeface="Arial" pitchFamily="34" charset="0"/>
                <a:cs typeface="Arial" pitchFamily="34" charset="0"/>
              </a:rPr>
              <a:t>Implementação de estratégias de busca ativa de pacientes</a:t>
            </a:r>
          </a:p>
          <a:p>
            <a:r>
              <a:rPr lang="pt-BR" dirty="0" smtClean="0">
                <a:latin typeface="Arial" pitchFamily="34" charset="0"/>
                <a:cs typeface="Arial" pitchFamily="34" charset="0"/>
              </a:rPr>
              <a:t>Realização de visitas domiciliares semanais de toda a equipe </a:t>
            </a:r>
          </a:p>
          <a:p>
            <a:r>
              <a:rPr lang="pt-BR" dirty="0" smtClean="0">
                <a:latin typeface="Arial" pitchFamily="34" charset="0"/>
                <a:cs typeface="Arial" pitchFamily="34" charset="0"/>
              </a:rPr>
              <a:t>Melhoria da assistência através da reformulação da relação medico-paciente com a criação de vínculos de confiança com os pacientes e suas famílias e a realização de agendamento e consultas integradas e Médico-Odontológicas;</a:t>
            </a:r>
          </a:p>
          <a:p>
            <a:r>
              <a:rPr lang="pt-BR" dirty="0" smtClean="0">
                <a:latin typeface="Arial" pitchFamily="34" charset="0"/>
                <a:cs typeface="Arial" pitchFamily="34" charset="0"/>
              </a:rPr>
              <a:t>Avaliação clinica integral com realização de exames complementares pertinentes e encaminhamentos para atendimento de especialistas se for necessário;</a:t>
            </a:r>
          </a:p>
          <a:p>
            <a:r>
              <a:rPr lang="pt-BR" dirty="0" smtClean="0">
                <a:latin typeface="Arial" pitchFamily="34" charset="0"/>
                <a:cs typeface="Arial" pitchFamily="34" charset="0"/>
              </a:rPr>
              <a:t>Criação de cartão espelho, distribuição e preenchimento da Caderneta do Idoso do MS;</a:t>
            </a:r>
          </a:p>
          <a:p>
            <a:r>
              <a:rPr lang="pt-BR" dirty="0" smtClean="0">
                <a:latin typeface="Arial" pitchFamily="34" charset="0"/>
                <a:cs typeface="Arial" pitchFamily="34" charset="0"/>
              </a:rPr>
              <a:t>Capacitação da equipe e realização de atividades de educação continuada;</a:t>
            </a:r>
          </a:p>
          <a:p>
            <a:r>
              <a:rPr lang="pt-BR" dirty="0" smtClean="0">
                <a:latin typeface="Arial" pitchFamily="34" charset="0"/>
                <a:cs typeface="Arial" pitchFamily="34" charset="0"/>
              </a:rPr>
              <a:t>Criação do grupo de “Saúde do Idoso e Envelhecimento Saudável” na Escola Municipal do Bairro. </a:t>
            </a:r>
          </a:p>
          <a:p>
            <a:endParaRPr lang="pt-BR" dirty="0" smtClean="0">
              <a:latin typeface="Arial" pitchFamily="34" charset="0"/>
              <a:cs typeface="Arial" pitchFamily="34" charset="0"/>
            </a:endParaRPr>
          </a:p>
        </p:txBody>
      </p:sp>
    </p:spTree>
    <p:extLst>
      <p:ext uri="{BB962C8B-B14F-4D97-AF65-F5344CB8AC3E}">
        <p14:creationId xmlns:p14="http://schemas.microsoft.com/office/powerpoint/2010/main" val="1531111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3275</TotalTime>
  <Words>1532</Words>
  <Application>Microsoft Office PowerPoint</Application>
  <PresentationFormat>Apresentação na tela (4:3)</PresentationFormat>
  <Paragraphs>145</Paragraphs>
  <Slides>33</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Arial</vt:lpstr>
      <vt:lpstr>Calibri</vt:lpstr>
      <vt:lpstr>Garamond</vt:lpstr>
      <vt:lpstr>Wingdings</vt:lpstr>
      <vt:lpstr>Orgânico</vt:lpstr>
      <vt:lpstr>UNIVERSIDADE FEDERAL DE PELOTAS Programa De Pós-Graduação Em Saúde Da Família    </vt:lpstr>
      <vt:lpstr>Introdução</vt:lpstr>
      <vt:lpstr>Introdução</vt:lpstr>
      <vt:lpstr>Cidade de Santo Ângelo/RS</vt:lpstr>
      <vt:lpstr>Introdução</vt:lpstr>
      <vt:lpstr>Apresentação do PowerPoint</vt:lpstr>
      <vt:lpstr>Introdução</vt:lpstr>
      <vt:lpstr>Objetivos</vt:lpstr>
      <vt:lpstr>Metodologia</vt:lpstr>
      <vt:lpstr>Apresentação do PowerPoint</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Objetivos, Metas  e Resultados </vt:lpstr>
      <vt:lpstr>Discussão </vt:lpstr>
      <vt:lpstr>Reflexão crítica sobre o processo pessoal de aprendizagem</vt:lpstr>
      <vt:lpstr>“Envelhecer com Saúde é um Direito de Cidadania”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PELOTAS Programa De Pós-Graduação Em Saúde Da Família</dc:title>
  <dc:creator>Luis Filipe</dc:creator>
  <cp:lastModifiedBy>Diego Ledesma</cp:lastModifiedBy>
  <cp:revision>167</cp:revision>
  <dcterms:created xsi:type="dcterms:W3CDTF">2013-08-12T21:03:07Z</dcterms:created>
  <dcterms:modified xsi:type="dcterms:W3CDTF">2015-09-22T02:20:04Z</dcterms:modified>
</cp:coreProperties>
</file>