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305" r:id="rId13"/>
    <p:sldId id="268" r:id="rId14"/>
    <p:sldId id="269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306" r:id="rId42"/>
    <p:sldId id="299" r:id="rId43"/>
    <p:sldId id="307" r:id="rId44"/>
    <p:sldId id="300" r:id="rId45"/>
    <p:sldId id="301" r:id="rId46"/>
    <p:sldId id="302" r:id="rId47"/>
    <p:sldId id="303" r:id="rId4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7" initials="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79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7AA-BC57-4138-93F9-23284E4F7A25}" type="datetimeFigureOut">
              <a:rPr lang="pt-BR" smtClean="0"/>
              <a:pPr/>
              <a:t>27/02/2014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C37B-0FC8-480E-827E-ECB79805ED6A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7AA-BC57-4138-93F9-23284E4F7A25}" type="datetimeFigureOut">
              <a:rPr lang="pt-BR" smtClean="0"/>
              <a:pPr/>
              <a:t>27/02/2014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C37B-0FC8-480E-827E-ECB79805ED6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7AA-BC57-4138-93F9-23284E4F7A25}" type="datetimeFigureOut">
              <a:rPr lang="pt-BR" smtClean="0"/>
              <a:pPr/>
              <a:t>27/02/2014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C37B-0FC8-480E-827E-ECB79805ED6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7AA-BC57-4138-93F9-23284E4F7A25}" type="datetimeFigureOut">
              <a:rPr lang="pt-BR" smtClean="0"/>
              <a:pPr/>
              <a:t>27/02/2014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C37B-0FC8-480E-827E-ECB79805ED6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7AA-BC57-4138-93F9-23284E4F7A25}" type="datetimeFigureOut">
              <a:rPr lang="pt-BR" smtClean="0"/>
              <a:pPr/>
              <a:t>27/02/2014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C37B-0FC8-480E-827E-ECB79805ED6A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7AA-BC57-4138-93F9-23284E4F7A25}" type="datetimeFigureOut">
              <a:rPr lang="pt-BR" smtClean="0"/>
              <a:pPr/>
              <a:t>27/02/2014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C37B-0FC8-480E-827E-ECB79805ED6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7AA-BC57-4138-93F9-23284E4F7A25}" type="datetimeFigureOut">
              <a:rPr lang="pt-BR" smtClean="0"/>
              <a:pPr/>
              <a:t>27/02/2014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C37B-0FC8-480E-827E-ECB79805ED6A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7AA-BC57-4138-93F9-23284E4F7A25}" type="datetimeFigureOut">
              <a:rPr lang="pt-BR" smtClean="0"/>
              <a:pPr/>
              <a:t>27/02/2014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C37B-0FC8-480E-827E-ECB79805ED6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7AA-BC57-4138-93F9-23284E4F7A25}" type="datetimeFigureOut">
              <a:rPr lang="pt-BR" smtClean="0"/>
              <a:pPr/>
              <a:t>27/02/2014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C37B-0FC8-480E-827E-ECB79805ED6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7AA-BC57-4138-93F9-23284E4F7A25}" type="datetimeFigureOut">
              <a:rPr lang="pt-BR" smtClean="0"/>
              <a:pPr/>
              <a:t>27/02/2014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C37B-0FC8-480E-827E-ECB79805ED6A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7AA-BC57-4138-93F9-23284E4F7A25}" type="datetimeFigureOut">
              <a:rPr lang="pt-BR" smtClean="0"/>
              <a:pPr/>
              <a:t>27/02/2014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C37B-0FC8-480E-827E-ECB79805ED6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576B7AA-BC57-4138-93F9-23284E4F7A25}" type="datetimeFigureOut">
              <a:rPr lang="pt-BR" smtClean="0"/>
              <a:pPr/>
              <a:t>27/02/2014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6A6C37B-0FC8-480E-827E-ECB79805ED6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2048" y="2060848"/>
            <a:ext cx="7916416" cy="1470025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/>
              <a:t>PROGRAMA </a:t>
            </a:r>
            <a:r>
              <a:rPr lang="pt-BR" sz="4000" b="1" dirty="0"/>
              <a:t>DE SAÚDE DA CRIANÇA: 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/>
              <a:t/>
            </a:r>
            <a:br>
              <a:rPr lang="pt-BR" sz="4000" dirty="0"/>
            </a:b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2396480"/>
            <a:ext cx="7056784" cy="1752600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Um Projeto de Intervenção no Município de Campinas do Sul – RS</a:t>
            </a:r>
            <a:endParaRPr lang="pt-BR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683568" y="3717032"/>
            <a:ext cx="7848872" cy="23625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b="1" i="1" dirty="0" smtClean="0">
                <a:solidFill>
                  <a:schemeClr val="tx1"/>
                </a:solidFill>
              </a:rPr>
              <a:t>Diego </a:t>
            </a:r>
            <a:r>
              <a:rPr lang="pt-BR" sz="2800" b="1" i="1" dirty="0" err="1" smtClean="0">
                <a:solidFill>
                  <a:schemeClr val="tx1"/>
                </a:solidFill>
              </a:rPr>
              <a:t>Grando</a:t>
            </a:r>
            <a:endParaRPr lang="pt-BR" sz="2800" b="1" i="1" dirty="0" smtClean="0">
              <a:solidFill>
                <a:schemeClr val="tx1"/>
              </a:solidFill>
            </a:endParaRPr>
          </a:p>
          <a:p>
            <a:pPr algn="ctr"/>
            <a:endParaRPr lang="pt-BR" sz="2600" i="1" dirty="0" smtClean="0">
              <a:solidFill>
                <a:schemeClr val="tx1"/>
              </a:solidFill>
            </a:endParaRPr>
          </a:p>
          <a:p>
            <a:pPr algn="ctr"/>
            <a:r>
              <a:rPr lang="pt-BR" sz="2600" dirty="0" smtClean="0">
                <a:solidFill>
                  <a:schemeClr val="tx1"/>
                </a:solidFill>
              </a:rPr>
              <a:t>Orientadora: Juliana </a:t>
            </a:r>
            <a:r>
              <a:rPr lang="pt-BR" sz="2600" dirty="0" err="1" smtClean="0">
                <a:solidFill>
                  <a:schemeClr val="tx1"/>
                </a:solidFill>
              </a:rPr>
              <a:t>Gagno</a:t>
            </a:r>
            <a:r>
              <a:rPr lang="pt-BR" sz="26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pt-BR" sz="2600" dirty="0" smtClean="0">
              <a:solidFill>
                <a:schemeClr val="tx1"/>
              </a:solidFill>
            </a:endParaRPr>
          </a:p>
          <a:p>
            <a:pPr algn="ctr"/>
            <a:r>
              <a:rPr lang="pt-BR" sz="2600" dirty="0" smtClean="0">
                <a:solidFill>
                  <a:schemeClr val="tx1"/>
                </a:solidFill>
              </a:rPr>
              <a:t>Pelotas, 2014</a:t>
            </a:r>
            <a:endParaRPr lang="pt-BR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Objetivo: Aumentar a adesão ao programa de Saúde da Criança.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Meta: Fazer com que a primeira consulta de puericultura seja realizada, em 90% ou mais dos atendimentos, ainda na primeira semana de vida da criança.</a:t>
            </a: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76800"/>
          </a:xfrm>
        </p:spPr>
        <p:txBody>
          <a:bodyPr>
            <a:normAutofit/>
          </a:bodyPr>
          <a:lstStyle/>
          <a:p>
            <a:r>
              <a:rPr lang="pt-BR" sz="2600" dirty="0" smtClean="0"/>
              <a:t>Resultado:</a:t>
            </a:r>
            <a:endParaRPr lang="pt-BR" sz="2600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3" y="2132856"/>
            <a:ext cx="5914779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Resultado</a:t>
            </a:r>
            <a:endParaRPr lang="pt-BR" sz="2600" dirty="0"/>
          </a:p>
        </p:txBody>
      </p:sp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592" y="2060848"/>
            <a:ext cx="734481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2163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Objetivo: Melhorar a qualidade do atendimento à saúde bucal.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Meta: Fornecer orientações sobre higiene bucal e sobre prevenção da cárie a 100% dos responsáveis das crianças cadastradas no projeto.</a:t>
            </a: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Resultado:</a:t>
            </a:r>
            <a:endParaRPr lang="pt-BR" sz="2600" dirty="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1405" y="2147888"/>
            <a:ext cx="6491226" cy="351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Objetivo: Mapear as crianças de risco pertencentes à área de abrangência da unidade.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Meta: Realizar busca ativa a pelo menos 80% das crianças que faltarem as consultas agendas</a:t>
            </a:r>
            <a:endParaRPr lang="pt-BR" sz="26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Resultado</a:t>
            </a:r>
            <a:endParaRPr lang="pt-BR" sz="2600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640" y="2281237"/>
            <a:ext cx="6408712" cy="345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Objetivo: Contribuir para a promoção de saúde das crianças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Meta: Monitorar o crescimento em 100% das crianças.</a:t>
            </a:r>
            <a:endParaRPr lang="pt-BR" sz="26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Resultado:</a:t>
            </a:r>
            <a:endParaRPr lang="pt-BR" sz="2600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5656" y="2145066"/>
            <a:ext cx="6202812" cy="358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Objetivo: Contribuir para a promoção de saúde das crianças.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Meta: Monitorar 100% das crianças com déficit de peso.</a:t>
            </a:r>
          </a:p>
          <a:p>
            <a:endParaRPr lang="pt-BR" sz="26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600" dirty="0" smtClean="0"/>
              <a:t>C</a:t>
            </a:r>
            <a:r>
              <a:rPr lang="pt-BR" sz="2600" dirty="0" smtClean="0"/>
              <a:t>rianças </a:t>
            </a:r>
            <a:r>
              <a:rPr lang="pt-BR" sz="2600" dirty="0" smtClean="0"/>
              <a:t>pertencentes a faixa etária de 0 a 72 meses, moradoras na área de abrangência da unidade.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M</a:t>
            </a:r>
            <a:r>
              <a:rPr lang="pt-BR" sz="2600" dirty="0" smtClean="0"/>
              <a:t>unicípio </a:t>
            </a:r>
            <a:r>
              <a:rPr lang="pt-BR" sz="2600" dirty="0"/>
              <a:t>de Campinas do </a:t>
            </a:r>
            <a:r>
              <a:rPr lang="pt-BR" sz="2600" dirty="0" smtClean="0"/>
              <a:t>Sul - norte </a:t>
            </a:r>
            <a:r>
              <a:rPr lang="pt-BR" sz="2600" dirty="0"/>
              <a:t>do estado do Rio Grande do </a:t>
            </a:r>
            <a:r>
              <a:rPr lang="pt-BR" sz="2600" dirty="0" smtClean="0"/>
              <a:t>Sul, </a:t>
            </a:r>
            <a:r>
              <a:rPr lang="pt-BR" sz="2600" dirty="0"/>
              <a:t>com uma população de pouco mais de  5 mil </a:t>
            </a:r>
            <a:r>
              <a:rPr lang="pt-BR" sz="2600" dirty="0" smtClean="0"/>
              <a:t>habitantes. Principal </a:t>
            </a:r>
            <a:r>
              <a:rPr lang="pt-BR" sz="2600" dirty="0"/>
              <a:t>atividade </a:t>
            </a:r>
            <a:r>
              <a:rPr lang="pt-BR" sz="2600" dirty="0" smtClean="0"/>
              <a:t>econômica: agricultura</a:t>
            </a:r>
            <a:r>
              <a:rPr lang="pt-BR" sz="2600" dirty="0"/>
              <a:t>.</a:t>
            </a:r>
          </a:p>
          <a:p>
            <a:pPr algn="just"/>
            <a:endParaRPr lang="pt-BR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Resultado:</a:t>
            </a:r>
            <a:endParaRPr lang="pt-BR" sz="2600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2204864"/>
            <a:ext cx="597666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Objetivo: Contribuir para a promoção de saúde das crianças.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Meta: Monitorar 100% das crianças com excesso de peso.</a:t>
            </a:r>
          </a:p>
          <a:p>
            <a:endParaRPr lang="pt-BR" sz="2600" dirty="0" smtClean="0"/>
          </a:p>
          <a:p>
            <a:endParaRPr lang="pt-BR" sz="26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Resultado: </a:t>
            </a:r>
            <a:endParaRPr lang="pt-BR" sz="2600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0471" y="2132856"/>
            <a:ext cx="648072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Objetivo: Contribuir para a promoção de saúde das crianças.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Meta: Monitorar o desenvolvimento em 100% das crianças.</a:t>
            </a:r>
            <a:endParaRPr lang="pt-BR" sz="26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Resultado: </a:t>
            </a:r>
            <a:endParaRPr lang="pt-BR" sz="2600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2204864"/>
            <a:ext cx="6624736" cy="3528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Objetivo: Contribuir para a promoção de saúde das crianças.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Meta: Vacinar 100% das crianças de acordo com a idade.</a:t>
            </a:r>
          </a:p>
          <a:p>
            <a:endParaRPr lang="pt-BR" sz="26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Resultado</a:t>
            </a:r>
            <a:endParaRPr lang="pt-BR" sz="2600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640" y="2204864"/>
            <a:ext cx="633670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Objetivo: Contribuir para a promoção de saúde das crianças.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Meta: Realizar suplementação de ferro em 100% das crianças.</a:t>
            </a:r>
          </a:p>
          <a:p>
            <a:endParaRPr lang="pt-BR" sz="26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Resultado:</a:t>
            </a:r>
            <a:endParaRPr lang="pt-BR" sz="2600" dirty="0"/>
          </a:p>
        </p:txBody>
      </p:sp>
      <p:pic>
        <p:nvPicPr>
          <p:cNvPr id="4" name="Imagem 3" descr="gráfic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640" y="2204864"/>
            <a:ext cx="648072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Objetivo: Contribuir para a promoção de saúde das crianças.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Meta: Realizar teste do pezinho em 90% das crianças até 7 dias de vida.</a:t>
            </a:r>
          </a:p>
          <a:p>
            <a:pPr>
              <a:buNone/>
            </a:pPr>
            <a:endParaRPr lang="pt-BR" sz="2600" dirty="0" smtClean="0"/>
          </a:p>
          <a:p>
            <a:endParaRPr lang="pt-BR" sz="26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A unidade </a:t>
            </a:r>
            <a:r>
              <a:rPr lang="pt-BR" sz="2600" dirty="0" smtClean="0"/>
              <a:t>básica </a:t>
            </a:r>
            <a:r>
              <a:rPr lang="pt-BR" sz="2600" dirty="0" smtClean="0"/>
              <a:t>está </a:t>
            </a:r>
            <a:r>
              <a:rPr lang="pt-BR" sz="2600" dirty="0" smtClean="0"/>
              <a:t>situada em um prédio anexo ao hospital da cidade. 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Dos </a:t>
            </a:r>
            <a:r>
              <a:rPr lang="pt-BR" sz="2600" dirty="0" smtClean="0"/>
              <a:t>profissionais da unidade estiveram diretamente envolvidos na ação: duas enfermeiras, duas técnicas em enfermagem e um médico, além das ACS. </a:t>
            </a:r>
            <a:endParaRPr lang="pt-BR" sz="26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Resultado:</a:t>
            </a:r>
            <a:endParaRPr lang="pt-BR" sz="2600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223" y="2132856"/>
            <a:ext cx="6153129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Objetivo: Contribuir para a promoção de saúde das crianças.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Meta: Manter 100% de registro na ficha espelho de saúde da criança.</a:t>
            </a:r>
          </a:p>
          <a:p>
            <a:endParaRPr lang="pt-BR" sz="26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Resultado:</a:t>
            </a:r>
            <a:endParaRPr lang="pt-BR" sz="2600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2132856"/>
            <a:ext cx="604867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Objetivo: Contribuir para a promoção de saúde das crianças.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Meta: Realizar a avaliação de risco de 100% das crianças participantes no programa.</a:t>
            </a:r>
          </a:p>
          <a:p>
            <a:endParaRPr lang="pt-BR" sz="26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Resultado:</a:t>
            </a:r>
            <a:endParaRPr lang="pt-BR" sz="2600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7787" y="2132856"/>
            <a:ext cx="590465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Objetivo: Contribuir para a promoção de saúde das crianças.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Meta: Dar orientações para prevenir acidentes na infância em 100% das consultas de saúde da criança.</a:t>
            </a:r>
            <a:endParaRPr lang="pt-BR" sz="26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Resultado:</a:t>
            </a:r>
            <a:endParaRPr lang="pt-BR" sz="2600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6900" y="2204864"/>
            <a:ext cx="636546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Objetivo: Contribuir para a promoção de saúde das crianças.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Meta: Colocar 80% das crianças para mamar durante a primeira consulta.</a:t>
            </a:r>
            <a:endParaRPr lang="pt-BR" sz="26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Resultado:</a:t>
            </a:r>
            <a:endParaRPr lang="pt-BR" sz="2600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5656" y="2204864"/>
            <a:ext cx="619268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Objetivo: Contribuir para a promoção de saúde das crianças.</a:t>
            </a:r>
          </a:p>
          <a:p>
            <a:pPr algn="just"/>
            <a:endParaRPr lang="pt-BR" sz="2600" dirty="0" smtClean="0"/>
          </a:p>
          <a:p>
            <a:pPr lvl="0" algn="just"/>
            <a:r>
              <a:rPr lang="pt-BR" sz="2600" dirty="0" smtClean="0"/>
              <a:t>Meta: Fornecer orientações nutricionais de acordo com a faixa etária para 100% das crianças.</a:t>
            </a:r>
          </a:p>
          <a:p>
            <a:pPr>
              <a:buNone/>
            </a:pPr>
            <a:endParaRPr lang="pt-BR" sz="26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Antes da </a:t>
            </a:r>
            <a:r>
              <a:rPr lang="pt-BR" sz="2600" dirty="0" smtClean="0"/>
              <a:t>ação programática: atendimentos às crianças apenas por demanda </a:t>
            </a:r>
            <a:r>
              <a:rPr lang="pt-BR" sz="2600" dirty="0" smtClean="0"/>
              <a:t>espontânea;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Não </a:t>
            </a:r>
            <a:r>
              <a:rPr lang="pt-BR" sz="2600" dirty="0" smtClean="0"/>
              <a:t>havia a possibilidade de agendamento de consultas e a grande maioria desses atendimentos eram realizados devido a problemas de saúde.</a:t>
            </a:r>
            <a:endParaRPr lang="pt-BR" sz="26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Resultado:</a:t>
            </a:r>
            <a:endParaRPr lang="pt-BR" sz="2600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2204864"/>
            <a:ext cx="626469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1108720"/>
          </a:xfrm>
        </p:spPr>
        <p:txBody>
          <a:bodyPr>
            <a:normAutofit/>
          </a:bodyPr>
          <a:lstStyle/>
          <a:p>
            <a:pPr algn="just"/>
            <a:r>
              <a:rPr lang="pt-BR" sz="2600" dirty="0" smtClean="0"/>
              <a:t>Objetivos e metas relacionados à saúde bucal não alcançados, mas pode-se citar avanços. </a:t>
            </a:r>
            <a:endParaRPr lang="pt-BR" sz="2600" dirty="0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517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600" b="1" dirty="0" smtClean="0"/>
              <a:t>Benefícios para a equipe e para o serviço: </a:t>
            </a:r>
          </a:p>
          <a:p>
            <a:pPr algn="just"/>
            <a:r>
              <a:rPr lang="pt-BR" sz="2600" dirty="0" smtClean="0"/>
              <a:t>União da equipe; </a:t>
            </a:r>
          </a:p>
          <a:p>
            <a:pPr algn="just"/>
            <a:r>
              <a:rPr lang="pt-BR" sz="2600" dirty="0" smtClean="0"/>
              <a:t>Utilização </a:t>
            </a:r>
            <a:r>
              <a:rPr lang="pt-BR" sz="2600" dirty="0" smtClean="0"/>
              <a:t>de protocolos; </a:t>
            </a:r>
          </a:p>
          <a:p>
            <a:pPr algn="just"/>
            <a:r>
              <a:rPr lang="pt-BR" sz="2600" dirty="0" smtClean="0"/>
              <a:t>Maior capacitação dos profissionais de saúde;</a:t>
            </a:r>
          </a:p>
          <a:p>
            <a:pPr algn="just"/>
            <a:r>
              <a:rPr lang="pt-BR" sz="2600" dirty="0" smtClean="0"/>
              <a:t>Melhora nos registros dos atendimentos; </a:t>
            </a:r>
          </a:p>
          <a:p>
            <a:pPr marL="0" indent="0" algn="just">
              <a:buNone/>
            </a:pPr>
            <a:endParaRPr lang="pt-BR" sz="26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600" b="1" dirty="0" smtClean="0"/>
              <a:t>Benefícios para a comunidade: </a:t>
            </a:r>
            <a:endParaRPr lang="pt-BR" sz="2600" b="1" dirty="0"/>
          </a:p>
          <a:p>
            <a:pPr algn="just"/>
            <a:r>
              <a:rPr lang="pt-BR" sz="2600" dirty="0" smtClean="0"/>
              <a:t>Extensão </a:t>
            </a:r>
            <a:r>
              <a:rPr lang="pt-BR" sz="2600" dirty="0"/>
              <a:t>da intervenção a outras áreas de intervenção como pré-natal; </a:t>
            </a:r>
            <a:endParaRPr lang="pt-BR" sz="2600" dirty="0" smtClean="0"/>
          </a:p>
          <a:p>
            <a:pPr algn="just"/>
            <a:r>
              <a:rPr lang="pt-BR" sz="2600" dirty="0" smtClean="0"/>
              <a:t>Melhoria do acesso; </a:t>
            </a:r>
          </a:p>
          <a:p>
            <a:pPr algn="just"/>
            <a:r>
              <a:rPr lang="pt-BR" sz="2600" dirty="0" smtClean="0"/>
              <a:t>Mães acompanhando crescimento e desenvolvimento das crianças; </a:t>
            </a:r>
          </a:p>
          <a:p>
            <a:pPr algn="just"/>
            <a:endParaRPr lang="pt-BR" sz="2600" dirty="0"/>
          </a:p>
          <a:p>
            <a:pPr marL="0" indent="0" algn="just">
              <a:buNone/>
            </a:pPr>
            <a:endParaRPr lang="pt-BR" sz="26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4769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Ao final do projeto da intervenção o mesmo já se encontrava completamente enraizado à rotina da unidade. </a:t>
            </a:r>
          </a:p>
          <a:p>
            <a:pPr algn="just"/>
            <a:r>
              <a:rPr lang="pt-BR" sz="2600" dirty="0" smtClean="0"/>
              <a:t>Sua continuidade é extremamente viável devido a dedicação de praticamente todos membros equipe e uma aceitação imensa da comunidade.</a:t>
            </a:r>
            <a:endParaRPr lang="pt-BR" sz="26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90600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Reflexão crítica sobre o processo pessoal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80592"/>
            <a:ext cx="8229600" cy="4876800"/>
          </a:xfrm>
        </p:spPr>
        <p:txBody>
          <a:bodyPr>
            <a:normAutofit/>
          </a:bodyPr>
          <a:lstStyle/>
          <a:p>
            <a:pPr algn="just"/>
            <a:r>
              <a:rPr lang="pt-BR" sz="2600" dirty="0" smtClean="0"/>
              <a:t>Quando iniciei como especializando em saúde da família não imaginava o quanto poderia aprender com o curso, não só na questão da aprendizagem teórica mas sim, e principalmente, na aprendizagem social a qual não a encontramos disponível nas páginas dos livros.</a:t>
            </a:r>
            <a:endParaRPr lang="pt-BR" sz="26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38200"/>
            <a:ext cx="8229600" cy="990600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Reflexão crítica sobre o processo pessoal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600" dirty="0" smtClean="0"/>
          </a:p>
          <a:p>
            <a:pPr algn="just"/>
            <a:r>
              <a:rPr lang="pt-BR" sz="2600" dirty="0" smtClean="0"/>
              <a:t>Muitas coisas do que aprendi ao longo desse ano levarei para a minha prática clínica diária, mas com certeza o que de melhor levarei é a importância do trabalho em equipe.</a:t>
            </a:r>
            <a:endParaRPr lang="pt-BR" sz="26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862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a-DK" b="1" dirty="0" smtClean="0"/>
              <a:t> </a:t>
            </a:r>
            <a:endParaRPr lang="pt-BR" dirty="0" smtClean="0"/>
          </a:p>
          <a:p>
            <a:r>
              <a:rPr lang="da-DK" dirty="0" smtClean="0"/>
              <a:t>BEHRMAN, Richard E. </a:t>
            </a:r>
            <a:r>
              <a:rPr lang="da-DK" i="1" dirty="0" smtClean="0"/>
              <a:t>Et al</a:t>
            </a:r>
            <a:r>
              <a:rPr lang="da-DK" dirty="0" smtClean="0"/>
              <a:t>. </a:t>
            </a:r>
            <a:r>
              <a:rPr lang="pt-BR" b="1" dirty="0" smtClean="0"/>
              <a:t>Nelson:</a:t>
            </a:r>
            <a:r>
              <a:rPr lang="pt-BR" dirty="0" smtClean="0"/>
              <a:t> Princípios de pediatria. 4ª ed. Rio de Janeiro: Guanabara </a:t>
            </a:r>
            <a:r>
              <a:rPr lang="pt-BR" dirty="0" err="1" smtClean="0"/>
              <a:t>Koogan</a:t>
            </a:r>
            <a:r>
              <a:rPr lang="pt-BR" dirty="0" smtClean="0"/>
              <a:t>, 2004.</a:t>
            </a:r>
          </a:p>
          <a:p>
            <a:r>
              <a:rPr lang="pt-BR" dirty="0" smtClean="0"/>
              <a:t>_________, Richard E. </a:t>
            </a:r>
            <a:r>
              <a:rPr lang="pt-BR" i="1" dirty="0" err="1" smtClean="0"/>
              <a:t>Et</a:t>
            </a:r>
            <a:r>
              <a:rPr lang="pt-BR" i="1" dirty="0" smtClean="0"/>
              <a:t> al</a:t>
            </a:r>
            <a:r>
              <a:rPr lang="pt-BR" dirty="0" smtClean="0"/>
              <a:t>. </a:t>
            </a:r>
            <a:r>
              <a:rPr lang="pt-BR" b="1" dirty="0" smtClean="0"/>
              <a:t>Nelson: </a:t>
            </a:r>
            <a:r>
              <a:rPr lang="pt-BR" dirty="0" smtClean="0"/>
              <a:t>Tratado de pediatria. 18ª ed. Rio de Janeiro: </a:t>
            </a:r>
            <a:r>
              <a:rPr lang="pt-BR" dirty="0" err="1" smtClean="0"/>
              <a:t>Elsevier</a:t>
            </a:r>
            <a:r>
              <a:rPr lang="pt-BR" dirty="0" smtClean="0"/>
              <a:t>, 2009.</a:t>
            </a:r>
          </a:p>
          <a:p>
            <a:r>
              <a:rPr lang="pt-BR" dirty="0" smtClean="0"/>
              <a:t>BRASIL. Ministério da Saúde. </a:t>
            </a:r>
            <a:r>
              <a:rPr lang="pt-BR" b="1" dirty="0" smtClean="0"/>
              <a:t>Saúde da Criança</a:t>
            </a:r>
            <a:r>
              <a:rPr lang="pt-BR" dirty="0" smtClean="0"/>
              <a:t>: acompanhamento do crescimento e desenvolvimento infantil. Ministério da Saúde: Brasília, 2002.</a:t>
            </a:r>
          </a:p>
          <a:p>
            <a:r>
              <a:rPr lang="pt-BR" dirty="0" smtClean="0"/>
              <a:t>______. Ministério da Saúde. </a:t>
            </a:r>
            <a:r>
              <a:rPr lang="pt-BR" b="1" dirty="0" smtClean="0"/>
              <a:t>Saúde da Criança:</a:t>
            </a:r>
            <a:r>
              <a:rPr lang="pt-BR" dirty="0" smtClean="0"/>
              <a:t> nutrição infantil: aleitamento materno e nutrição complementar. Ministério da Saúde: Brasília, 2009. Disponível em: http://bvsms.saude.gov.br/bvs/publicacoes/saude_crianca_nutricao_aleitamento_alimentacao.pdf.</a:t>
            </a:r>
          </a:p>
          <a:p>
            <a:endParaRPr lang="pt-BR" dirty="0" smtClean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8315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Melhorar </a:t>
            </a:r>
            <a:r>
              <a:rPr lang="pt-BR" sz="2600" dirty="0"/>
              <a:t>a atenção à saúde da criança da população </a:t>
            </a:r>
            <a:r>
              <a:rPr lang="pt-BR" sz="2600" dirty="0" err="1"/>
              <a:t>adscrita</a:t>
            </a:r>
            <a:r>
              <a:rPr lang="pt-BR" sz="2600" dirty="0"/>
              <a:t> da UBS Campinas do </a:t>
            </a:r>
            <a:r>
              <a:rPr lang="pt-BR" sz="2600" dirty="0" smtClean="0"/>
              <a:t>Sul</a:t>
            </a:r>
            <a:r>
              <a:rPr lang="pt-BR" sz="2600" dirty="0"/>
              <a:t>.</a:t>
            </a:r>
            <a:endParaRPr lang="pt-BR" sz="2600" strike="sngStrike" dirty="0">
              <a:solidFill>
                <a:srgbClr val="FF0000"/>
              </a:solidFill>
            </a:endParaRP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Iniciamos </a:t>
            </a:r>
            <a:r>
              <a:rPr lang="pt-BR" sz="2600" dirty="0" smtClean="0"/>
              <a:t>o projeto fazendo um levantamento de todas as crianças de 0 a 72 meses presentes na área de abrangência da </a:t>
            </a:r>
            <a:r>
              <a:rPr lang="pt-BR" sz="2600" dirty="0" smtClean="0"/>
              <a:t>unidade;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Traçamos </a:t>
            </a:r>
            <a:r>
              <a:rPr lang="pt-BR" sz="2600" dirty="0" smtClean="0"/>
              <a:t>maneiras de como realizar a captação dessas crianças; </a:t>
            </a:r>
            <a:r>
              <a:rPr lang="pt-BR" sz="2600" dirty="0" smtClean="0"/>
              <a:t>crianças</a:t>
            </a:r>
            <a:r>
              <a:rPr lang="pt-BR" sz="2600" dirty="0" smtClean="0"/>
              <a:t>.</a:t>
            </a: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As </a:t>
            </a:r>
            <a:r>
              <a:rPr lang="pt-BR" sz="2600" dirty="0" smtClean="0"/>
              <a:t>ACS ajudaram na divulgação do projeto;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Divulgamos </a:t>
            </a:r>
            <a:r>
              <a:rPr lang="pt-BR" sz="2600" dirty="0" smtClean="0"/>
              <a:t>e explicamos os objetivos da ação em encontros realizados nas comunidades no interior do município;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Iniciamos </a:t>
            </a:r>
            <a:r>
              <a:rPr lang="pt-BR" sz="2600" dirty="0" smtClean="0"/>
              <a:t>uma intensa divulgação durante os atendimentos na unidade e durante as Visitas domiciliares.</a:t>
            </a:r>
            <a:endParaRPr lang="pt-BR" sz="26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Objetivo: Ampliar a cobertura da atenção à saúde da criança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Meta: Ampliar a cobertura da atenção à saúde de crianças entre zero e 72 meses da unidade saúde para 60%</a:t>
            </a:r>
            <a:endParaRPr lang="pt-BR" sz="26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8265" y="1418828"/>
            <a:ext cx="8229600" cy="4876800"/>
          </a:xfrm>
        </p:spPr>
        <p:txBody>
          <a:bodyPr>
            <a:normAutofit/>
          </a:bodyPr>
          <a:lstStyle/>
          <a:p>
            <a:r>
              <a:rPr lang="pt-BR" sz="2600" dirty="0" smtClean="0"/>
              <a:t>Resultado:</a:t>
            </a:r>
            <a:endParaRPr lang="pt-BR" sz="2600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1988791"/>
            <a:ext cx="620281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7315" y="5877272"/>
            <a:ext cx="3090256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345</TotalTime>
  <Words>1102</Words>
  <Application>Microsoft Office PowerPoint</Application>
  <PresentationFormat>Apresentação na tela (4:3)</PresentationFormat>
  <Paragraphs>157</Paragraphs>
  <Slides>47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48" baseType="lpstr">
      <vt:lpstr>Brilho</vt:lpstr>
      <vt:lpstr>PROGRAMA DE SAÚDE DA CRIANÇA:   </vt:lpstr>
      <vt:lpstr>Introdução</vt:lpstr>
      <vt:lpstr>Introdução</vt:lpstr>
      <vt:lpstr>Introdução</vt:lpstr>
      <vt:lpstr>Objetivo da Intervenção</vt:lpstr>
      <vt:lpstr>Metodologia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Objetivo, Metas e Resultados</vt:lpstr>
      <vt:lpstr>Objetivo, Metas e Resultados</vt:lpstr>
      <vt:lpstr>Objetivo, Metas e Resultados</vt:lpstr>
      <vt:lpstr>Objetivo, Metas e Resultados</vt:lpstr>
      <vt:lpstr>Objetivo, Metas e Resultados</vt:lpstr>
      <vt:lpstr>Objetivo, Metas e Resultados</vt:lpstr>
      <vt:lpstr>Objetivo, Metas e Resultados</vt:lpstr>
      <vt:lpstr>Objetivo, Metas e Resultados</vt:lpstr>
      <vt:lpstr>Objetivo, Metas e Resultados</vt:lpstr>
      <vt:lpstr>Objetivo,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Discussão</vt:lpstr>
      <vt:lpstr>Discussão</vt:lpstr>
      <vt:lpstr>Reflexão crítica sobre o processo pessoal de aprendizagem</vt:lpstr>
      <vt:lpstr>Reflexão crítica sobre o processo pessoal de aprendizagem</vt:lpstr>
      <vt:lpstr>Bibliografia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INTERVENÇÃO NO PROGRAMA DE SAÚDE DA CRIANÇA:</dc:title>
  <dc:creator>Maitê</dc:creator>
  <cp:lastModifiedBy>Maitê</cp:lastModifiedBy>
  <cp:revision>15</cp:revision>
  <dcterms:created xsi:type="dcterms:W3CDTF">2014-02-20T23:40:31Z</dcterms:created>
  <dcterms:modified xsi:type="dcterms:W3CDTF">2014-02-27T15:34:18Z</dcterms:modified>
</cp:coreProperties>
</file>