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2" r:id="rId4"/>
    <p:sldId id="263" r:id="rId5"/>
    <p:sldId id="265" r:id="rId6"/>
    <p:sldId id="266" r:id="rId7"/>
    <p:sldId id="312" r:id="rId8"/>
    <p:sldId id="313" r:id="rId9"/>
    <p:sldId id="267" r:id="rId10"/>
    <p:sldId id="268" r:id="rId11"/>
    <p:sldId id="269" r:id="rId12"/>
    <p:sldId id="271" r:id="rId13"/>
    <p:sldId id="274" r:id="rId14"/>
    <p:sldId id="276" r:id="rId15"/>
    <p:sldId id="279" r:id="rId16"/>
    <p:sldId id="282" r:id="rId17"/>
    <p:sldId id="285" r:id="rId18"/>
    <p:sldId id="288" r:id="rId19"/>
    <p:sldId id="291" r:id="rId20"/>
    <p:sldId id="294" r:id="rId21"/>
    <p:sldId id="297" r:id="rId22"/>
    <p:sldId id="299" r:id="rId23"/>
    <p:sldId id="300" r:id="rId24"/>
    <p:sldId id="301" r:id="rId25"/>
    <p:sldId id="302" r:id="rId26"/>
    <p:sldId id="303" r:id="rId27"/>
    <p:sldId id="305" r:id="rId28"/>
    <p:sldId id="306" r:id="rId29"/>
    <p:sldId id="308" r:id="rId30"/>
    <p:sldId id="310" r:id="rId31"/>
    <p:sldId id="311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4.bin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5.bin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0.30967741935483872</c:v>
                </c:pt>
                <c:pt idx="1">
                  <c:v>0.58064516129032262</c:v>
                </c:pt>
                <c:pt idx="2">
                  <c:v>0.84516129032258069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51168"/>
        <c:axId val="203751728"/>
      </c:barChart>
      <c:catAx>
        <c:axId val="203751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3751728"/>
        <c:crosses val="autoZero"/>
        <c:auto val="0"/>
        <c:lblAlgn val="ctr"/>
        <c:lblOffset val="100"/>
        <c:tickLblSkip val="1"/>
        <c:noMultiLvlLbl val="0"/>
      </c:catAx>
      <c:valAx>
        <c:axId val="2037517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3751168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340000"/>
            </a:gra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0.625</c:v>
                </c:pt>
                <c:pt idx="1">
                  <c:v>0.69230769230769229</c:v>
                </c:pt>
                <c:pt idx="2">
                  <c:v>0.77777777777777779</c:v>
                </c:pt>
                <c:pt idx="3">
                  <c:v>0.84210526315789469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47808"/>
        <c:axId val="203746128"/>
      </c:barChart>
      <c:catAx>
        <c:axId val="203747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3746128"/>
        <c:crosses val="autoZero"/>
        <c:auto val="0"/>
        <c:lblAlgn val="ctr"/>
        <c:lblOffset val="100"/>
        <c:tickLblSkip val="1"/>
        <c:noMultiLvlLbl val="0"/>
      </c:catAx>
      <c:valAx>
        <c:axId val="2037461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37478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0.7142857142857143</c:v>
                </c:pt>
                <c:pt idx="1">
                  <c:v>0.66666666666666663</c:v>
                </c:pt>
                <c:pt idx="2">
                  <c:v>0.66666666666666663</c:v>
                </c:pt>
                <c:pt idx="3">
                  <c:v>0.83333333333333337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26384"/>
        <c:axId val="207226944"/>
      </c:barChart>
      <c:catAx>
        <c:axId val="207226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226944"/>
        <c:crossesAt val="0"/>
        <c:auto val="0"/>
        <c:lblAlgn val="ctr"/>
        <c:lblOffset val="100"/>
        <c:tickLblSkip val="1"/>
        <c:noMultiLvlLbl val="0"/>
      </c:catAx>
      <c:valAx>
        <c:axId val="2072269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2263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340000"/>
            </a:gra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0.9375</c:v>
                </c:pt>
                <c:pt idx="1">
                  <c:v>0.83333333333333337</c:v>
                </c:pt>
                <c:pt idx="2">
                  <c:v>0.71755725190839692</c:v>
                </c:pt>
                <c:pt idx="3">
                  <c:v>0.62580645161290327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29184"/>
        <c:axId val="207229744"/>
      </c:barChart>
      <c:catAx>
        <c:axId val="207229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229744"/>
        <c:crosses val="autoZero"/>
        <c:auto val="0"/>
        <c:lblAlgn val="ctr"/>
        <c:lblOffset val="100"/>
        <c:tickLblSkip val="1"/>
        <c:noMultiLvlLbl val="0"/>
      </c:catAx>
      <c:valAx>
        <c:axId val="20722974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2291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0.83333333333333337</c:v>
                </c:pt>
                <c:pt idx="1">
                  <c:v>0.8125</c:v>
                </c:pt>
                <c:pt idx="2">
                  <c:v>0.82222222222222219</c:v>
                </c:pt>
                <c:pt idx="3">
                  <c:v>0.71153846153846156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31984"/>
        <c:axId val="207974320"/>
      </c:barChart>
      <c:catAx>
        <c:axId val="20723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974320"/>
        <c:crosses val="autoZero"/>
        <c:auto val="0"/>
        <c:lblAlgn val="ctr"/>
        <c:lblOffset val="100"/>
        <c:tickLblSkip val="1"/>
        <c:noMultiLvlLbl val="0"/>
      </c:catAx>
      <c:valAx>
        <c:axId val="2079743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2319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0.95833333333333337</c:v>
                </c:pt>
                <c:pt idx="1">
                  <c:v>0.85555555555555551</c:v>
                </c:pt>
                <c:pt idx="2">
                  <c:v>0.70229007633587781</c:v>
                </c:pt>
                <c:pt idx="3">
                  <c:v>0.6064516129032258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76560"/>
        <c:axId val="207977120"/>
      </c:barChart>
      <c:catAx>
        <c:axId val="20797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977120"/>
        <c:crosses val="autoZero"/>
        <c:auto val="0"/>
        <c:lblAlgn val="ctr"/>
        <c:lblOffset val="100"/>
        <c:tickLblSkip val="1"/>
        <c:noMultiLvlLbl val="0"/>
      </c:catAx>
      <c:valAx>
        <c:axId val="2079771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9765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0.83333333333333337</c:v>
                </c:pt>
                <c:pt idx="1">
                  <c:v>0.84375</c:v>
                </c:pt>
                <c:pt idx="2">
                  <c:v>0.82222222222222219</c:v>
                </c:pt>
                <c:pt idx="3">
                  <c:v>0.71153846153846156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79360"/>
        <c:axId val="207979920"/>
      </c:barChart>
      <c:catAx>
        <c:axId val="207979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979920"/>
        <c:crosses val="autoZero"/>
        <c:auto val="0"/>
        <c:lblAlgn val="ctr"/>
        <c:lblOffset val="100"/>
        <c:tickLblSkip val="1"/>
        <c:noMultiLvlLbl val="0"/>
      </c:catAx>
      <c:valAx>
        <c:axId val="2079799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9793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0.29032258064516131</c:v>
                </c:pt>
                <c:pt idx="1">
                  <c:v>0.5161290322580645</c:v>
                </c:pt>
                <c:pt idx="2">
                  <c:v>0.72580645161290325</c:v>
                </c:pt>
                <c:pt idx="3">
                  <c:v>0.83870967741935487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451216"/>
        <c:axId val="184449536"/>
      </c:barChart>
      <c:catAx>
        <c:axId val="18445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184449536"/>
        <c:crosses val="autoZero"/>
        <c:auto val="0"/>
        <c:lblAlgn val="ctr"/>
        <c:lblOffset val="100"/>
        <c:tickLblSkip val="1"/>
        <c:noMultiLvlLbl val="0"/>
      </c:catAx>
      <c:valAx>
        <c:axId val="1844495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1844512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340000"/>
            </a:gra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0.91666666666666663</c:v>
                </c:pt>
                <c:pt idx="1">
                  <c:v>0.8666666666666667</c:v>
                </c:pt>
                <c:pt idx="2">
                  <c:v>0.77099236641221369</c:v>
                </c:pt>
                <c:pt idx="3">
                  <c:v>0.67741935483870963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561072"/>
        <c:axId val="206561632"/>
      </c:barChart>
      <c:catAx>
        <c:axId val="20656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crossAx val="206561632"/>
        <c:crosses val="autoZero"/>
        <c:auto val="0"/>
        <c:lblAlgn val="ctr"/>
        <c:lblOffset val="100"/>
        <c:tickLblSkip val="1"/>
        <c:noMultiLvlLbl val="0"/>
      </c:catAx>
      <c:valAx>
        <c:axId val="2065616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crossAx val="2065610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txPr>
    <a:bodyPr/>
    <a:lstStyle/>
    <a:p>
      <a:pPr>
        <a:defRPr sz="1100"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0.88888888888888884</c:v>
                </c:pt>
                <c:pt idx="1">
                  <c:v>0.9375</c:v>
                </c:pt>
                <c:pt idx="2">
                  <c:v>0.93333333333333335</c:v>
                </c:pt>
                <c:pt idx="3">
                  <c:v>0.80769230769230771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563872"/>
        <c:axId val="206564432"/>
      </c:barChart>
      <c:catAx>
        <c:axId val="20656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crossAx val="206564432"/>
        <c:crosses val="autoZero"/>
        <c:auto val="0"/>
        <c:lblAlgn val="ctr"/>
        <c:lblOffset val="100"/>
        <c:tickLblSkip val="1"/>
        <c:noMultiLvlLbl val="0"/>
      </c:catAx>
      <c:valAx>
        <c:axId val="2065644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crossAx val="2065638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txPr>
    <a:bodyPr/>
    <a:lstStyle/>
    <a:p>
      <a:pPr>
        <a:defRPr sz="1200"/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0.60416666666666663</c:v>
                </c:pt>
                <c:pt idx="1">
                  <c:v>0.51111111111111107</c:v>
                </c:pt>
                <c:pt idx="2">
                  <c:v>0.41984732824427479</c:v>
                </c:pt>
                <c:pt idx="3">
                  <c:v>0.38064516129032255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566112"/>
        <c:axId val="206566672"/>
      </c:barChart>
      <c:catAx>
        <c:axId val="206566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6566672"/>
        <c:crosses val="autoZero"/>
        <c:auto val="0"/>
        <c:lblAlgn val="ctr"/>
        <c:lblOffset val="100"/>
        <c:tickLblSkip val="1"/>
        <c:noMultiLvlLbl val="0"/>
      </c:catAx>
      <c:valAx>
        <c:axId val="2065666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65661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0.44444444444444442</c:v>
                </c:pt>
                <c:pt idx="1">
                  <c:v>0.5625</c:v>
                </c:pt>
                <c:pt idx="2">
                  <c:v>0.55555555555555558</c:v>
                </c:pt>
                <c:pt idx="3">
                  <c:v>0.48076923076923078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284256"/>
        <c:axId val="206284816"/>
      </c:barChart>
      <c:catAx>
        <c:axId val="206284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6284816"/>
        <c:crosses val="autoZero"/>
        <c:auto val="0"/>
        <c:lblAlgn val="ctr"/>
        <c:lblOffset val="100"/>
        <c:tickLblSkip val="1"/>
        <c:noMultiLvlLbl val="0"/>
      </c:catAx>
      <c:valAx>
        <c:axId val="2062848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62842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340000"/>
            </a:gra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0.97916666666666663</c:v>
                </c:pt>
                <c:pt idx="1">
                  <c:v>0.98888888888888893</c:v>
                </c:pt>
                <c:pt idx="2">
                  <c:v>0.61904761904761907</c:v>
                </c:pt>
                <c:pt idx="3">
                  <c:v>0.65811965811965811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286496"/>
        <c:axId val="206287056"/>
      </c:barChart>
      <c:catAx>
        <c:axId val="20628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6287056"/>
        <c:crosses val="autoZero"/>
        <c:auto val="0"/>
        <c:lblAlgn val="ctr"/>
        <c:lblOffset val="100"/>
        <c:tickLblSkip val="1"/>
        <c:noMultiLvlLbl val="0"/>
      </c:catAx>
      <c:valAx>
        <c:axId val="2062870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62864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340000"/>
            </a:gra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1</c:v>
                </c:pt>
                <c:pt idx="1">
                  <c:v>0.96666666666666667</c:v>
                </c:pt>
                <c:pt idx="2">
                  <c:v>0.90839694656488545</c:v>
                </c:pt>
                <c:pt idx="3">
                  <c:v>0.88387096774193552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553840"/>
        <c:axId val="207556640"/>
      </c:barChart>
      <c:catAx>
        <c:axId val="207553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556640"/>
        <c:crosses val="autoZero"/>
        <c:auto val="0"/>
        <c:lblAlgn val="ctr"/>
        <c:lblOffset val="100"/>
        <c:tickLblSkip val="1"/>
        <c:noMultiLvlLbl val="0"/>
      </c:catAx>
      <c:valAx>
        <c:axId val="207556640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5538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340000"/>
            </a:gra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0.97777777777777775</c:v>
                </c:pt>
                <c:pt idx="3">
                  <c:v>0.90384615384615385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558880"/>
        <c:axId val="207559440"/>
      </c:barChart>
      <c:catAx>
        <c:axId val="20755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559440"/>
        <c:crosses val="autoZero"/>
        <c:auto val="0"/>
        <c:lblAlgn val="ctr"/>
        <c:lblOffset val="100"/>
        <c:tickLblSkip val="1"/>
        <c:noMultiLvlLbl val="0"/>
      </c:catAx>
      <c:valAx>
        <c:axId val="2075594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2075588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49BDC8-5DE8-4313-B363-BC6005C405F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23C02310-11DF-42EE-8827-D01A54B7240E}">
      <dgm:prSet/>
      <dgm:spPr/>
      <dgm:t>
        <a:bodyPr/>
        <a:lstStyle/>
        <a:p>
          <a:pPr rtl="0"/>
          <a:r>
            <a:rPr lang="pt-BR" dirty="0" smtClean="0"/>
            <a:t>OBRIGADO</a:t>
          </a:r>
          <a:endParaRPr lang="pt-BR" dirty="0"/>
        </a:p>
      </dgm:t>
    </dgm:pt>
    <dgm:pt modelId="{48143433-4D06-4631-AD48-A3D3C6E092A3}" type="parTrans" cxnId="{B5A35EA3-6994-4082-9F43-FC579065CE87}">
      <dgm:prSet/>
      <dgm:spPr/>
      <dgm:t>
        <a:bodyPr/>
        <a:lstStyle/>
        <a:p>
          <a:endParaRPr lang="pt-BR"/>
        </a:p>
      </dgm:t>
    </dgm:pt>
    <dgm:pt modelId="{6EAFC834-5951-4B52-80D8-3FD790BCF89A}" type="sibTrans" cxnId="{B5A35EA3-6994-4082-9F43-FC579065CE87}">
      <dgm:prSet/>
      <dgm:spPr/>
      <dgm:t>
        <a:bodyPr/>
        <a:lstStyle/>
        <a:p>
          <a:endParaRPr lang="pt-BR"/>
        </a:p>
      </dgm:t>
    </dgm:pt>
    <dgm:pt modelId="{0FDDB4C6-58CB-45FE-848E-F8A518023476}" type="pres">
      <dgm:prSet presAssocID="{7549BDC8-5DE8-4313-B363-BC6005C405F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BDDE1CE-C132-41FD-88D9-06437E9702A9}" type="pres">
      <dgm:prSet presAssocID="{7549BDC8-5DE8-4313-B363-BC6005C405FC}" presName="comp1" presStyleCnt="0"/>
      <dgm:spPr/>
    </dgm:pt>
    <dgm:pt modelId="{C6775417-EB9E-463A-A009-688F59FD2607}" type="pres">
      <dgm:prSet presAssocID="{7549BDC8-5DE8-4313-B363-BC6005C405FC}" presName="circle1" presStyleLbl="node1" presStyleIdx="0" presStyleCnt="1" custLinFactNeighborX="2163" custLinFactNeighborY="8110"/>
      <dgm:spPr/>
      <dgm:t>
        <a:bodyPr/>
        <a:lstStyle/>
        <a:p>
          <a:endParaRPr lang="pt-BR"/>
        </a:p>
      </dgm:t>
    </dgm:pt>
    <dgm:pt modelId="{CD1F0CB1-492F-4258-905A-E3B88FA00D52}" type="pres">
      <dgm:prSet presAssocID="{7549BDC8-5DE8-4313-B363-BC6005C405FC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9766AAA-278E-47B0-B372-A78F1A5DE34E}" type="presOf" srcId="{23C02310-11DF-42EE-8827-D01A54B7240E}" destId="{CD1F0CB1-492F-4258-905A-E3B88FA00D52}" srcOrd="1" destOrd="0" presId="urn:microsoft.com/office/officeart/2005/8/layout/venn2"/>
    <dgm:cxn modelId="{B5A35EA3-6994-4082-9F43-FC579065CE87}" srcId="{7549BDC8-5DE8-4313-B363-BC6005C405FC}" destId="{23C02310-11DF-42EE-8827-D01A54B7240E}" srcOrd="0" destOrd="0" parTransId="{48143433-4D06-4631-AD48-A3D3C6E092A3}" sibTransId="{6EAFC834-5951-4B52-80D8-3FD790BCF89A}"/>
    <dgm:cxn modelId="{A99E9A0F-5F93-41F3-8D47-C99357AE3D85}" type="presOf" srcId="{23C02310-11DF-42EE-8827-D01A54B7240E}" destId="{C6775417-EB9E-463A-A009-688F59FD2607}" srcOrd="0" destOrd="0" presId="urn:microsoft.com/office/officeart/2005/8/layout/venn2"/>
    <dgm:cxn modelId="{A29DE880-C0AB-4687-8A04-D70391C14D6F}" type="presOf" srcId="{7549BDC8-5DE8-4313-B363-BC6005C405FC}" destId="{0FDDB4C6-58CB-45FE-848E-F8A518023476}" srcOrd="0" destOrd="0" presId="urn:microsoft.com/office/officeart/2005/8/layout/venn2"/>
    <dgm:cxn modelId="{E33DB8E9-EF22-49F0-9CDE-9097523F0C85}" type="presParOf" srcId="{0FDDB4C6-58CB-45FE-848E-F8A518023476}" destId="{CBDDE1CE-C132-41FD-88D9-06437E9702A9}" srcOrd="0" destOrd="0" presId="urn:microsoft.com/office/officeart/2005/8/layout/venn2"/>
    <dgm:cxn modelId="{A2B8B7C3-A773-435D-96CE-EABEF2B82655}" type="presParOf" srcId="{CBDDE1CE-C132-41FD-88D9-06437E9702A9}" destId="{C6775417-EB9E-463A-A009-688F59FD2607}" srcOrd="0" destOrd="0" presId="urn:microsoft.com/office/officeart/2005/8/layout/venn2"/>
    <dgm:cxn modelId="{BBCAD464-E6B8-421F-907F-B567B3B8F246}" type="presParOf" srcId="{CBDDE1CE-C132-41FD-88D9-06437E9702A9}" destId="{CD1F0CB1-492F-4258-905A-E3B88FA00D5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9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71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3152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757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5447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94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482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14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48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28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19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85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53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72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4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71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D0B1-5795-4A47-BD37-19DA47C965CB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350F4F-896C-4556-9B20-AF3BD5D6CC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79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555492"/>
            <a:ext cx="10515600" cy="13956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Especializando:  </a:t>
            </a:r>
            <a:r>
              <a:rPr lang="es-ES" sz="2000" b="1" kern="100" dirty="0" err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Diguiermis</a:t>
            </a:r>
            <a:r>
              <a:rPr lang="es-ES" sz="2000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Santana </a:t>
            </a:r>
            <a:r>
              <a:rPr lang="es-ES" sz="2000" b="1" kern="100" dirty="0" err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Isalgué</a:t>
            </a:r>
            <a:r>
              <a:rPr lang="es-ES" sz="2000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s-ES" sz="2000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s-ES" sz="20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Orientadora</a:t>
            </a:r>
            <a:r>
              <a:rPr lang="es-ES" sz="2000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Vilma Constancia </a:t>
            </a:r>
            <a:r>
              <a:rPr lang="es-ES" sz="2000" b="1" kern="100" dirty="0" err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Fioravante</a:t>
            </a:r>
            <a:r>
              <a:rPr lang="es-ES" sz="2000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dos </a:t>
            </a:r>
            <a:r>
              <a:rPr lang="es-ES" sz="20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Santos</a:t>
            </a:r>
            <a:r>
              <a:rPr lang="es-ES" sz="2000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s-ES" sz="2000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pt-BR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199" y="-28216"/>
            <a:ext cx="10147479" cy="18582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Aft>
                <a:spcPts val="0"/>
              </a:spcAft>
              <a:buNone/>
            </a:pPr>
            <a:r>
              <a:rPr kumimoji="0" lang="pt-BR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Universidade Aberta do SUS- UNASUS</a:t>
            </a:r>
            <a:r>
              <a:rPr kumimoji="0" lang="pt-BR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pt-BR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t-BR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Universidade Federal de Pelotas</a:t>
            </a:r>
            <a:r>
              <a:rPr kumimoji="0" lang="pt-BR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pt-BR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t-BR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Especialização em Saúde da Família</a:t>
            </a:r>
            <a:r>
              <a:rPr kumimoji="0" lang="pt-BR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pt-BR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t-BR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Modalidade a Distância</a:t>
            </a:r>
            <a:r>
              <a:rPr kumimoji="0" lang="pt-BR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pt-BR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t-BR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Turma 5</a:t>
            </a:r>
          </a:p>
          <a:p>
            <a:pPr marL="0" indent="0" algn="ctr">
              <a:lnSpc>
                <a:spcPct val="110000"/>
              </a:lnSpc>
              <a:spcAft>
                <a:spcPts val="0"/>
              </a:spcAft>
              <a:buNone/>
            </a:pPr>
            <a:endParaRPr lang="pt-BR" b="1" dirty="0">
              <a:solidFill>
                <a:schemeClr val="tx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Aft>
                <a:spcPts val="0"/>
              </a:spcAft>
              <a:buNone/>
            </a:pPr>
            <a:endParaRPr lang="pt-BR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t-BR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400" dirty="0"/>
          </a:p>
        </p:txBody>
      </p:sp>
      <p:pic>
        <p:nvPicPr>
          <p:cNvPr id="14" name="Espaço Reservado para Conteúdo 13"/>
          <p:cNvPicPr>
            <a:picLocks noGrp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0028408" y="66182"/>
            <a:ext cx="1914540" cy="20652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497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00912" y="2698039"/>
            <a:ext cx="1403648" cy="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41010" y="2351284"/>
            <a:ext cx="9559902" cy="3335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Wingdings 3" charset="2"/>
              <a:buNone/>
            </a:pPr>
            <a:r>
              <a:rPr lang="pt-PT" sz="2400" b="1" kern="10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QUALIFICAÇÃO DA ATENÇÃO AOS USUÁRIOS COM HAS E/OU DM CADASTRADOS NA UBS/ESF GIOVANA GALLI, BARREIRINHA/AM</a:t>
            </a:r>
            <a:endParaRPr lang="pt-BR" sz="240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23811" y="1714924"/>
            <a:ext cx="10568189" cy="5700445"/>
          </a:xfrm>
        </p:spPr>
        <p:txBody>
          <a:bodyPr>
            <a:normAutofit/>
          </a:bodyPr>
          <a:lstStyle/>
          <a:p>
            <a:r>
              <a:rPr lang="pt-BR" sz="24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Foram 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monitorados os usuários com </a:t>
            </a:r>
            <a:r>
              <a:rPr lang="pt-BR" sz="2400" b="1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exame clinico 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em dia, com </a:t>
            </a:r>
            <a:r>
              <a:rPr lang="pt-BR" sz="2400" b="1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exames laboratoriais 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em dia, assim como o acesso dos usuários a farmácia.</a:t>
            </a:r>
          </a:p>
          <a:p>
            <a:pPr lvl="0"/>
            <a:r>
              <a:rPr lang="pt-BR" sz="2400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Foi realizada </a:t>
            </a:r>
            <a:r>
              <a:rPr lang="pt-BR" sz="2400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busca ativa </a:t>
            </a:r>
            <a:r>
              <a:rPr lang="pt-BR" sz="2400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para todos os usuários faltosos a consulta</a:t>
            </a:r>
            <a:r>
              <a:rPr lang="pt-BR" sz="24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pt-BR" sz="24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Os </a:t>
            </a:r>
            <a:r>
              <a:rPr lang="pt-BR" sz="2400" b="1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protocolos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clínicos foram publicados em cartazes.</a:t>
            </a:r>
          </a:p>
          <a:p>
            <a:r>
              <a:rPr lang="pt-BR" sz="24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Procurou-se apoio dos </a:t>
            </a:r>
            <a:r>
              <a:rPr lang="pt-BR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líderes comunitários</a:t>
            </a:r>
            <a:r>
              <a:rPr lang="pt-BR" sz="24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pt-BR" sz="24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Foram preenchidas as </a:t>
            </a:r>
            <a:r>
              <a:rPr lang="pt-BR" sz="2400" b="1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Filhas Espelho, 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utilizadas para o monitoramento e foram arquivadas </a:t>
            </a:r>
          </a:p>
          <a:p>
            <a:r>
              <a:rPr lang="pt-BR" sz="24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Foi preenchida a </a:t>
            </a:r>
            <a:r>
              <a:rPr lang="pt-BR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planilha de coleta de dados</a:t>
            </a:r>
            <a:r>
              <a:rPr lang="pt-BR" sz="24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fornecida por o curso, para posterior análise.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159604" y="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Metodologia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Ações realizadas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133600"/>
            <a:ext cx="8915400" cy="3777622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4567" y="25083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Metodologia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Logística utilizada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443789" y="1925053"/>
            <a:ext cx="10060823" cy="420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b="1" i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 da intervenção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16 semanas; entre os meses de outubro de 2014 e fevereiro de 2015</a:t>
            </a:r>
          </a:p>
          <a:p>
            <a:pPr>
              <a:lnSpc>
                <a:spcPct val="150000"/>
              </a:lnSpc>
            </a:pPr>
            <a:r>
              <a:rPr lang="en-US" b="1" i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População-alvo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Hipertensos e Diabéticos residentes na área de abrangência da ESF</a:t>
            </a:r>
          </a:p>
          <a:p>
            <a:pPr>
              <a:lnSpc>
                <a:spcPct val="150000"/>
              </a:lnSpc>
            </a:pPr>
            <a:r>
              <a:rPr lang="en-US" b="1" i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Protocolo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Cadernos da Atenção Básica, nº 36 e 37 de 2013, de Atenção á Diabetes </a:t>
            </a:r>
            <a:r>
              <a:rPr lang="pt-BR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mellitus </a:t>
            </a:r>
            <a:r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Hipertensão Arterial Sistêmica.</a:t>
            </a:r>
          </a:p>
          <a:p>
            <a:pPr>
              <a:lnSpc>
                <a:spcPct val="150000"/>
              </a:lnSpc>
              <a:buFont typeface="Wingdings" pitchFamily="-101" charset="2"/>
              <a:buChar char="v"/>
            </a:pPr>
            <a:r>
              <a:rPr lang="pt-BR" altLang="pt-BR" b="1" i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Ficha espelho </a:t>
            </a:r>
            <a:r>
              <a:rPr lang="pt-BR" alt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altLang="pt-BR" b="1" i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planilha de coleta de  dados</a:t>
            </a:r>
            <a:r>
              <a:rPr lang="pt-BR" alt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fornecidos pelo curso de Especialização em Saúde da  Família – UNASUS/UFPEL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0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8683" y="2787760"/>
            <a:ext cx="8911687" cy="128089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Objetivos, Metas e Resultados alcançados com a Intervenção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20399" y="3276317"/>
            <a:ext cx="4472443" cy="995966"/>
          </a:xfrm>
        </p:spPr>
        <p:txBody>
          <a:bodyPr>
            <a:noAutofit/>
          </a:bodyPr>
          <a:lstStyle/>
          <a:p>
            <a:pPr lvl="0"/>
            <a:r>
              <a:rPr lang="pt-BR" sz="2000" dirty="0">
                <a:solidFill>
                  <a:prstClr val="black"/>
                </a:solidFill>
              </a:rPr>
              <a:t>Foram Cadastrados 100% dos usuários com </a:t>
            </a:r>
            <a:r>
              <a:rPr lang="pt-BR" sz="2000" dirty="0" smtClean="0">
                <a:solidFill>
                  <a:prstClr val="black"/>
                </a:solidFill>
              </a:rPr>
              <a:t>Hipertensão (155)</a:t>
            </a:r>
            <a:endParaRPr lang="pt-BR" sz="2000" dirty="0">
              <a:solidFill>
                <a:prstClr val="black"/>
              </a:solidFill>
            </a:endParaRPr>
          </a:p>
          <a:p>
            <a:endParaRPr lang="pt-BR" sz="20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878611"/>
              </p:ext>
            </p:extLst>
          </p:nvPr>
        </p:nvGraphicFramePr>
        <p:xfrm>
          <a:off x="300021" y="4010526"/>
          <a:ext cx="4774255" cy="284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489822" y="3051728"/>
            <a:ext cx="5241701" cy="913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1"/>
                </a:solidFill>
              </a:rPr>
              <a:t>Foram </a:t>
            </a:r>
            <a:r>
              <a:rPr lang="pt-BR" dirty="0" smtClean="0">
                <a:solidFill>
                  <a:schemeClr val="tx1"/>
                </a:solidFill>
              </a:rPr>
              <a:t>cadastrados 83,9</a:t>
            </a:r>
            <a:r>
              <a:rPr lang="pt-BR" dirty="0">
                <a:solidFill>
                  <a:schemeClr val="tx1"/>
                </a:solidFill>
              </a:rPr>
              <a:t>% dos usuários diabéticos (52)</a:t>
            </a:r>
          </a:p>
        </p:txBody>
      </p:sp>
      <p:graphicFrame>
        <p:nvGraphicFramePr>
          <p:cNvPr id="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983635"/>
              </p:ext>
            </p:extLst>
          </p:nvPr>
        </p:nvGraphicFramePr>
        <p:xfrm>
          <a:off x="6352674" y="4010526"/>
          <a:ext cx="4980734" cy="284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87644" y="0"/>
            <a:ext cx="11404356" cy="2654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chemeClr val="tx1"/>
                </a:solidFill>
              </a:rPr>
              <a:t>Objetivo 1:</a:t>
            </a:r>
            <a:r>
              <a:rPr lang="pt-BR" dirty="0">
                <a:solidFill>
                  <a:schemeClr val="tx1"/>
                </a:solidFill>
              </a:rPr>
              <a:t> Ampliar a cobertura de atendimento às pessoas com Hipertensão Arterial Sistêmica e/ou Diabetes mellitus. </a:t>
            </a:r>
          </a:p>
          <a:p>
            <a:pPr indent="0" algn="just">
              <a:lnSpc>
                <a:spcPct val="150000"/>
              </a:lnSpc>
              <a:buFont typeface="Wingdings 3" charset="2"/>
              <a:buNone/>
            </a:pPr>
            <a:r>
              <a:rPr lang="pt-BR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		Metas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1.1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Cadastrar 90% das pessoas com hipertensão arterial sistêmica da área de abrangência no Programa de Atenção à Hipertensão Arterial e à Diabetes Mellitus da unidade de saúde.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tx1"/>
                </a:solidFill>
              </a:rPr>
              <a:t>1.2:</a:t>
            </a:r>
            <a:r>
              <a:rPr lang="pt-BR" dirty="0">
                <a:solidFill>
                  <a:schemeClr val="tx1"/>
                </a:solidFill>
              </a:rPr>
              <a:t> Cadastrar 90% das pessoas com diabetes mellitus da área de abrangência no Programa de Atenção ao Diabetes Mellitus da unidade de saúde.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7326" y="209677"/>
            <a:ext cx="10666774" cy="2343955"/>
          </a:xfrm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2: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Melhorar a qualidade da atenção às pessoas com hipertensão e/ou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diabetes.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000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2.1. Realizar exame clínico apropriado em 100% dos hipertensos cadastrados.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2000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2.2. Realizar exame clínico apropriado em 100% dos diabéticos cadastrados</a:t>
            </a:r>
            <a:r>
              <a:rPr lang="pt-BR" sz="20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31528" y="2931864"/>
            <a:ext cx="5404049" cy="516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Foram avaliadas clinicamente até o final da intervenção 67,7% dos usuários hipertensos (105)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673436"/>
              </p:ext>
            </p:extLst>
          </p:nvPr>
        </p:nvGraphicFramePr>
        <p:xfrm>
          <a:off x="662012" y="4074695"/>
          <a:ext cx="4824614" cy="2783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736188" y="2997276"/>
            <a:ext cx="5197912" cy="9026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Foram avaliados clinicamente até o final da intervenção 80,8% dos usuários diabéticos (52)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213730"/>
              </p:ext>
            </p:extLst>
          </p:nvPr>
        </p:nvGraphicFramePr>
        <p:xfrm>
          <a:off x="7101223" y="4074694"/>
          <a:ext cx="4824614" cy="2783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45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8367" y="209225"/>
            <a:ext cx="11550540" cy="1996225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Objetivo 2: </a:t>
            </a:r>
            <a:r>
              <a:rPr lang="pt-BR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Melhorar a qualidade da atenção às pessoas com hipertensão e/ou diabetes.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			Metas</a:t>
            </a:r>
            <a:endParaRPr lang="pt-BR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indent="450215" algn="just"/>
            <a:r>
              <a:rPr lang="pt-BR" kern="100" dirty="0" smtClean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2.3</a:t>
            </a:r>
            <a:r>
              <a:rPr lang="pt-BR" kern="1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. Garantir a 100% dos hipertensos cadastrados a realização de exames complementares em dia de acordo com o protocolo.   </a:t>
            </a:r>
            <a:endParaRPr lang="pt-BR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/>
            <a:r>
              <a:rPr lang="pt-BR" kern="1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2.4. Garantir a 100% dos diabéticos cadastrados a realização de exames complementares em dia de acordo com o protocolo.   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28367" y="2685581"/>
            <a:ext cx="5575994" cy="751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</a:rPr>
              <a:t>Foram garantido 38,1% dos usuários hipertensos (59) com exames completares em dia.</a:t>
            </a:r>
            <a:endParaRPr lang="pt-BR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452359"/>
              </p:ext>
            </p:extLst>
          </p:nvPr>
        </p:nvGraphicFramePr>
        <p:xfrm>
          <a:off x="764427" y="3504564"/>
          <a:ext cx="4962604" cy="3353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689558" y="2602096"/>
            <a:ext cx="4758734" cy="714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prstClr val="black"/>
                </a:solidFill>
              </a:rPr>
              <a:t>Foram garantidos 48,1% dos usuários diabéticos (25) com exames completares em dia.</a:t>
            </a:r>
          </a:p>
          <a:p>
            <a:endParaRPr lang="pt-BR" sz="1600" dirty="0"/>
          </a:p>
        </p:txBody>
      </p:sp>
      <p:graphicFrame>
        <p:nvGraphicFramePr>
          <p:cNvPr id="8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701035"/>
              </p:ext>
            </p:extLst>
          </p:nvPr>
        </p:nvGraphicFramePr>
        <p:xfrm>
          <a:off x="6608107" y="3513221"/>
          <a:ext cx="4980885" cy="3344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82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9389" y="119270"/>
            <a:ext cx="11470106" cy="1581193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2: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Melhorar a qualidade da atenção às pessoas com hipertensão e/ou diabetes.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Metas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0215" algn="just"/>
            <a:r>
              <a:rPr lang="pt-BR" kern="100" dirty="0" smtClean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2.5</a:t>
            </a:r>
            <a:r>
              <a:rPr lang="pt-BR" kern="100" dirty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Priorizar a prescrição de medicamentos da farmácia popular para 100% dos </a:t>
            </a:r>
            <a:r>
              <a:rPr lang="pt-BR" kern="100" dirty="0" smtClean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hipertensos </a:t>
            </a:r>
            <a:r>
              <a:rPr lang="pt-BR" kern="100" dirty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cadastrados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450215" algn="just"/>
            <a:r>
              <a:rPr lang="pt-BR" kern="100" dirty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2.6. Priorizar a prescrição de medicamentos da farmácia popular para 100% dos </a:t>
            </a:r>
            <a:r>
              <a:rPr lang="pt-BR" kern="100" dirty="0" smtClean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diabéticos </a:t>
            </a:r>
            <a:r>
              <a:rPr lang="pt-BR" kern="100" dirty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cadastrados.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61298" y="2883804"/>
            <a:ext cx="6503637" cy="658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garantido </a:t>
            </a:r>
            <a:r>
              <a:rPr lang="pt-BR" kern="100" dirty="0" smtClean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prescrição de medicamentos da farmácia popular para 65,8% (101) dos usuários hipertensos cadastrados.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845336"/>
              </p:ext>
            </p:extLst>
          </p:nvPr>
        </p:nvGraphicFramePr>
        <p:xfrm>
          <a:off x="569843" y="3979153"/>
          <a:ext cx="6567807" cy="2823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7137650" y="3213183"/>
            <a:ext cx="4240213" cy="1209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garantido </a:t>
            </a: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prescrição de medicamentos da farmácia popular para 100% dos pacientes diabéticos cadastrados em todos os meses.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954" y="0"/>
            <a:ext cx="11555414" cy="2438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Objetivo 2: </a:t>
            </a:r>
            <a:r>
              <a:rPr lang="pt-BR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Melhorar a qualidade da atenção às pessoas com hipertensão e/ou diabetes.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		Metas</a:t>
            </a:r>
            <a:endParaRPr lang="pt-BR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indent="450215" algn="just">
              <a:lnSpc>
                <a:spcPct val="110000"/>
              </a:lnSpc>
            </a:pPr>
            <a:r>
              <a:rPr lang="pt-BR" kern="100" dirty="0" smtClean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2.7</a:t>
            </a:r>
            <a:r>
              <a:rPr lang="pt-BR" kern="1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. Realizar avaliação da necessidade de atendimento odontológico em 100%  dos hipertensos </a:t>
            </a:r>
            <a:r>
              <a:rPr lang="pt-BR" kern="100" dirty="0" smtClean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cadastrados.</a:t>
            </a:r>
            <a:endParaRPr lang="pt-BR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0000"/>
              </a:lnSpc>
            </a:pPr>
            <a:r>
              <a:rPr lang="pt-BR" kern="1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2.8. Realizar avaliação da necessidade de atendimento odontológico em 100% dos diabéticos </a:t>
            </a:r>
            <a:r>
              <a:rPr lang="pt-BR" kern="100" dirty="0" smtClean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cadastrados.</a:t>
            </a:r>
            <a:endParaRPr lang="pt-BR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95954" y="3080084"/>
            <a:ext cx="5457120" cy="896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prstClr val="black"/>
                </a:solidFill>
              </a:rPr>
              <a:t>Até o final da intervenção foram avaliados 88,4% (137) dos usuários hipertensos.</a:t>
            </a:r>
          </a:p>
          <a:p>
            <a:endParaRPr lang="pt-BR" dirty="0"/>
          </a:p>
        </p:txBody>
      </p:sp>
      <p:graphicFrame>
        <p:nvGraphicFramePr>
          <p:cNvPr id="6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093104"/>
              </p:ext>
            </p:extLst>
          </p:nvPr>
        </p:nvGraphicFramePr>
        <p:xfrm>
          <a:off x="508584" y="4010192"/>
          <a:ext cx="5451058" cy="264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357938" y="3144252"/>
            <a:ext cx="5245766" cy="753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Até o final da intervenção foram avaliados 90,4% (47) dos usuários diabéticos.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8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45908"/>
              </p:ext>
            </p:extLst>
          </p:nvPr>
        </p:nvGraphicFramePr>
        <p:xfrm>
          <a:off x="6179468" y="4026568"/>
          <a:ext cx="5451058" cy="264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90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33350"/>
            <a:ext cx="10912476" cy="25384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3: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Melhorar a adesão de pessoas com hipertensão e/ou diabetes ao programa. 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Metas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3.1. Buscar 100 % dos hipertensos faltosos às consultas cadastrados na unidade de saúde conforme a periodicidade recomendada.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3.2. Buscar 100 % dos diabéticos faltosos às consultas cadastrados na unidade de saúde conforme a periodicidade recomendada</a:t>
            </a: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pt-BR" b="1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29388" y="2925679"/>
            <a:ext cx="5566611" cy="603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>
                <a:solidFill>
                  <a:prstClr val="black"/>
                </a:solidFill>
                <a:ea typeface="Calibri" panose="020F0502020204030204" pitchFamily="34" charset="0"/>
              </a:rPr>
              <a:t>Até o final da intervenção tivemos uma busca ativa 84,2% (64) para os usuários hipertensos.</a:t>
            </a:r>
          </a:p>
        </p:txBody>
      </p:sp>
      <p:graphicFrame>
        <p:nvGraphicFramePr>
          <p:cNvPr id="5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271469"/>
              </p:ext>
            </p:extLst>
          </p:nvPr>
        </p:nvGraphicFramePr>
        <p:xfrm>
          <a:off x="646112" y="3683194"/>
          <a:ext cx="5273425" cy="2621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559550" y="2781300"/>
            <a:ext cx="5456238" cy="939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>
                <a:solidFill>
                  <a:prstClr val="black"/>
                </a:solidFill>
                <a:ea typeface="Calibri" panose="020F0502020204030204" pitchFamily="34" charset="0"/>
              </a:rPr>
              <a:t>Até o final da intervenção tivemos uma busca ativa 83,3% (34) para os usuários diabéticos.</a:t>
            </a:r>
            <a:endParaRPr lang="pt-BR" dirty="0" smtClean="0">
              <a:solidFill>
                <a:prstClr val="black"/>
              </a:solidFill>
            </a:endParaRPr>
          </a:p>
          <a:p>
            <a:pPr marL="0" indent="0">
              <a:buFont typeface="Wingdings 3" charset="2"/>
              <a:buNone/>
            </a:pPr>
            <a:endParaRPr lang="pt-BR" dirty="0"/>
          </a:p>
        </p:txBody>
      </p:sp>
      <p:graphicFrame>
        <p:nvGraphicFramePr>
          <p:cNvPr id="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741184"/>
              </p:ext>
            </p:extLst>
          </p:nvPr>
        </p:nvGraphicFramePr>
        <p:xfrm>
          <a:off x="6518275" y="3657265"/>
          <a:ext cx="5244349" cy="2631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624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5166" y="16042"/>
            <a:ext cx="11830050" cy="17573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kern="100" spc="75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</a:t>
            </a:r>
            <a:r>
              <a:rPr lang="pt-BR" b="1" kern="100" spc="75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4: Melhorar o registro das </a:t>
            </a:r>
            <a:r>
              <a:rPr lang="pt-BR" b="1" kern="100" spc="75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informações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b="1" kern="100" spc="75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Metas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4.1. Manter ficha de acompanhamento de 100% dos hipertensos cadastrados na unidade de saúde.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4.2. Manter ficha de acompanhamento de 100% dos diabéticos cadastrados na unidade de saúde.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6288" y="2941136"/>
            <a:ext cx="5287628" cy="99461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</a:rPr>
              <a:t>Obtivemos 62,6% (97) dos usuários com </a:t>
            </a:r>
            <a:r>
              <a:rPr lang="pt-BR" dirty="0">
                <a:solidFill>
                  <a:schemeClr val="tx1"/>
                </a:solidFill>
              </a:rPr>
              <a:t>hipertensão </a:t>
            </a:r>
            <a:r>
              <a:rPr lang="pt-BR" dirty="0" smtClean="0">
                <a:solidFill>
                  <a:schemeClr val="tx1"/>
                </a:solidFill>
              </a:rPr>
              <a:t>com </a:t>
            </a:r>
            <a:r>
              <a:rPr lang="pt-BR" dirty="0">
                <a:solidFill>
                  <a:schemeClr val="tx1"/>
                </a:solidFill>
              </a:rPr>
              <a:t>fichas de acompanhamento em dia </a:t>
            </a:r>
            <a:r>
              <a:rPr lang="pt-BR" dirty="0" smtClean="0">
                <a:solidFill>
                  <a:schemeClr val="tx1"/>
                </a:solidFill>
              </a:rPr>
              <a:t>até o final da intervenção.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095179"/>
              </p:ext>
            </p:extLst>
          </p:nvPr>
        </p:nvGraphicFramePr>
        <p:xfrm>
          <a:off x="730252" y="3897897"/>
          <a:ext cx="5097713" cy="249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384759" y="2941136"/>
            <a:ext cx="5245768" cy="7966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pt-BR" sz="1600" dirty="0" smtClean="0">
                <a:solidFill>
                  <a:prstClr val="black"/>
                </a:solidFill>
              </a:rPr>
              <a:t>Obtivemos 71,2% (37) dos usuários com </a:t>
            </a:r>
            <a:r>
              <a:rPr lang="pt-BR" sz="1600" dirty="0">
                <a:solidFill>
                  <a:prstClr val="black"/>
                </a:solidFill>
              </a:rPr>
              <a:t>diabetes </a:t>
            </a:r>
            <a:r>
              <a:rPr lang="pt-BR" sz="1600" dirty="0" smtClean="0">
                <a:solidFill>
                  <a:prstClr val="black"/>
                </a:solidFill>
              </a:rPr>
              <a:t>com fichas </a:t>
            </a:r>
            <a:r>
              <a:rPr lang="pt-BR" sz="1600" dirty="0">
                <a:solidFill>
                  <a:prstClr val="black"/>
                </a:solidFill>
              </a:rPr>
              <a:t>de acompanhamento em dia </a:t>
            </a:r>
            <a:r>
              <a:rPr lang="pt-BR" sz="1600" dirty="0" smtClean="0">
                <a:solidFill>
                  <a:prstClr val="black"/>
                </a:solidFill>
              </a:rPr>
              <a:t>num até o final da intervenção.</a:t>
            </a:r>
          </a:p>
          <a:p>
            <a:pPr>
              <a:lnSpc>
                <a:spcPct val="120000"/>
              </a:lnSpc>
            </a:pPr>
            <a:endParaRPr lang="pt-BR" sz="1600" dirty="0"/>
          </a:p>
        </p:txBody>
      </p:sp>
      <p:graphicFrame>
        <p:nvGraphicFramePr>
          <p:cNvPr id="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736483"/>
              </p:ext>
            </p:extLst>
          </p:nvPr>
        </p:nvGraphicFramePr>
        <p:xfrm>
          <a:off x="6661150" y="3916948"/>
          <a:ext cx="5097713" cy="249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51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72714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Introdução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</a:t>
            </a:r>
            <a:r>
              <a:rPr lang="pt-BR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endParaRPr lang="pt-BR" sz="3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8193" y="2665926"/>
            <a:ext cx="10036420" cy="3129567"/>
          </a:xfrm>
        </p:spPr>
        <p:txBody>
          <a:bodyPr>
            <a:noAutofit/>
          </a:bodyPr>
          <a:lstStyle/>
          <a:p>
            <a:r>
              <a:rPr lang="pt-BR" sz="2400" i="1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“A Hipertensão Arterial, mais comumente conhecida como pressão alta, é uma das doenças mais frequentes em todo o planeta. Segundo a Organização Mundial de Saúde (OMS), um em cada cinco brasileiros é portador deste distúrbio. (SANTOS et al, 2009, p.331)</a:t>
            </a:r>
          </a:p>
          <a:p>
            <a:pPr marL="0" indent="0">
              <a:buNone/>
            </a:pPr>
            <a:endParaRPr lang="pt-BR" sz="24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As doenças crônicas não transmissíveis (DCNT) estão posicionadas no topo das enfermidades em termos de morbimortalidade, no Brasil e no mundo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5762" y="128587"/>
            <a:ext cx="11672887" cy="2185988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pt-BR" b="1" kern="100" spc="75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</a:t>
            </a:r>
            <a:r>
              <a:rPr lang="pt-BR" b="1" kern="100" spc="75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5: Mapear hipertensos e  diabéticos de risco para doença </a:t>
            </a:r>
            <a:r>
              <a:rPr lang="pt-BR" b="1" kern="100" spc="75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cardiovascular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b="1" kern="100" spc="75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Metas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5.1. Realizar estratificação do risco cardiovascular em 100% dos hipertensos cadastrados na unidade de saúde. 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5.2. Realizar estratificação do risco cardiovascular em 100% dos diabéticos cadastrados na unidade de saúde.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1" y="3147262"/>
            <a:ext cx="5358062" cy="654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pt-BR" dirty="0" smtClean="0">
                <a:solidFill>
                  <a:schemeClr val="tx1"/>
                </a:solidFill>
              </a:rPr>
              <a:t>Foram estratificados segundo o risco para doença cardiovascular 60,6% (94) dos usuários hipertensos.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769418"/>
              </p:ext>
            </p:extLst>
          </p:nvPr>
        </p:nvGraphicFramePr>
        <p:xfrm>
          <a:off x="978568" y="4154906"/>
          <a:ext cx="5236759" cy="2477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493543" y="3147261"/>
            <a:ext cx="5361572" cy="10076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/>
            <a:r>
              <a:rPr lang="pt-BR" dirty="0">
                <a:solidFill>
                  <a:schemeClr val="tx1"/>
                </a:solidFill>
              </a:rPr>
              <a:t>Foram estratificados segundo o risco para doença cardiovascular um 71,2% (37) dos usuários </a:t>
            </a:r>
            <a:r>
              <a:rPr lang="pt-BR" dirty="0" smtClean="0">
                <a:solidFill>
                  <a:schemeClr val="tx1"/>
                </a:solidFill>
              </a:rPr>
              <a:t>diabéticos. </a:t>
            </a:r>
            <a:endParaRPr lang="pt-BR" dirty="0">
              <a:solidFill>
                <a:schemeClr val="tx1"/>
              </a:solidFill>
            </a:endParaRPr>
          </a:p>
          <a:p>
            <a:pPr marL="0"/>
            <a:endParaRPr lang="pt-BR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574049"/>
              </p:ext>
            </p:extLst>
          </p:nvPr>
        </p:nvGraphicFramePr>
        <p:xfrm>
          <a:off x="6500813" y="4278480"/>
          <a:ext cx="5258049" cy="2298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66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50006"/>
            <a:ext cx="11353800" cy="580796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kern="100" spc="75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pt-BR" b="1" kern="100" spc="75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bjetivo </a:t>
            </a:r>
            <a:r>
              <a:rPr lang="pt-BR" b="1" kern="100" spc="75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6: Promover a saúde de hipertensos e </a:t>
            </a:r>
            <a:r>
              <a:rPr lang="pt-BR" b="1" kern="100" spc="75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diabéticos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b="1" kern="100" spc="75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Metas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6.1-2. </a:t>
            </a: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Garantir </a:t>
            </a:r>
            <a:r>
              <a:rPr lang="pt-BR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orientação nutricional </a:t>
            </a: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sobre alimentação saudável a 100% dos </a:t>
            </a: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hipertensos/ diabéticos.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6.3-4. </a:t>
            </a: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Garantir orientação em relação à prática regular de </a:t>
            </a:r>
            <a:r>
              <a:rPr lang="pt-BR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atividade física </a:t>
            </a: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100% dos pacientes </a:t>
            </a: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hipertensos/ diabéticos.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6.5-6. </a:t>
            </a: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Garantir orientação sobre os riscos do </a:t>
            </a:r>
            <a:r>
              <a:rPr lang="pt-BR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tabagismo </a:t>
            </a: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100% dos pacientes </a:t>
            </a: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hipertensos/ diabéticos.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6.7-8. </a:t>
            </a: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Garantir orientação sobre </a:t>
            </a:r>
            <a:r>
              <a:rPr lang="pt-BR" b="1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higiene bucal </a:t>
            </a:r>
            <a:r>
              <a:rPr lang="pt-BR" kern="1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100% dos pacientes </a:t>
            </a:r>
            <a:r>
              <a:rPr lang="pt-BR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hipertensos/ diabéticos.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Foi atingida a meta em 100% para todas as atividades de promoção durante toda a intervenção.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436564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</a:rPr>
              <a:t>Aspectos qualitativos relevantes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8800"/>
            <a:ext cx="11149013" cy="43862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O Município Barreirinha </a:t>
            </a:r>
            <a:r>
              <a:rPr lang="pt-BR" sz="2400" dirty="0">
                <a:solidFill>
                  <a:schemeClr val="tx1"/>
                </a:solidFill>
              </a:rPr>
              <a:t>é</a:t>
            </a:r>
            <a:r>
              <a:rPr lang="pt-BR" sz="2400" dirty="0" smtClean="0">
                <a:solidFill>
                  <a:schemeClr val="tx1"/>
                </a:solidFill>
              </a:rPr>
              <a:t> de difícil acesso com predomínio da forma de produção voltada para a pecuária e </a:t>
            </a:r>
            <a:r>
              <a:rPr lang="pt-BR" sz="2400" dirty="0" err="1" smtClean="0">
                <a:solidFill>
                  <a:schemeClr val="tx1"/>
                </a:solidFill>
              </a:rPr>
              <a:t>argicultura</a:t>
            </a:r>
            <a:r>
              <a:rPr lang="pt-BR" sz="2400" dirty="0" smtClean="0">
                <a:solidFill>
                  <a:schemeClr val="tx1"/>
                </a:solidFill>
              </a:rPr>
              <a:t>, tem a quase a metade da população desenvolvendo este labor no interior do município.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Destes usuários alguns vivem com Hipertensão/diabetes mellitus e apresentam duplo registro de domicílio.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Devido a alternativa privada, alguns usuários tem acompanhamento por esta via, não tendo acompanhamento regular na UBS.</a:t>
            </a:r>
          </a:p>
        </p:txBody>
      </p:sp>
    </p:spTree>
    <p:extLst>
      <p:ext uri="{BB962C8B-B14F-4D97-AF65-F5344CB8AC3E}">
        <p14:creationId xmlns:p14="http://schemas.microsoft.com/office/powerpoint/2010/main" val="16294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6762" y="1357313"/>
            <a:ext cx="11425238" cy="5662613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</a:rPr>
              <a:t>T</a:t>
            </a:r>
            <a:r>
              <a:rPr lang="pt-BR" sz="2400" dirty="0" smtClean="0">
                <a:solidFill>
                  <a:schemeClr val="tx1"/>
                </a:solidFill>
              </a:rPr>
              <a:t>ivemos muitas </a:t>
            </a:r>
            <a:r>
              <a:rPr lang="pt-BR" sz="2400" dirty="0">
                <a:solidFill>
                  <a:schemeClr val="tx1"/>
                </a:solidFill>
              </a:rPr>
              <a:t>irregularidades com </a:t>
            </a:r>
            <a:r>
              <a:rPr lang="pt-BR" sz="2400" dirty="0" smtClean="0">
                <a:solidFill>
                  <a:schemeClr val="tx1"/>
                </a:solidFill>
              </a:rPr>
              <a:t>o fornecimento de medicamentos, </a:t>
            </a:r>
            <a:r>
              <a:rPr lang="pt-BR" sz="2400" dirty="0">
                <a:solidFill>
                  <a:schemeClr val="tx1"/>
                </a:solidFill>
              </a:rPr>
              <a:t>afetando o acesso dos usuários a farmácia de HiperDia e a exames de laboratórios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Foi difícil dar cumprimento ao engajamento público.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Tivemos resistência aos inicios, as mudanças que exigia a intervenção por parte dos ACS e pessoal da triagem.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Logramos compensar doenças não controladas.</a:t>
            </a:r>
          </a:p>
          <a:p>
            <a:pPr lvl="0" algn="just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Logramos fazer a estratificação do risco cardiovascular as maiorias dos usuários.</a:t>
            </a:r>
          </a:p>
          <a:p>
            <a:pPr lvl="0"/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9" y="436564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</a:rPr>
              <a:t>Aspectos qualitativos relevantes</a:t>
            </a: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8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</a:rPr>
              <a:t>Discussão</a:t>
            </a:r>
            <a:endParaRPr lang="pt-BR" sz="44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6838" y="1822361"/>
            <a:ext cx="10515600" cy="5035639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A Importância da intervenção para a ESF foi:</a:t>
            </a:r>
          </a:p>
          <a:p>
            <a:pPr lvl="1"/>
            <a:r>
              <a:rPr lang="pt-BR" sz="2800" dirty="0">
                <a:solidFill>
                  <a:schemeClr val="tx1"/>
                </a:solidFill>
              </a:rPr>
              <a:t>Melhorar acolhimento e a triagem dos usuários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pt-BR" sz="2800" dirty="0">
                <a:solidFill>
                  <a:schemeClr val="tx1"/>
                </a:solidFill>
              </a:rPr>
              <a:t>R</a:t>
            </a:r>
            <a:r>
              <a:rPr lang="pt-BR" sz="2800" dirty="0" smtClean="0">
                <a:solidFill>
                  <a:schemeClr val="tx1"/>
                </a:solidFill>
              </a:rPr>
              <a:t>ecadastrar </a:t>
            </a:r>
            <a:r>
              <a:rPr lang="pt-BR" sz="2800" dirty="0" smtClean="0">
                <a:solidFill>
                  <a:schemeClr val="tx1"/>
                </a:solidFill>
              </a:rPr>
              <a:t>os usuários no Programa de Atenção ao Hipertenso e Diabético.</a:t>
            </a:r>
            <a:endParaRPr lang="pt-BR" sz="2800" dirty="0" smtClean="0">
              <a:solidFill>
                <a:schemeClr val="tx1"/>
              </a:solidFill>
            </a:endParaRPr>
          </a:p>
          <a:p>
            <a:pPr lvl="1"/>
            <a:r>
              <a:rPr lang="pt-BR" sz="2800" dirty="0" smtClean="0">
                <a:solidFill>
                  <a:schemeClr val="tx1"/>
                </a:solidFill>
              </a:rPr>
              <a:t>Atualizar nossa base de dados.</a:t>
            </a:r>
          </a:p>
          <a:p>
            <a:pPr lvl="1"/>
            <a:r>
              <a:rPr lang="pt-BR" sz="2800" dirty="0" smtClean="0">
                <a:solidFill>
                  <a:schemeClr val="tx1"/>
                </a:solidFill>
              </a:rPr>
              <a:t>Alcançar o controle dessas doenças.</a:t>
            </a:r>
          </a:p>
          <a:p>
            <a:pPr lvl="1"/>
            <a:r>
              <a:rPr lang="pt-BR" sz="2800" dirty="0" smtClean="0">
                <a:solidFill>
                  <a:schemeClr val="tx1"/>
                </a:solidFill>
              </a:rPr>
              <a:t>Identificar neste grupo aos usuários de alto risco para DCV</a:t>
            </a:r>
          </a:p>
          <a:p>
            <a:pPr lvl="1"/>
            <a:r>
              <a:rPr lang="pt-BR" sz="2800" dirty="0" smtClean="0">
                <a:solidFill>
                  <a:schemeClr val="tx1"/>
                </a:solidFill>
              </a:rPr>
              <a:t>Capacitação de toda ESF e dos ACS sobre ações de saúde a fazer no âmbito da comunidade.</a:t>
            </a:r>
          </a:p>
        </p:txBody>
      </p:sp>
    </p:spTree>
    <p:extLst>
      <p:ext uri="{BB962C8B-B14F-4D97-AF65-F5344CB8AC3E}">
        <p14:creationId xmlns:p14="http://schemas.microsoft.com/office/powerpoint/2010/main" val="17123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775" y="1414463"/>
            <a:ext cx="11068050" cy="544353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800" dirty="0" smtClean="0">
                <a:solidFill>
                  <a:schemeClr val="tx1"/>
                </a:solidFill>
              </a:rPr>
              <a:t>A importância para o Serviço: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tx1"/>
                </a:solidFill>
              </a:rPr>
              <a:t>Foi disponibilizado na área da triagem equipamento de saúde para avaliação antropométrica inicial dos usuários.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tx1"/>
                </a:solidFill>
              </a:rPr>
              <a:t>Os usuários de alto risco estão identificados nos prontuários e nos cartões pessoais </a:t>
            </a:r>
            <a:r>
              <a:rPr lang="pt-BR" sz="2400" dirty="0" smtClean="0">
                <a:solidFill>
                  <a:schemeClr val="tx1"/>
                </a:solidFill>
              </a:rPr>
              <a:t>do Programa de Atenção ao Hipertenso e Diabético. </a:t>
            </a:r>
            <a:endParaRPr lang="pt-BR" sz="24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tx1"/>
                </a:solidFill>
              </a:rPr>
              <a:t>Todos os usuários </a:t>
            </a:r>
            <a:r>
              <a:rPr lang="pt-BR" sz="2400" dirty="0" smtClean="0">
                <a:solidFill>
                  <a:schemeClr val="tx1"/>
                </a:solidFill>
              </a:rPr>
              <a:t>cadastrados no Programa de Atenção ao Hipertenso e Diabéticos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são avaliados, segundo os protocolos, implementado as ações a outras ESF.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tx1"/>
                </a:solidFill>
              </a:rPr>
              <a:t>Foi disponibilizado dois Cartões </a:t>
            </a:r>
            <a:r>
              <a:rPr lang="pt-BR" sz="2400" dirty="0">
                <a:solidFill>
                  <a:schemeClr val="tx1"/>
                </a:solidFill>
              </a:rPr>
              <a:t>Programa de Atenção ao Hipertenso e </a:t>
            </a:r>
            <a:r>
              <a:rPr lang="pt-BR" sz="2400" dirty="0" smtClean="0">
                <a:solidFill>
                  <a:schemeClr val="tx1"/>
                </a:solidFill>
              </a:rPr>
              <a:t>Diabético para </a:t>
            </a:r>
            <a:r>
              <a:rPr lang="pt-BR" sz="2400" dirty="0" smtClean="0">
                <a:solidFill>
                  <a:schemeClr val="tx1"/>
                </a:solidFill>
              </a:rPr>
              <a:t>ambas ESF que trabalham na UBS.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tx1"/>
                </a:solidFill>
              </a:rPr>
              <a:t>Foi reconhecida a debilidade  a instabilidade dos estoques medicamentos.</a:t>
            </a:r>
          </a:p>
          <a:p>
            <a:pPr>
              <a:buFont typeface="Wingdings" panose="05000000000000000000" pitchFamily="2" charset="2"/>
              <a:buChar char="q"/>
            </a:pPr>
            <a:endParaRPr lang="pt-BR" sz="2800" dirty="0" smtClean="0">
              <a:solidFill>
                <a:schemeClr val="tx1"/>
              </a:solidFill>
            </a:endParaRP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</a:rPr>
              <a:t>Discussão</a:t>
            </a:r>
            <a:endParaRPr lang="pt-BR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4984" y="1341415"/>
            <a:ext cx="10515600" cy="5859888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Importância para a comunidade:</a:t>
            </a:r>
          </a:p>
          <a:p>
            <a:pPr lvl="1" algn="just"/>
            <a:r>
              <a:rPr lang="pt-B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A comunidade foi informada sobre as ações em promoção da saúde.</a:t>
            </a:r>
          </a:p>
          <a:p>
            <a:pPr lvl="1" algn="just"/>
            <a:r>
              <a:rPr lang="pt-B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Com a capacitação dos ACS fortaleceremos estas ações de promoção, assim com baixar a incidência destas doenças, focalizando nos grupos de risco. </a:t>
            </a:r>
          </a:p>
          <a:p>
            <a:pPr lvl="1" algn="just"/>
            <a:r>
              <a:rPr lang="pt-B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A população alvo e a população de risco tem amplia cobertura.</a:t>
            </a:r>
          </a:p>
          <a:p>
            <a:pPr marL="0" indent="0" algn="just">
              <a:buNone/>
            </a:pPr>
            <a:endParaRPr lang="pt-BR" sz="28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pt-BR" sz="5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</a:rPr>
              <a:t>Discussão</a:t>
            </a:r>
            <a:endParaRPr lang="pt-BR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0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213" y="1293812"/>
            <a:ext cx="10515600" cy="8397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</a:rPr>
              <a:t>Avaliação da Intervenção</a:t>
            </a:r>
            <a:endParaRPr lang="pt-BR" sz="44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9621" y="2550694"/>
            <a:ext cx="10417091" cy="43073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Os profissionais de cada ESF tem conhecimento de nosso trabalho desenvolvido durante as 16 semanas de intervenção, assim como o conhecimento dos protocolos.</a:t>
            </a:r>
          </a:p>
          <a:p>
            <a:pPr lvl="0" algn="just"/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Foi fornecida a todas as ESF da sede municipal o Score de Fragmiham.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Continuamos com as palestras matutinas, em especial sobre o Pé diabético que afeta muito a população do interior do município.</a:t>
            </a:r>
          </a:p>
        </p:txBody>
      </p:sp>
    </p:spTree>
    <p:extLst>
      <p:ext uri="{BB962C8B-B14F-4D97-AF65-F5344CB8AC3E}">
        <p14:creationId xmlns:p14="http://schemas.microsoft.com/office/powerpoint/2010/main" val="32594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5863" y="2200274"/>
            <a:ext cx="10639425" cy="5067837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fornecida a todos os ACS da sede municipal e interior do município da carteira 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800" dirty="0" smtClean="0">
                <a:solidFill>
                  <a:schemeClr val="tx1"/>
                </a:solidFill>
              </a:rPr>
              <a:t>Programa </a:t>
            </a:r>
            <a:r>
              <a:rPr lang="pt-BR" sz="2800" dirty="0">
                <a:solidFill>
                  <a:schemeClr val="tx1"/>
                </a:solidFill>
              </a:rPr>
              <a:t>de Atenção ao Hipertenso e </a:t>
            </a:r>
            <a:r>
              <a:rPr lang="pt-BR" sz="2800" dirty="0" smtClean="0">
                <a:solidFill>
                  <a:schemeClr val="tx1"/>
                </a:solidFill>
              </a:rPr>
              <a:t>Diabético, 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preenchida </a:t>
            </a: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cada consulta programada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Grampeamos a receita de HiperDia no Cartão pessoal dos usuários.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Cartões identificamos o risco para doenças CDV dos usuários utilizando cores.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Abordamos em conjunto as ESF a estratificação de risco, e estabelecemos planos de tratamento e avaliação medica.</a:t>
            </a:r>
          </a:p>
          <a:p>
            <a:pPr algn="just">
              <a:lnSpc>
                <a:spcPct val="150000"/>
              </a:lnSpc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17726" y="869743"/>
            <a:ext cx="10515600" cy="8397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</a:rPr>
              <a:t>Avaliação da implementação</a:t>
            </a:r>
            <a:endParaRPr lang="pt-BR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8043" y="300734"/>
            <a:ext cx="10515600" cy="83261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do processo de aprendizagem</a:t>
            </a: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8712" y="1470990"/>
            <a:ext cx="10505661" cy="52170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Curso foi excelente permitindo nos vincular, agir no sistema de saúde no Brasil.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permitiu refletir sobre as diferencia regionais no Pais.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Permitiu os conhecimentos dos protocolos ministeriais, assim como as politicas de saúde apresentadas em textos e portarias.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Reforço nosso conhecimento em saúde coletiva e medicina a traves dos casos clínicos, pratica clinica e probas objetivas.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Permitiu interação com outros professionais em saúde em especial com os orientadores.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Caracterização do Município</a:t>
            </a:r>
            <a:endParaRPr lang="pt-BR" dirty="0"/>
          </a:p>
        </p:txBody>
      </p:sp>
      <p:sp>
        <p:nvSpPr>
          <p:cNvPr id="7" name="AutoShape 8" descr="Resultado de imagem para barreirinha amazonas"/>
          <p:cNvSpPr>
            <a:spLocks noGrp="1" noChangeAspect="1" noChangeArrowheads="1"/>
          </p:cNvSpPr>
          <p:nvPr>
            <p:ph sz="half" idx="1"/>
          </p:nvPr>
        </p:nvSpPr>
        <p:spPr bwMode="auto">
          <a:xfrm>
            <a:off x="1105428" y="1548215"/>
            <a:ext cx="6666971" cy="551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 Ribeirinho da região do baixo Amazonas.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como polo de saúde ao Município de Parintins a 70 km.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total: 29.737 hab.</a:t>
            </a:r>
          </a:p>
          <a:p>
            <a:r>
              <a:rPr lang="pt-BR" sz="20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</a:t>
            </a:r>
            <a:r>
              <a:rPr lang="pt-BR" sz="20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ensidade populacional de 4,76 </a:t>
            </a:r>
            <a:r>
              <a:rPr lang="pt-BR" sz="2000" kern="1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hab</a:t>
            </a:r>
            <a:r>
              <a:rPr lang="pt-BR" sz="20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/km2.</a:t>
            </a:r>
          </a:p>
          <a:p>
            <a:r>
              <a:rPr lang="pt-BR" sz="20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Tem 5 distritos (Pedras, Cametá, </a:t>
            </a:r>
            <a:r>
              <a:rPr lang="pt-BR" sz="2000" kern="1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Ariau</a:t>
            </a:r>
            <a:r>
              <a:rPr lang="pt-BR" sz="20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Freguesia, e Terra Preta) </a:t>
            </a:r>
          </a:p>
          <a:p>
            <a:r>
              <a:rPr lang="pt-BR" sz="20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Município atingido pelas enchentes do</a:t>
            </a:r>
          </a:p>
          <a:p>
            <a:pPr marL="0" indent="0">
              <a:buNone/>
            </a:pPr>
            <a:r>
              <a:rPr lang="pt-BR" sz="20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Rio Amazonas</a:t>
            </a:r>
            <a:endParaRPr lang="pt-B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 descr="Resultado de imagem para barreirinha amazon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7096" y="1264555"/>
            <a:ext cx="3467516" cy="243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Espaço Reservado para Conteúdo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484" y="4001279"/>
            <a:ext cx="5498651" cy="2856721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46823" y="62461"/>
            <a:ext cx="8403488" cy="685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>
                <a:solidFill>
                  <a:prstClr val="black"/>
                </a:solidFill>
              </a:rPr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97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Aprendizados mais relevantes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57331" y="1746111"/>
            <a:ext cx="10515600" cy="4575175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tx1"/>
                </a:solidFill>
              </a:rPr>
              <a:t>Rastreamentos de Doenças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PNI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Doenças tropicais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Saúde da criança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HiperDia e saúde do Idoso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Politicas em saúde (Portarias)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Conselho municipal de saúde e engajamento público.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Pacto pela saúde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Vinculo União –Estado – Município ( </a:t>
            </a:r>
            <a:r>
              <a:rPr lang="pt-BR" sz="2000" dirty="0" err="1" smtClean="0">
                <a:solidFill>
                  <a:schemeClr val="tx1"/>
                </a:solidFill>
              </a:rPr>
              <a:t>Org</a:t>
            </a:r>
            <a:r>
              <a:rPr lang="pt-BR" sz="2000" dirty="0" smtClean="0">
                <a:solidFill>
                  <a:schemeClr val="tx1"/>
                </a:solidFill>
              </a:rPr>
              <a:t> tripartite)</a:t>
            </a: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01281"/>
              </p:ext>
            </p:extLst>
          </p:nvPr>
        </p:nvGraphicFramePr>
        <p:xfrm>
          <a:off x="838200" y="1275008"/>
          <a:ext cx="10515600" cy="490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7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Características da UBS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Resultado de imagem para barreirinha amazona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60" y="1468192"/>
            <a:ext cx="5718220" cy="364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37161" y="2936540"/>
            <a:ext cx="6130344" cy="3921459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46823" y="62461"/>
            <a:ext cx="8403488" cy="685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>
                <a:solidFill>
                  <a:prstClr val="black"/>
                </a:solidFill>
              </a:rPr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9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07594" y="1545465"/>
            <a:ext cx="10478037" cy="4816698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UBS tipo 1 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Instalada em um local adaptado 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Composta por duas ESF, a nº 10 e nº 11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UBS de referência no município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Programas desenvolvidos em âmbito Municipal:</a:t>
            </a:r>
          </a:p>
          <a:p>
            <a:pPr lvl="2"/>
            <a:r>
              <a:rPr lang="pt-BR" sz="2400" dirty="0">
                <a:solidFill>
                  <a:schemeClr val="tx1"/>
                </a:solidFill>
              </a:rPr>
              <a:t>Vacinação. </a:t>
            </a:r>
          </a:p>
          <a:p>
            <a:pPr lvl="2"/>
            <a:r>
              <a:rPr lang="pt-BR" sz="2400" dirty="0" err="1">
                <a:solidFill>
                  <a:schemeClr val="tx1"/>
                </a:solidFill>
              </a:rPr>
              <a:t>Prev</a:t>
            </a:r>
            <a:r>
              <a:rPr lang="pt-BR" sz="2400" dirty="0">
                <a:solidFill>
                  <a:schemeClr val="tx1"/>
                </a:solidFill>
              </a:rPr>
              <a:t> de </a:t>
            </a:r>
            <a:r>
              <a:rPr lang="pt-BR" sz="2400" dirty="0" smtClean="0">
                <a:solidFill>
                  <a:schemeClr val="tx1"/>
                </a:solidFill>
              </a:rPr>
              <a:t>câncer de mama e colo uterino. </a:t>
            </a:r>
          </a:p>
          <a:p>
            <a:pPr lvl="2"/>
            <a:r>
              <a:rPr lang="pt-BR" sz="2400" dirty="0" err="1" smtClean="0">
                <a:solidFill>
                  <a:schemeClr val="tx1"/>
                </a:solidFill>
              </a:rPr>
              <a:t>HiperDia</a:t>
            </a:r>
            <a:r>
              <a:rPr lang="pt-BR" sz="2400" dirty="0" smtClean="0">
                <a:solidFill>
                  <a:schemeClr val="tx1"/>
                </a:solidFill>
              </a:rPr>
              <a:t> e saúde do Idoso. 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Hanseníase e Tuberculoses. </a:t>
            </a: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Características da UBS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46823" y="62461"/>
            <a:ext cx="8403488" cy="685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>
                <a:solidFill>
                  <a:prstClr val="black"/>
                </a:solidFill>
              </a:rPr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00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Situação da ação programática antes da intervenção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48497" y="2067402"/>
            <a:ext cx="10032642" cy="3985668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todos os usuários Hipertensos e Diabéticos estavam cadastrados. 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Maioria dos usuários com pouca adesão ao tratamento</a:t>
            </a:r>
          </a:p>
          <a:p>
            <a:pPr lvl="0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Pouco controle das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doenças e alta incidência de encaminhamento hospitalar.</a:t>
            </a:r>
          </a:p>
          <a:p>
            <a:pPr lvl="0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Pouca adesão aos protocolos Ministeriais da Saúde.</a:t>
            </a:r>
          </a:p>
          <a:p>
            <a:pPr lvl="0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dos usuários sem estratificação do risco para DCV</a:t>
            </a:r>
          </a:p>
          <a:p>
            <a:pPr lvl="0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existia formação do grupo de HiperDia</a:t>
            </a:r>
          </a:p>
          <a:p>
            <a:pPr lvl="0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Irregularidade com os medicamentos, como a falta e baixa cobertura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6823" y="62461"/>
            <a:ext cx="8403488" cy="685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>
                <a:solidFill>
                  <a:prstClr val="black"/>
                </a:solidFill>
              </a:rPr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746308" y="786452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dirty="0" smtClean="0">
                <a:solidFill>
                  <a:schemeClr val="tx1"/>
                </a:solidFill>
              </a:rPr>
              <a:t>Objetivo Geral da Intervenção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1179095" y="2741619"/>
            <a:ext cx="10780294" cy="142130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tx1"/>
                </a:solidFill>
              </a:rPr>
              <a:t>Qualificar a atenção do Programa de HAS e DM  da UBS Giovana </a:t>
            </a:r>
            <a:r>
              <a:rPr lang="pt-BR" sz="2800" b="1" dirty="0" err="1">
                <a:solidFill>
                  <a:schemeClr val="tx1"/>
                </a:solidFill>
              </a:rPr>
              <a:t>Galli</a:t>
            </a:r>
            <a:r>
              <a:rPr lang="pt-BR" sz="2800" b="1" dirty="0">
                <a:solidFill>
                  <a:schemeClr val="tx1"/>
                </a:solidFill>
              </a:rPr>
              <a:t> em Barreirinha/AM</a:t>
            </a:r>
          </a:p>
        </p:txBody>
      </p:sp>
    </p:spTree>
    <p:extLst>
      <p:ext uri="{BB962C8B-B14F-4D97-AF65-F5344CB8AC3E}">
        <p14:creationId xmlns:p14="http://schemas.microsoft.com/office/powerpoint/2010/main" val="2356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0463" y="1905000"/>
            <a:ext cx="10491537" cy="470835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1</a:t>
            </a:r>
            <a:r>
              <a:rPr lang="pt-BR" sz="2400" b="1" dirty="0">
                <a:solidFill>
                  <a:schemeClr val="tx1"/>
                </a:solidFill>
              </a:rPr>
              <a:t>. </a:t>
            </a:r>
            <a:r>
              <a:rPr lang="pt-BR" sz="2400" dirty="0">
                <a:solidFill>
                  <a:schemeClr val="tx1"/>
                </a:solidFill>
              </a:rPr>
              <a:t>Ampliar a cobertura a hipertensos e/ou </a:t>
            </a:r>
            <a:r>
              <a:rPr lang="pt-BR" sz="2400" dirty="0" smtClean="0">
                <a:solidFill>
                  <a:schemeClr val="tx1"/>
                </a:solidFill>
              </a:rPr>
              <a:t>diabéticos</a:t>
            </a:r>
          </a:p>
          <a:p>
            <a:r>
              <a:rPr lang="pt-BR" sz="2400" b="1" dirty="0" smtClean="0">
                <a:solidFill>
                  <a:schemeClr val="tx1"/>
                </a:solidFill>
              </a:rPr>
              <a:t>2</a:t>
            </a:r>
            <a:r>
              <a:rPr lang="pt-BR" sz="2400" b="1" dirty="0">
                <a:solidFill>
                  <a:schemeClr val="tx1"/>
                </a:solidFill>
              </a:rPr>
              <a:t>. </a:t>
            </a:r>
            <a:r>
              <a:rPr lang="pt-BR" sz="2400" dirty="0">
                <a:solidFill>
                  <a:schemeClr val="tx1"/>
                </a:solidFill>
              </a:rPr>
              <a:t>Melhorar a qualidade da atenção a hipertensos e/ou </a:t>
            </a:r>
            <a:r>
              <a:rPr lang="pt-BR" sz="2400" dirty="0" smtClean="0">
                <a:solidFill>
                  <a:schemeClr val="tx1"/>
                </a:solidFill>
              </a:rPr>
              <a:t>diabéticos</a:t>
            </a:r>
          </a:p>
          <a:p>
            <a:r>
              <a:rPr lang="pt-BR" sz="2400" b="1" dirty="0" smtClean="0">
                <a:solidFill>
                  <a:schemeClr val="tx1"/>
                </a:solidFill>
              </a:rPr>
              <a:t>3</a:t>
            </a:r>
            <a:r>
              <a:rPr lang="pt-BR" sz="2400" b="1" dirty="0">
                <a:solidFill>
                  <a:schemeClr val="tx1"/>
                </a:solidFill>
              </a:rPr>
              <a:t>. </a:t>
            </a:r>
            <a:r>
              <a:rPr lang="pt-BR" sz="2400" dirty="0">
                <a:solidFill>
                  <a:schemeClr val="tx1"/>
                </a:solidFill>
              </a:rPr>
              <a:t>Melhorar a adesão de hipertensos e/ou diabéticos ao </a:t>
            </a:r>
            <a:r>
              <a:rPr lang="pt-BR" sz="2400" dirty="0" smtClean="0">
                <a:solidFill>
                  <a:schemeClr val="tx1"/>
                </a:solidFill>
              </a:rPr>
              <a:t>programa</a:t>
            </a:r>
          </a:p>
          <a:p>
            <a:r>
              <a:rPr lang="pt-BR" sz="2400" b="1" dirty="0" smtClean="0">
                <a:solidFill>
                  <a:schemeClr val="tx1"/>
                </a:solidFill>
              </a:rPr>
              <a:t>4</a:t>
            </a:r>
            <a:r>
              <a:rPr lang="pt-BR" sz="2400" b="1" dirty="0">
                <a:solidFill>
                  <a:schemeClr val="tx1"/>
                </a:solidFill>
              </a:rPr>
              <a:t>. </a:t>
            </a:r>
            <a:r>
              <a:rPr lang="pt-BR" sz="2400" dirty="0">
                <a:solidFill>
                  <a:schemeClr val="tx1"/>
                </a:solidFill>
              </a:rPr>
              <a:t>Melhorar o registro das </a:t>
            </a:r>
            <a:r>
              <a:rPr lang="pt-BR" sz="2400" dirty="0" smtClean="0">
                <a:solidFill>
                  <a:schemeClr val="tx1"/>
                </a:solidFill>
              </a:rPr>
              <a:t>informações</a:t>
            </a:r>
          </a:p>
          <a:p>
            <a:r>
              <a:rPr lang="pt-BR" sz="2400" b="1" dirty="0" smtClean="0">
                <a:solidFill>
                  <a:schemeClr val="tx1"/>
                </a:solidFill>
              </a:rPr>
              <a:t>5</a:t>
            </a:r>
            <a:r>
              <a:rPr lang="pt-BR" sz="2400" b="1" dirty="0">
                <a:solidFill>
                  <a:schemeClr val="tx1"/>
                </a:solidFill>
              </a:rPr>
              <a:t>. </a:t>
            </a:r>
            <a:r>
              <a:rPr lang="pt-BR" sz="2400" dirty="0">
                <a:solidFill>
                  <a:schemeClr val="tx1"/>
                </a:solidFill>
              </a:rPr>
              <a:t>Mapear hipertensos e  diabéticos de risco para doença </a:t>
            </a:r>
            <a:r>
              <a:rPr lang="pt-BR" sz="2400" dirty="0" smtClean="0">
                <a:solidFill>
                  <a:schemeClr val="tx1"/>
                </a:solidFill>
              </a:rPr>
              <a:t>cardiovascular</a:t>
            </a:r>
          </a:p>
          <a:p>
            <a:r>
              <a:rPr lang="pt-BR" sz="2400" b="1" dirty="0" smtClean="0">
                <a:solidFill>
                  <a:schemeClr val="tx1"/>
                </a:solidFill>
              </a:rPr>
              <a:t>6</a:t>
            </a:r>
            <a:r>
              <a:rPr lang="pt-BR" sz="2400" b="1" dirty="0">
                <a:solidFill>
                  <a:schemeClr val="tx1"/>
                </a:solidFill>
              </a:rPr>
              <a:t>. </a:t>
            </a:r>
            <a:r>
              <a:rPr lang="pt-BR" sz="2400" dirty="0">
                <a:solidFill>
                  <a:schemeClr val="tx1"/>
                </a:solidFill>
              </a:rPr>
              <a:t>Promover a saúde de hipertensos e diabéticos </a:t>
            </a:r>
          </a:p>
        </p:txBody>
      </p:sp>
    </p:spTree>
    <p:extLst>
      <p:ext uri="{BB962C8B-B14F-4D97-AF65-F5344CB8AC3E}">
        <p14:creationId xmlns:p14="http://schemas.microsoft.com/office/powerpoint/2010/main" val="25819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9604" y="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Metodologia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Ações realizadas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8896" y="1687132"/>
            <a:ext cx="11153104" cy="5170868"/>
          </a:xfrm>
        </p:spPr>
        <p:txBody>
          <a:bodyPr>
            <a:noAutofit/>
          </a:bodyPr>
          <a:lstStyle/>
          <a:p>
            <a:r>
              <a:rPr lang="pt-BR" sz="24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F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oram </a:t>
            </a:r>
            <a:r>
              <a:rPr lang="pt-BR" sz="2400" b="1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capacitados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todos os ACS e a equipe da ESF</a:t>
            </a:r>
          </a:p>
          <a:p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Foram </a:t>
            </a:r>
            <a:r>
              <a:rPr lang="pt-BR" sz="2400" b="1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monitorados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todos os usuários cadastrados no programa de HAS e DM</a:t>
            </a:r>
          </a:p>
          <a:p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Melhoramos a</a:t>
            </a:r>
            <a:r>
              <a:rPr lang="pt-BR" sz="2400" b="1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qualificação 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dos prontuários, assim como sua identificação, inserção de dados da avaliação do risco para doença coronária.</a:t>
            </a:r>
          </a:p>
          <a:p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Foram desenvolvidas </a:t>
            </a:r>
            <a:r>
              <a:rPr lang="pt-BR" sz="2400" b="1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palestras</a:t>
            </a:r>
            <a:r>
              <a:rPr lang="pt-BR" sz="24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na UBS e na rádio local sobre alimentação saudável e incentivo se à práticas de exercícios físicos. Também, foram debatidos os riscos do tabagismo.</a:t>
            </a:r>
          </a:p>
          <a:p>
            <a:r>
              <a:rPr lang="pt-BR" sz="24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Os usuários foram </a:t>
            </a:r>
            <a:r>
              <a:rPr lang="pt-BR" sz="24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informados</a:t>
            </a:r>
            <a:r>
              <a:rPr lang="pt-BR" sz="2400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sobre suas frequências a consultas e o direito de ter em dia seus prontuários.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3378</TotalTime>
  <Words>1789</Words>
  <Application>Microsoft Office PowerPoint</Application>
  <PresentationFormat>Widescreen</PresentationFormat>
  <Paragraphs>192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9" baseType="lpstr">
      <vt:lpstr>黑体</vt:lpstr>
      <vt:lpstr>SimSun</vt:lpstr>
      <vt:lpstr>Arial</vt:lpstr>
      <vt:lpstr>Calibri</vt:lpstr>
      <vt:lpstr>Times New Roman</vt:lpstr>
      <vt:lpstr>Wingdings</vt:lpstr>
      <vt:lpstr>Wingdings 3</vt:lpstr>
      <vt:lpstr>Cacho</vt:lpstr>
      <vt:lpstr>Especializando:  Diguiermis Santana Isalgué Orientadora: Vilma Constancia Fioravante dos Santos  </vt:lpstr>
      <vt:lpstr>Introdução Importância Intervenção</vt:lpstr>
      <vt:lpstr>Caracterização do Município</vt:lpstr>
      <vt:lpstr>Características da UBS</vt:lpstr>
      <vt:lpstr>Características da UBS</vt:lpstr>
      <vt:lpstr>Situação da ação programática antes da intervenção</vt:lpstr>
      <vt:lpstr>Apresentação do PowerPoint</vt:lpstr>
      <vt:lpstr>Objetivos específicos da Intervenção</vt:lpstr>
      <vt:lpstr>Metodologia Ações realizadas</vt:lpstr>
      <vt:lpstr>Metodologia Ações realizadas</vt:lpstr>
      <vt:lpstr>Apresentação do PowerPoint</vt:lpstr>
      <vt:lpstr>Objetivos, Metas e Resultados alcançados com a Intervenção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Aspectos qualitativos relevantes</vt:lpstr>
      <vt:lpstr>Aspectos qualitativos relevantes</vt:lpstr>
      <vt:lpstr>Discussão</vt:lpstr>
      <vt:lpstr>Discussão</vt:lpstr>
      <vt:lpstr>Discussão</vt:lpstr>
      <vt:lpstr>Avaliação da Intervenção</vt:lpstr>
      <vt:lpstr>Avaliação da implementação</vt:lpstr>
      <vt:lpstr>Reflexão crítica do processo de aprendizagem</vt:lpstr>
      <vt:lpstr>Aprendizados mais relevantes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dsi dicubra</dc:creator>
  <cp:lastModifiedBy>User</cp:lastModifiedBy>
  <cp:revision>71</cp:revision>
  <dcterms:created xsi:type="dcterms:W3CDTF">2015-05-21T21:15:21Z</dcterms:created>
  <dcterms:modified xsi:type="dcterms:W3CDTF">2015-06-08T21:34:41Z</dcterms:modified>
</cp:coreProperties>
</file>