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83" r:id="rId9"/>
    <p:sldId id="262" r:id="rId10"/>
    <p:sldId id="263" r:id="rId11"/>
    <p:sldId id="277" r:id="rId12"/>
    <p:sldId id="282" r:id="rId13"/>
    <p:sldId id="265" r:id="rId14"/>
    <p:sldId id="266" r:id="rId15"/>
    <p:sldId id="267" r:id="rId16"/>
    <p:sldId id="268" r:id="rId17"/>
    <p:sldId id="269" r:id="rId18"/>
    <p:sldId id="293" r:id="rId19"/>
    <p:sldId id="270" r:id="rId20"/>
    <p:sldId id="271" r:id="rId21"/>
    <p:sldId id="291" r:id="rId22"/>
    <p:sldId id="292" r:id="rId23"/>
    <p:sldId id="272" r:id="rId24"/>
    <p:sldId id="278" r:id="rId25"/>
    <p:sldId id="295" r:id="rId26"/>
    <p:sldId id="294" r:id="rId27"/>
    <p:sldId id="279" r:id="rId28"/>
    <p:sldId id="280" r:id="rId29"/>
    <p:sldId id="290" r:id="rId30"/>
    <p:sldId id="284" r:id="rId31"/>
    <p:sldId id="287" r:id="rId32"/>
    <p:sldId id="288" r:id="rId33"/>
    <p:sldId id="289" r:id="rId34"/>
    <p:sldId id="281" r:id="rId35"/>
    <p:sldId id="285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\Dropbox\EaD\TURMA%205-MAIS%20M&#201;DICOS\DINORAH\Planilha%20Semana%2012%20dinorah%20final%20formatada%20marina%2021.06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Usuario\Desktop\Planilha%20dados%20final%20puerprio%20CORREGIDO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uario\Desktop\Planilha%20Semana%2017%20dinorah%20final%20formatada%20marina%2021.06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suario\Desktop\Planilha%20Semana%2017%20dinorah%20final%20formatada%20marina%2021.06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Usuario\Desktop\Planilha%20PrenatalCORREGID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Usuario\Desktop\Planilha%20PrenatalCORREGIDA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Usuario\Desktop\Planilha%20PrenatalCORREGIDA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Usuario\Desktop\Planilha%20PrenatalCORREGIDA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Usuario\Desktop\Planilha%20PrenatalCORREGIDA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Usuario\Desktop\Planilha%20dados%20final%20puerprio%20CORREGID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9.0242218131771079E-2"/>
          <c:y val="5.8935083766328875E-2"/>
          <c:w val="0.85156249999999956"/>
          <c:h val="0.8498150484908096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Val val="1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0.33333333333333331</c:v>
                </c:pt>
                <c:pt idx="1">
                  <c:v>0.45454545454545453</c:v>
                </c:pt>
                <c:pt idx="2">
                  <c:v>0.5757575757575758</c:v>
                </c:pt>
                <c:pt idx="3">
                  <c:v>0</c:v>
                </c:pt>
              </c:numCache>
            </c:numRef>
          </c:val>
        </c:ser>
        <c:axId val="82758656"/>
        <c:axId val="87560960"/>
      </c:barChart>
      <c:catAx>
        <c:axId val="827586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560960"/>
        <c:crosses val="autoZero"/>
        <c:auto val="1"/>
        <c:lblAlgn val="ctr"/>
        <c:lblOffset val="100"/>
      </c:catAx>
      <c:valAx>
        <c:axId val="8756096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7586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1530815109343936"/>
          <c:y val="8.3355437760181797E-2"/>
          <c:w val="0.84890656063618364"/>
          <c:h val="0.7775140800058458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puérperas que receberam orientação sobre os cuidados com o recém-nascido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dLbls>
            <c:dLbl>
              <c:idx val="3"/>
              <c:delete val="1"/>
            </c:dLbl>
            <c:showVal val="1"/>
          </c:dLbls>
          <c:cat>
            <c:strRef>
              <c:f>Indicadores!$D$58:$G$58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Indicadores!$D$59:$G$59</c:f>
              <c:numCache>
                <c:formatCode>0.0%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87938944"/>
        <c:axId val="87940480"/>
      </c:barChart>
      <c:catAx>
        <c:axId val="879389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940480"/>
        <c:crosses val="autoZero"/>
        <c:auto val="1"/>
        <c:lblAlgn val="ctr"/>
        <c:lblOffset val="100"/>
      </c:catAx>
      <c:valAx>
        <c:axId val="8794048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9389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1605686231235635"/>
          <c:y val="5.6168438607462984E-2"/>
          <c:w val="0.85156249999999956"/>
          <c:h val="0.8386488951427978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gradFill>
              <a:gsLst>
                <a:gs pos="97000">
                  <a:schemeClr val="tx2">
                    <a:lumMod val="60000"/>
                    <a:lumOff val="40000"/>
                  </a:schemeClr>
                </a:gs>
                <a:gs pos="1000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25400">
              <a:noFill/>
            </a:ln>
          </c:spPr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0.54545454545454541</c:v>
                </c:pt>
                <c:pt idx="1">
                  <c:v>0.66666666666666663</c:v>
                </c:pt>
                <c:pt idx="2">
                  <c:v>0.73684210526315785</c:v>
                </c:pt>
                <c:pt idx="3">
                  <c:v>0</c:v>
                </c:pt>
              </c:numCache>
            </c:numRef>
          </c:val>
        </c:ser>
        <c:axId val="70235648"/>
        <c:axId val="70237184"/>
      </c:barChart>
      <c:catAx>
        <c:axId val="702356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0237184"/>
        <c:crosses val="autoZero"/>
        <c:auto val="1"/>
        <c:lblAlgn val="ctr"/>
        <c:lblOffset val="100"/>
      </c:catAx>
      <c:valAx>
        <c:axId val="702371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02356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0324369001473624"/>
          <c:y val="3.6140556597873671E-2"/>
          <c:w val="0.85412667946258281"/>
          <c:h val="0.8572352511986657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Val val="1"/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0.6363636363636429</c:v>
                </c:pt>
                <c:pt idx="1">
                  <c:v>0.66666666666666663</c:v>
                </c:pt>
                <c:pt idx="2">
                  <c:v>0.94736842105262509</c:v>
                </c:pt>
                <c:pt idx="3">
                  <c:v>0</c:v>
                </c:pt>
              </c:numCache>
            </c:numRef>
          </c:val>
        </c:ser>
        <c:axId val="72397184"/>
        <c:axId val="72398720"/>
      </c:barChart>
      <c:catAx>
        <c:axId val="723971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398720"/>
        <c:crosses val="autoZero"/>
        <c:auto val="1"/>
        <c:lblAlgn val="ctr"/>
        <c:lblOffset val="100"/>
      </c:catAx>
      <c:valAx>
        <c:axId val="7239872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3971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1328125000000012"/>
          <c:y val="3.7045332238366778E-2"/>
          <c:w val="0.85156249999999956"/>
          <c:h val="0.8461680835907436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Val val="1"/>
          </c:dLbls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0.90909090909090906</c:v>
                </c:pt>
                <c:pt idx="1">
                  <c:v>0.93333333333333335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87604224"/>
        <c:axId val="87827200"/>
      </c:barChart>
      <c:catAx>
        <c:axId val="876042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827200"/>
        <c:crosses val="autoZero"/>
        <c:auto val="1"/>
        <c:lblAlgn val="ctr"/>
        <c:lblOffset val="100"/>
      </c:catAx>
      <c:valAx>
        <c:axId val="8782720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6042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1328125000000012"/>
          <c:y val="6.013327924445791E-2"/>
          <c:w val="0.85156249999999956"/>
          <c:h val="0.8421576309968450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gestantes com solicitação de exames laboratoriais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Val val="1"/>
          </c:dLbls>
          <c:cat>
            <c:strRef>
              <c:f>Indicadores!$D$27:$G$27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Indicadores!$D$28:$G$28</c:f>
              <c:numCache>
                <c:formatCode>0.0%</c:formatCode>
                <c:ptCount val="4"/>
                <c:pt idx="0">
                  <c:v>0.81818181818181934</c:v>
                </c:pt>
                <c:pt idx="1">
                  <c:v>0.93333333333333335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87877120"/>
        <c:axId val="87878656"/>
      </c:barChart>
      <c:catAx>
        <c:axId val="878771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878656"/>
        <c:crosses val="autoZero"/>
        <c:auto val="1"/>
        <c:lblAlgn val="ctr"/>
        <c:lblOffset val="100"/>
      </c:catAx>
      <c:valAx>
        <c:axId val="8787865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8771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1332552048333058"/>
          <c:y val="5.5406243485511777E-2"/>
          <c:w val="0.85189529190917446"/>
          <c:h val="0.8536496768813848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Val val="1"/>
          </c:dLbls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0.90909090909090906</c:v>
                </c:pt>
                <c:pt idx="1">
                  <c:v>0.93333333333333335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3793536"/>
        <c:axId val="73795072"/>
      </c:barChart>
      <c:catAx>
        <c:axId val="737935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795072"/>
        <c:crosses val="autoZero"/>
        <c:auto val="1"/>
        <c:lblAlgn val="ctr"/>
        <c:lblOffset val="100"/>
      </c:catAx>
      <c:valAx>
        <c:axId val="7379507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7935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637080867850098"/>
          <c:y val="0.28329655429804962"/>
          <c:w val="0.84812623274161769"/>
          <c:h val="0.5997056928647036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Val val="1"/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0.72727272727272729</c:v>
                </c:pt>
                <c:pt idx="1">
                  <c:v>0.8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87797760"/>
        <c:axId val="87799296"/>
      </c:barChart>
      <c:catAx>
        <c:axId val="877977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799296"/>
        <c:crosses val="autoZero"/>
        <c:auto val="1"/>
        <c:lblAlgn val="ctr"/>
        <c:lblOffset val="100"/>
      </c:catAx>
      <c:valAx>
        <c:axId val="8779929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7977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328125000000012"/>
          <c:y val="5.6018344798832602E-2"/>
          <c:w val="0.85156249999999956"/>
          <c:h val="0.8313055034396498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Val val="1"/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0.72727272727272729</c:v>
                </c:pt>
                <c:pt idx="1">
                  <c:v>0.53333333333333333</c:v>
                </c:pt>
                <c:pt idx="2">
                  <c:v>0.78947368421052633</c:v>
                </c:pt>
                <c:pt idx="3">
                  <c:v>0</c:v>
                </c:pt>
              </c:numCache>
            </c:numRef>
          </c:val>
        </c:ser>
        <c:axId val="73836800"/>
        <c:axId val="87887872"/>
      </c:barChart>
      <c:catAx>
        <c:axId val="738368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887872"/>
        <c:crosses val="autoZero"/>
        <c:auto val="1"/>
        <c:lblAlgn val="ctr"/>
        <c:lblOffset val="100"/>
      </c:catAx>
      <c:valAx>
        <c:axId val="8788787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8368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328125000000012"/>
          <c:y val="8.1863489101405812E-2"/>
          <c:w val="0.85156249999999956"/>
          <c:h val="0.8070285869806168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Val val="1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0.5</c:v>
                </c:pt>
                <c:pt idx="1">
                  <c:v>0.8</c:v>
                </c:pt>
                <c:pt idx="2">
                  <c:v>0.8333333333333337</c:v>
                </c:pt>
                <c:pt idx="3">
                  <c:v>0</c:v>
                </c:pt>
              </c:numCache>
            </c:numRef>
          </c:val>
        </c:ser>
        <c:axId val="87950848"/>
        <c:axId val="87952384"/>
      </c:barChart>
      <c:catAx>
        <c:axId val="879508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952384"/>
        <c:crosses val="autoZero"/>
        <c:auto val="1"/>
        <c:lblAlgn val="ctr"/>
        <c:lblOffset val="100"/>
      </c:catAx>
      <c:valAx>
        <c:axId val="8795238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9508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0.41111</cdr:x>
      <cdr:y>0.72694</cdr:y>
    </cdr:from>
    <cdr:to>
      <cdr:x>0.45817</cdr:x>
      <cdr:y>0.80169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496340" y="2648490"/>
          <a:ext cx="285760" cy="272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1600" dirty="0" smtClean="0"/>
            <a:t>10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0.42353</cdr:x>
      <cdr:y>0.70833</cdr:y>
    </cdr:from>
    <cdr:to>
      <cdr:x>0.57412</cdr:x>
      <cdr:y>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571768" y="2428893"/>
          <a:ext cx="914400" cy="1000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0.61176</cdr:x>
      <cdr:y>0.70588</cdr:y>
    </cdr:from>
    <cdr:to>
      <cdr:x>0.68235</cdr:x>
      <cdr:y>0.82353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3714776" y="2571768"/>
          <a:ext cx="42862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0.6</cdr:x>
      <cdr:y>0.70588</cdr:y>
    </cdr:from>
    <cdr:to>
      <cdr:x>0.68235</cdr:x>
      <cdr:y>0.82353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3643338" y="2571768"/>
          <a:ext cx="50006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pt-BR" sz="1600" dirty="0"/>
        </a:p>
      </cdr:txBody>
    </cdr:sp>
  </cdr:relSizeAnchor>
  <cdr:relSizeAnchor xmlns:cdr="http://schemas.openxmlformats.org/drawingml/2006/chartDrawing">
    <cdr:from>
      <cdr:x>0.6</cdr:x>
      <cdr:y>0.72549</cdr:y>
    </cdr:from>
    <cdr:to>
      <cdr:x>0.79765</cdr:x>
      <cdr:y>1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3643338" y="2643206"/>
          <a:ext cx="1200152" cy="1000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0.6127</cdr:x>
      <cdr:y>0.72882</cdr:y>
    </cdr:from>
    <cdr:to>
      <cdr:x>0.69505</cdr:x>
      <cdr:y>0.88568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3720476" y="2655353"/>
          <a:ext cx="500048" cy="571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1600" dirty="0" smtClean="0"/>
            <a:t>14</a:t>
          </a:r>
          <a:endParaRPr lang="pt-BR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0.17442</cdr:x>
      <cdr:y>0.52</cdr:y>
    </cdr:from>
    <cdr:to>
      <cdr:x>0.25581</cdr:x>
      <cdr:y>0.7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071570" y="1857388"/>
          <a:ext cx="500066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pt-BR" sz="1600" dirty="0"/>
        </a:p>
      </cdr:txBody>
    </cdr:sp>
  </cdr:relSizeAnchor>
  <cdr:relSizeAnchor xmlns:cdr="http://schemas.openxmlformats.org/drawingml/2006/chartDrawing">
    <cdr:from>
      <cdr:x>0.18605</cdr:x>
      <cdr:y>0.56</cdr:y>
    </cdr:from>
    <cdr:to>
      <cdr:x>0.24419</cdr:x>
      <cdr:y>0.7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143008" y="2000264"/>
          <a:ext cx="35719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1600" dirty="0"/>
            <a:t>7</a:t>
          </a:r>
        </a:p>
      </cdr:txBody>
    </cdr:sp>
  </cdr:relSizeAnchor>
  <cdr:relSizeAnchor xmlns:cdr="http://schemas.openxmlformats.org/drawingml/2006/chartDrawing">
    <cdr:from>
      <cdr:x>0.38372</cdr:x>
      <cdr:y>0.52</cdr:y>
    </cdr:from>
    <cdr:to>
      <cdr:x>0.57907</cdr:x>
      <cdr:y>0.856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2357454" y="1857388"/>
          <a:ext cx="1200152" cy="1200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0.38372</cdr:x>
      <cdr:y>0.52</cdr:y>
    </cdr:from>
    <cdr:to>
      <cdr:x>0.61628</cdr:x>
      <cdr:y>0.68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2357454" y="1857388"/>
          <a:ext cx="142876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1600" dirty="0" smtClean="0"/>
            <a:t>10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0.60465</cdr:x>
      <cdr:y>0.5</cdr:y>
    </cdr:from>
    <cdr:to>
      <cdr:x>0.67442</cdr:x>
      <cdr:y>0.66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3714776" y="1785950"/>
          <a:ext cx="428628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1600" dirty="0" smtClean="0"/>
            <a:t>18</a:t>
          </a:r>
          <a:endParaRPr lang="pt-BR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0.37113</cdr:x>
      <cdr:y>0.51852</cdr:y>
    </cdr:from>
    <cdr:to>
      <cdr:x>0.48454</cdr:x>
      <cdr:y>0.68519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571768" y="2000264"/>
          <a:ext cx="785818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pt-BR" dirty="0"/>
        </a:p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0.59794</cdr:x>
      <cdr:y>0.55556</cdr:y>
    </cdr:from>
    <cdr:to>
      <cdr:x>0.69072</cdr:x>
      <cdr:y>0.74074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4143404" y="2143140"/>
          <a:ext cx="642942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1800" dirty="0" smtClean="0"/>
            <a:t>  19</a:t>
          </a:r>
          <a:endParaRPr lang="pt-BR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0.17526</cdr:x>
      <cdr:y>0.5</cdr:y>
    </cdr:from>
    <cdr:to>
      <cdr:x>0.26804</cdr:x>
      <cdr:y>0.72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214446" y="1785950"/>
          <a:ext cx="642942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  9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0.39175</cdr:x>
      <cdr:y>0.5</cdr:y>
    </cdr:from>
    <cdr:to>
      <cdr:x>0.47423</cdr:x>
      <cdr:y>0.796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714644" y="1785950"/>
          <a:ext cx="571504" cy="105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14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0.59794</cdr:x>
      <cdr:y>0.46</cdr:y>
    </cdr:from>
    <cdr:to>
      <cdr:x>0.69072</cdr:x>
      <cdr:y>0.716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4143404" y="1643074"/>
          <a:ext cx="64294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  19</a:t>
          </a:r>
          <a:endParaRPr lang="pt-BR" sz="2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0.18269</cdr:x>
      <cdr:y>0.51786</cdr:y>
    </cdr:from>
    <cdr:to>
      <cdr:x>0.33461</cdr:x>
      <cdr:y>0.74643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57322" y="2071702"/>
          <a:ext cx="112871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 10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0.38462</cdr:x>
      <cdr:y>0.5</cdr:y>
    </cdr:from>
    <cdr:to>
      <cdr:x>0.47115</cdr:x>
      <cdr:y>0.78214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857520" y="2000264"/>
          <a:ext cx="642942" cy="1128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  14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0.60577</cdr:x>
      <cdr:y>0.5</cdr:y>
    </cdr:from>
    <cdr:to>
      <cdr:x>0.75769</cdr:x>
      <cdr:y>0.72857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4500594" y="2000264"/>
          <a:ext cx="112871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 19</a:t>
          </a:r>
          <a:endParaRPr lang="pt-BR" sz="2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0.16832</cdr:x>
      <cdr:y>0.60377</cdr:y>
    </cdr:from>
    <cdr:to>
      <cdr:x>0.27723</cdr:x>
      <cdr:y>0.84528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214446" y="2286016"/>
          <a:ext cx="78581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     8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0.37624</cdr:x>
      <cdr:y>0.58491</cdr:y>
    </cdr:from>
    <cdr:to>
      <cdr:x>0.48515</cdr:x>
      <cdr:y>0.86415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714644" y="2214578"/>
          <a:ext cx="785818" cy="105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   12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0.59406</cdr:x>
      <cdr:y>0.58491</cdr:y>
    </cdr:from>
    <cdr:to>
      <cdr:x>0.69307</cdr:x>
      <cdr:y>0.82641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4286280" y="2214578"/>
          <a:ext cx="7143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  19</a:t>
          </a:r>
          <a:endParaRPr lang="pt-BR" sz="20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0.17308</cdr:x>
      <cdr:y>0.6</cdr:y>
    </cdr:from>
    <cdr:to>
      <cdr:x>0.26923</cdr:x>
      <cdr:y>0.83273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285884" y="2357454"/>
          <a:ext cx="7143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   8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0.40385</cdr:x>
      <cdr:y>0.61818</cdr:y>
    </cdr:from>
    <cdr:to>
      <cdr:x>0.54615</cdr:x>
      <cdr:y>0.88727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000396" y="2428892"/>
          <a:ext cx="1057276" cy="105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 8</a:t>
          </a:r>
          <a:endParaRPr lang="pt-BR" sz="20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0.18812</cdr:x>
      <cdr:y>0.67213</cdr:y>
    </cdr:from>
    <cdr:to>
      <cdr:x>0.31485</cdr:x>
      <cdr:y>0.88197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57322" y="29289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1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0.40594</cdr:x>
      <cdr:y>0.63934</cdr:y>
    </cdr:from>
    <cdr:to>
      <cdr:x>0.55247</cdr:x>
      <cdr:y>0.84918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928958" y="2786082"/>
          <a:ext cx="105727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4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0.60396</cdr:x>
      <cdr:y>0.62295</cdr:y>
    </cdr:from>
    <cdr:to>
      <cdr:x>0.7703</cdr:x>
      <cdr:y>0.83279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4357718" y="2714644"/>
          <a:ext cx="120015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  5</a:t>
          </a:r>
          <a:endParaRPr lang="pt-BR" sz="20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0.19608</cdr:x>
      <cdr:y>0.67797</cdr:y>
    </cdr:from>
    <cdr:to>
      <cdr:x>0.34118</cdr:x>
      <cdr:y>0.89491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428760" y="2857520"/>
          <a:ext cx="105727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1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0.40196</cdr:x>
      <cdr:y>0.61017</cdr:y>
    </cdr:from>
    <cdr:to>
      <cdr:x>0.54706</cdr:x>
      <cdr:y>0.82712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928958" y="2571768"/>
          <a:ext cx="105727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 5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0.62745</cdr:x>
      <cdr:y>0.61017</cdr:y>
    </cdr:from>
    <cdr:to>
      <cdr:x>0.75294</cdr:x>
      <cdr:y>0.82712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4572032" y="25717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6</a:t>
          </a:r>
          <a:endParaRPr lang="pt-BR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ECAB084-F749-4BA0-84F7-359BD787BC63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DE8A99-5A8F-4311-B88E-1059C5FBDD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Dinorah Ivonne Boada Bilhalva</a:t>
            </a:r>
          </a:p>
          <a:p>
            <a:pPr>
              <a:spcBef>
                <a:spcPct val="0"/>
              </a:spcBef>
            </a:pPr>
            <a:endParaRPr lang="pt-BR" smtClean="0"/>
          </a:p>
          <a:p>
            <a:pPr>
              <a:spcBef>
                <a:spcPct val="0"/>
              </a:spcBef>
            </a:pPr>
            <a:endParaRPr lang="pt-BR" smtClean="0"/>
          </a:p>
          <a:p>
            <a:pPr>
              <a:spcBef>
                <a:spcPct val="0"/>
              </a:spcBef>
            </a:pPr>
            <a:endParaRPr lang="pt-BR" smtClean="0"/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62505B-4DB8-42A6-B916-59B0668AC98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312EBA-CC08-4451-BF5A-A2B5DD8BB8F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60994F-7226-4848-A8F7-8F8B3E6C8A62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10357D-A8BB-4DBE-AB35-E6965B76C97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6D909D-34FE-4796-83A1-BB265383544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FBCC-6C57-42EE-83EE-A8257BAE3456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39B7D-94BB-4BA8-881D-36F3FBB56B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4AE61-A12E-41E9-BBFE-1984A59A495A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E11D-768C-4F44-A24A-21C4533390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B9D20-3FEF-4456-B680-363A108B8E06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BE182-2C19-4EF8-AA52-97C39F4C8D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51EB-F1BC-4379-9B90-29EAB6539A20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AAFE2-48A4-45EB-BF5B-783C64AB18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B23A-E0E8-41C3-8F12-F6175A7512F4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9BFD5-BA34-404E-B47F-A74481BDEB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38D54-84B6-452F-A257-8828B724E741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2D3ED-95B3-48D8-AD1D-6601A76923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8F555-6641-4B68-82AD-556238FEACA2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8A25-CAB8-4ECD-811B-74559C50B0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38580-42DC-4423-A5D4-4BA974958192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FB883-1005-4251-993D-EABB906EC1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EE566-FB19-4B30-A019-D262C9E9B940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C6CBA-E9BD-4558-8A17-39F43BB6B4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70CC4-B4D6-4869-9511-4CA85DF04CE1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051B-D1E2-493C-A4B9-2FECF55330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5367B-339D-448C-B878-5E115F772698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434C-D7E6-4826-87F2-5A7A89BC96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555C34-7C44-4DAC-887F-8212ECE85527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DF68AE-C7F3-4F70-8D60-D4272A12F3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2071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/>
              <a:t>Universidade Aberta do SUS - UNASUS </a:t>
            </a:r>
            <a:r>
              <a:rPr lang="pt-BR" sz="2200" dirty="0"/>
              <a:t/>
            </a:r>
            <a:br>
              <a:rPr lang="pt-BR" sz="2200" dirty="0"/>
            </a:br>
            <a:r>
              <a:rPr lang="pt-BR" sz="2200" b="1" dirty="0"/>
              <a:t>Universidade Federal de Pelotas </a:t>
            </a:r>
            <a:r>
              <a:rPr lang="pt-BR" sz="2200" dirty="0"/>
              <a:t/>
            </a:r>
            <a:br>
              <a:rPr lang="pt-BR" sz="2200" dirty="0"/>
            </a:br>
            <a:r>
              <a:rPr lang="pt-BR" sz="2200" b="1" dirty="0"/>
              <a:t>Especialização em Saúde da Família </a:t>
            </a:r>
            <a:r>
              <a:rPr lang="pt-BR" sz="2200" dirty="0"/>
              <a:t/>
            </a:r>
            <a:br>
              <a:rPr lang="pt-BR" sz="2200" dirty="0"/>
            </a:br>
            <a:r>
              <a:rPr lang="pt-BR" sz="2200" b="1" dirty="0"/>
              <a:t>Modalidade a Distância</a:t>
            </a:r>
            <a:r>
              <a:rPr lang="pt-BR" sz="2200" dirty="0"/>
              <a:t>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b="1" dirty="0" smtClean="0"/>
              <a:t>Turma 5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63" y="2928938"/>
            <a:ext cx="8072437" cy="15001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b="1" smtClean="0">
                <a:solidFill>
                  <a:schemeClr val="tx1"/>
                </a:solidFill>
              </a:rPr>
              <a:t>Melhoria da Atenção à Saúde do Pré-natal e Puerpério na UBS Otávio Benno Stigger - Santa Vitória do Palmar/ RS</a:t>
            </a:r>
            <a:endParaRPr lang="pt-BR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  <p:pic>
        <p:nvPicPr>
          <p:cNvPr id="2052" name="Imagem 7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285750"/>
            <a:ext cx="13684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m 8" descr="http://www.minhapos.com.br/data/artigos/images/ufpe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14313"/>
            <a:ext cx="1714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CaixaDeTexto 11"/>
          <p:cNvSpPr txBox="1">
            <a:spLocks noChangeArrowheads="1"/>
          </p:cNvSpPr>
          <p:nvPr/>
        </p:nvSpPr>
        <p:spPr bwMode="auto">
          <a:xfrm>
            <a:off x="2357438" y="4929188"/>
            <a:ext cx="371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latin typeface="Calibri" pitchFamily="34" charset="0"/>
              </a:rPr>
              <a:t>Dinorah  Ivonne  Boada  Bilhalva</a:t>
            </a:r>
          </a:p>
        </p:txBody>
      </p:sp>
      <p:sp>
        <p:nvSpPr>
          <p:cNvPr id="2055" name="CaixaDeTexto 12"/>
          <p:cNvSpPr txBox="1">
            <a:spLocks noChangeArrowheads="1"/>
          </p:cNvSpPr>
          <p:nvPr/>
        </p:nvSpPr>
        <p:spPr bwMode="auto">
          <a:xfrm>
            <a:off x="2286000" y="5429250"/>
            <a:ext cx="4057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latin typeface="Calibri" pitchFamily="34" charset="0"/>
              </a:rPr>
              <a:t>Orientadora: Marina Sousa Azevedo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/>
              <a:t>Principais ações</a:t>
            </a:r>
            <a:r>
              <a:rPr lang="pt-BR" dirty="0" smtClean="0"/>
              <a:t>: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 smtClean="0"/>
              <a:t>Capacitar  a equipe e ampliar o conhecimento sobre o  Pré-natal e importância do controle do puerpério.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 smtClean="0"/>
              <a:t>Ampliar  conhecimento sobre humanização do parto.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 smtClean="0"/>
              <a:t>Captação precoce das gestantes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 smtClean="0"/>
              <a:t>Realizar atendimento clínico para todas as gestantes e </a:t>
            </a:r>
            <a:r>
              <a:rPr lang="pt-BR" dirty="0" err="1" smtClean="0"/>
              <a:t>puérperas</a:t>
            </a:r>
            <a:r>
              <a:rPr lang="pt-BR" dirty="0" smtClean="0"/>
              <a:t> cadastradas.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699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METODOLOGIA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4525963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pt-BR" smtClean="0"/>
              <a:t>Organizar nossos registros.</a:t>
            </a:r>
          </a:p>
          <a:p>
            <a:pPr algn="just">
              <a:buFont typeface="Wingdings" pitchFamily="2" charset="2"/>
              <a:buChar char="§"/>
            </a:pPr>
            <a:r>
              <a:rPr lang="pt-BR" smtClean="0"/>
              <a:t>Instituir a ficha-espelho e a planilha de coleta de dados.</a:t>
            </a:r>
          </a:p>
          <a:p>
            <a:pPr algn="just">
              <a:buFont typeface="Wingdings" pitchFamily="2" charset="2"/>
              <a:buChar char="§"/>
            </a:pPr>
            <a:r>
              <a:rPr lang="pt-BR" smtClean="0"/>
              <a:t>Realizar  atividades de educação em saúde e orientações no grupo de gestantes.</a:t>
            </a:r>
          </a:p>
          <a:p>
            <a:pPr algn="just">
              <a:buFont typeface="Wingdings" pitchFamily="2" charset="2"/>
              <a:buChar char="§"/>
            </a:pPr>
            <a:r>
              <a:rPr lang="pt-BR" smtClean="0"/>
              <a:t>Realizar busca ativa às faltosas.</a:t>
            </a:r>
          </a:p>
          <a:p>
            <a:pPr algn="just">
              <a:buFont typeface="Wingdings" pitchFamily="2" charset="2"/>
              <a:buChar char="§"/>
            </a:pPr>
            <a:r>
              <a:rPr lang="pt-BR" smtClean="0"/>
              <a:t>Monitorar todas as ações da intervenção.</a:t>
            </a:r>
          </a:p>
          <a:p>
            <a:endParaRPr lang="pt-BR" smtClean="0"/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METODOLOGIA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428625" y="44450"/>
            <a:ext cx="8229600" cy="7699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METAS E RESULTADOS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28625" y="1571625"/>
            <a:ext cx="8229600" cy="1654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700" b="1" u="sng" dirty="0" smtClean="0"/>
              <a:t/>
            </a:r>
            <a:br>
              <a:rPr lang="pt-BR" sz="2700" b="1" u="sng" dirty="0" smtClean="0"/>
            </a:br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dirty="0" smtClean="0"/>
              <a:t>Meta 1: Alcançar 100% de cobertura das gestantes cadastradas no Programa de </a:t>
            </a:r>
            <a:r>
              <a:rPr lang="pt-BR" sz="2700" dirty="0" err="1" smtClean="0"/>
              <a:t>Pré-natal</a:t>
            </a:r>
            <a:r>
              <a:rPr lang="pt-BR" sz="2700" dirty="0" smtClean="0"/>
              <a:t> da UBS.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graphicFrame>
        <p:nvGraphicFramePr>
          <p:cNvPr id="10" name="Chart 1"/>
          <p:cNvGraphicFramePr>
            <a:graphicFrameLocks/>
          </p:cNvGraphicFramePr>
          <p:nvPr/>
        </p:nvGraphicFramePr>
        <p:xfrm>
          <a:off x="1285852" y="2786058"/>
          <a:ext cx="6614864" cy="3837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7" name="CaixaDeTexto 10"/>
          <p:cNvSpPr txBox="1">
            <a:spLocks noChangeArrowheads="1"/>
          </p:cNvSpPr>
          <p:nvPr/>
        </p:nvSpPr>
        <p:spPr bwMode="auto">
          <a:xfrm>
            <a:off x="2317750" y="5551488"/>
            <a:ext cx="503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libri" pitchFamily="34" charset="0"/>
              </a:rPr>
              <a:t>11</a:t>
            </a:r>
          </a:p>
        </p:txBody>
      </p:sp>
      <p:sp>
        <p:nvSpPr>
          <p:cNvPr id="13318" name="CaixaDeTexto 11"/>
          <p:cNvSpPr txBox="1">
            <a:spLocks noChangeArrowheads="1"/>
          </p:cNvSpPr>
          <p:nvPr/>
        </p:nvSpPr>
        <p:spPr bwMode="auto">
          <a:xfrm>
            <a:off x="3757613" y="5551488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libri" pitchFamily="34" charset="0"/>
              </a:rPr>
              <a:t>15</a:t>
            </a:r>
          </a:p>
        </p:txBody>
      </p:sp>
      <p:sp>
        <p:nvSpPr>
          <p:cNvPr id="13319" name="CaixaDeTexto 12"/>
          <p:cNvSpPr txBox="1">
            <a:spLocks noChangeArrowheads="1"/>
          </p:cNvSpPr>
          <p:nvPr/>
        </p:nvSpPr>
        <p:spPr bwMode="auto">
          <a:xfrm>
            <a:off x="5126038" y="5551488"/>
            <a:ext cx="503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libri" pitchFamily="34" charset="0"/>
              </a:rPr>
              <a:t>19</a:t>
            </a:r>
          </a:p>
        </p:txBody>
      </p:sp>
      <p:sp>
        <p:nvSpPr>
          <p:cNvPr id="13320" name="CaixaDeTexto 7"/>
          <p:cNvSpPr txBox="1">
            <a:spLocks noChangeArrowheads="1"/>
          </p:cNvSpPr>
          <p:nvPr/>
        </p:nvSpPr>
        <p:spPr bwMode="auto">
          <a:xfrm>
            <a:off x="6429375" y="6072188"/>
            <a:ext cx="1500188" cy="523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solidFill>
                  <a:srgbClr val="FF0000"/>
                </a:solidFill>
                <a:latin typeface="Calibri" pitchFamily="34" charset="0"/>
              </a:rPr>
              <a:t>n= 33</a:t>
            </a:r>
          </a:p>
        </p:txBody>
      </p:sp>
      <p:sp>
        <p:nvSpPr>
          <p:cNvPr id="13321" name="Retângulo 8"/>
          <p:cNvSpPr>
            <a:spLocks noChangeArrowheads="1"/>
          </p:cNvSpPr>
          <p:nvPr/>
        </p:nvSpPr>
        <p:spPr bwMode="auto">
          <a:xfrm>
            <a:off x="1071563" y="928688"/>
            <a:ext cx="67865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es-ES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s-ES" sz="2400">
                <a:solidFill>
                  <a:srgbClr val="000000"/>
                </a:solidFill>
                <a:latin typeface="Calibri" pitchFamily="34" charset="0"/>
              </a:rPr>
              <a:t>Objetivo 1. Ampliar a cobertura do Pré-Natal </a:t>
            </a:r>
            <a:br>
              <a:rPr lang="pt-BR" altLang="es-ES" sz="2400">
                <a:solidFill>
                  <a:srgbClr val="000000"/>
                </a:solidFill>
                <a:latin typeface="Calibri" pitchFamily="34" charset="0"/>
              </a:rPr>
            </a:br>
            <a:endParaRPr lang="pt-BR" altLang="es-E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286625" y="547688"/>
            <a:ext cx="1857375" cy="523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2"/>
                </a:solidFill>
                <a:latin typeface="+mn-lt"/>
                <a:cs typeface="+mn-cs"/>
              </a:rPr>
              <a:t>Pré-Natal</a:t>
            </a:r>
            <a:endParaRPr lang="pt-BR" sz="28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428750"/>
          </a:xfrm>
        </p:spPr>
        <p:txBody>
          <a:bodyPr/>
          <a:lstStyle/>
          <a:p>
            <a:r>
              <a:rPr lang="pt-BR" sz="2400" smtClean="0"/>
              <a:t>Meta 2.1: Garantir 100% das gestantes o ingresso no Programa de Pré-natal no primeiro trimestre. 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5" name="Imagem 2"/>
          <p:cNvGraphicFramePr/>
          <p:nvPr/>
        </p:nvGraphicFramePr>
        <p:xfrm>
          <a:off x="1500166" y="2428868"/>
          <a:ext cx="6616800" cy="383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4342" name="CaixaDeTexto 6"/>
          <p:cNvSpPr txBox="1">
            <a:spLocks noChangeArrowheads="1"/>
          </p:cNvSpPr>
          <p:nvPr/>
        </p:nvSpPr>
        <p:spPr bwMode="auto">
          <a:xfrm>
            <a:off x="2771775" y="4286250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6</a:t>
            </a:r>
          </a:p>
        </p:txBody>
      </p:sp>
      <p:sp>
        <p:nvSpPr>
          <p:cNvPr id="14343" name="CaixaDeTexto 7"/>
          <p:cNvSpPr txBox="1">
            <a:spLocks noChangeArrowheads="1"/>
          </p:cNvSpPr>
          <p:nvPr/>
        </p:nvSpPr>
        <p:spPr bwMode="auto">
          <a:xfrm>
            <a:off x="6643688" y="4929188"/>
            <a:ext cx="1500187" cy="1323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n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 Mês 1=11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Mês 2= 15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Mês 3= 19</a:t>
            </a:r>
          </a:p>
        </p:txBody>
      </p:sp>
      <p:sp>
        <p:nvSpPr>
          <p:cNvPr id="14344" name="Text Box 2"/>
          <p:cNvSpPr txBox="1">
            <a:spLocks noChangeArrowheads="1"/>
          </p:cNvSpPr>
          <p:nvPr/>
        </p:nvSpPr>
        <p:spPr bwMode="auto">
          <a:xfrm>
            <a:off x="171450" y="409575"/>
            <a:ext cx="8972550" cy="80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00025" algn="ctr">
              <a:spcBef>
                <a:spcPts val="638"/>
              </a:spcBef>
              <a:spcAft>
                <a:spcPts val="1425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altLang="es-ES" sz="2400">
                <a:solidFill>
                  <a:srgbClr val="000000"/>
                </a:solidFill>
                <a:latin typeface="Calibri" pitchFamily="34" charset="0"/>
              </a:rPr>
              <a:t> Objetivo 2. Melhorar a qualidade da atenção a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pt-BR" sz="2400" smtClean="0"/>
              <a:t>Meta  2.2: Realizar pelo menos um exame ginecológico por trimestre em 100% das gestantes.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7250" y="5429250"/>
            <a:ext cx="7715250" cy="5715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 </a:t>
            </a:r>
            <a:endParaRPr lang="pt-BR" sz="5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/>
          </a:p>
        </p:txBody>
      </p:sp>
      <p:graphicFrame>
        <p:nvGraphicFramePr>
          <p:cNvPr id="5" name="Imagem 3"/>
          <p:cNvGraphicFramePr/>
          <p:nvPr/>
        </p:nvGraphicFramePr>
        <p:xfrm>
          <a:off x="1571604" y="2643182"/>
          <a:ext cx="6609600" cy="383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5" name="CaixaDeTexto 5"/>
          <p:cNvSpPr txBox="1">
            <a:spLocks noChangeArrowheads="1"/>
          </p:cNvSpPr>
          <p:nvPr/>
        </p:nvSpPr>
        <p:spPr bwMode="auto">
          <a:xfrm>
            <a:off x="6572250" y="5143500"/>
            <a:ext cx="1643063" cy="1323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n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 Mês 1=11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Mês 2= 15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Mês 3= 19</a:t>
            </a:r>
          </a:p>
        </p:txBody>
      </p:sp>
      <p:sp>
        <p:nvSpPr>
          <p:cNvPr id="15366" name="Text Box 2"/>
          <p:cNvSpPr txBox="1">
            <a:spLocks noChangeArrowheads="1"/>
          </p:cNvSpPr>
          <p:nvPr/>
        </p:nvSpPr>
        <p:spPr bwMode="auto">
          <a:xfrm>
            <a:off x="171450" y="338138"/>
            <a:ext cx="8972550" cy="804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00025" algn="ctr">
              <a:spcBef>
                <a:spcPts val="638"/>
              </a:spcBef>
              <a:spcAft>
                <a:spcPts val="1425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altLang="es-ES" sz="2400">
                <a:solidFill>
                  <a:srgbClr val="000000"/>
                </a:solidFill>
                <a:latin typeface="Calibri" pitchFamily="34" charset="0"/>
              </a:rPr>
              <a:t> Objetivo 2. Melhorar a qualidade da atenção a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/>
              <a:t>:</a:t>
            </a:r>
            <a:br>
              <a:rPr lang="pt-BR" sz="2400" dirty="0" smtClean="0"/>
            </a:br>
            <a:r>
              <a:rPr lang="pt-BR" sz="2700" dirty="0" smtClean="0"/>
              <a:t>Meta  2.3:  Realizar pelo menos um exame de mamas em 100% das gestantes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72063"/>
            <a:ext cx="8229600" cy="1054100"/>
          </a:xfrm>
        </p:spPr>
        <p:txBody>
          <a:bodyPr/>
          <a:lstStyle/>
          <a:p>
            <a:r>
              <a:rPr lang="pt-BR" sz="1400" smtClean="0"/>
              <a:t>        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1428728" y="2714620"/>
          <a:ext cx="692948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9" name="CaixaDeTexto 5"/>
          <p:cNvSpPr txBox="1">
            <a:spLocks noChangeArrowheads="1"/>
          </p:cNvSpPr>
          <p:nvPr/>
        </p:nvSpPr>
        <p:spPr bwMode="auto">
          <a:xfrm>
            <a:off x="2500313" y="3786188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10</a:t>
            </a:r>
          </a:p>
        </p:txBody>
      </p:sp>
      <p:sp>
        <p:nvSpPr>
          <p:cNvPr id="16390" name="CaixaDeTexto 6"/>
          <p:cNvSpPr txBox="1">
            <a:spLocks noChangeArrowheads="1"/>
          </p:cNvSpPr>
          <p:nvPr/>
        </p:nvSpPr>
        <p:spPr bwMode="auto">
          <a:xfrm>
            <a:off x="3857625" y="3714750"/>
            <a:ext cx="469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14</a:t>
            </a:r>
          </a:p>
        </p:txBody>
      </p:sp>
      <p:sp>
        <p:nvSpPr>
          <p:cNvPr id="16391" name="CaixaDeTexto 7"/>
          <p:cNvSpPr txBox="1">
            <a:spLocks noChangeArrowheads="1"/>
          </p:cNvSpPr>
          <p:nvPr/>
        </p:nvSpPr>
        <p:spPr bwMode="auto">
          <a:xfrm>
            <a:off x="6715125" y="5214938"/>
            <a:ext cx="1643063" cy="1323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n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 Mês 1=11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Mês 2= 15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Mês 3= 19</a:t>
            </a:r>
          </a:p>
        </p:txBody>
      </p:sp>
      <p:sp>
        <p:nvSpPr>
          <p:cNvPr id="16392" name="Text Box 2"/>
          <p:cNvSpPr txBox="1">
            <a:spLocks noChangeArrowheads="1"/>
          </p:cNvSpPr>
          <p:nvPr/>
        </p:nvSpPr>
        <p:spPr bwMode="auto">
          <a:xfrm>
            <a:off x="171450" y="623888"/>
            <a:ext cx="8972550" cy="804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00025" algn="ctr">
              <a:spcBef>
                <a:spcPts val="638"/>
              </a:spcBef>
              <a:spcAft>
                <a:spcPts val="1425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altLang="es-ES" sz="2400">
                <a:solidFill>
                  <a:srgbClr val="000000"/>
                </a:solidFill>
                <a:latin typeface="Calibri" pitchFamily="34" charset="0"/>
              </a:rPr>
              <a:t> Objetivo 2. Melhorar a qualidade da atenção a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700" dirty="0" smtClean="0"/>
              <a:t>Meta  2.4: Garantir a 100% das gestantes a solicitação de exame laboratoriais de acordo com o protocolo.</a:t>
            </a:r>
            <a:endParaRPr lang="pt-BR" sz="2700" dirty="0"/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1285875" y="5286375"/>
            <a:ext cx="6429375" cy="1143000"/>
          </a:xfrm>
        </p:spPr>
        <p:txBody>
          <a:bodyPr/>
          <a:lstStyle/>
          <a:p>
            <a:endParaRPr lang="pt-BR" sz="1400" smtClean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1428728" y="2786058"/>
          <a:ext cx="6616800" cy="383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3" name="CaixaDeTexto 5"/>
          <p:cNvSpPr txBox="1">
            <a:spLocks noChangeArrowheads="1"/>
          </p:cNvSpPr>
          <p:nvPr/>
        </p:nvSpPr>
        <p:spPr bwMode="auto">
          <a:xfrm>
            <a:off x="6357938" y="5319713"/>
            <a:ext cx="1643062" cy="1323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n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 Mês 1=11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Mês 2= 15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Mês 3= 19</a:t>
            </a:r>
          </a:p>
        </p:txBody>
      </p:sp>
      <p:sp>
        <p:nvSpPr>
          <p:cNvPr id="17414" name="Text Box 2"/>
          <p:cNvSpPr txBox="1">
            <a:spLocks noChangeArrowheads="1"/>
          </p:cNvSpPr>
          <p:nvPr/>
        </p:nvSpPr>
        <p:spPr bwMode="auto">
          <a:xfrm>
            <a:off x="171450" y="481013"/>
            <a:ext cx="8972550" cy="804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00025" algn="ctr">
              <a:spcBef>
                <a:spcPts val="638"/>
              </a:spcBef>
              <a:spcAft>
                <a:spcPts val="1425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altLang="es-ES" sz="2400">
                <a:solidFill>
                  <a:srgbClr val="000000"/>
                </a:solidFill>
                <a:latin typeface="Calibri" pitchFamily="34" charset="0"/>
              </a:rPr>
              <a:t> Objetivo 2. Melhorar a qualidade da atenção a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144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700" dirty="0" smtClean="0"/>
              <a:t>Meta  2.5   : Garantir a 100% das gestantes a prescrição de sulfato ferroso e ácido fólico.</a:t>
            </a:r>
            <a:endParaRPr lang="pt-BR" sz="27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1285852" y="2786058"/>
          <a:ext cx="6616800" cy="383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CaixaDeTexto 4"/>
          <p:cNvSpPr txBox="1">
            <a:spLocks noChangeArrowheads="1"/>
          </p:cNvSpPr>
          <p:nvPr/>
        </p:nvSpPr>
        <p:spPr bwMode="auto">
          <a:xfrm>
            <a:off x="6215063" y="5319713"/>
            <a:ext cx="1643062" cy="1323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n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 Mês 1=11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Mês 2= 15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Mês 3= 19</a:t>
            </a:r>
          </a:p>
        </p:txBody>
      </p:sp>
      <p:sp>
        <p:nvSpPr>
          <p:cNvPr id="18437" name="Text Box 2"/>
          <p:cNvSpPr txBox="1">
            <a:spLocks noChangeArrowheads="1"/>
          </p:cNvSpPr>
          <p:nvPr/>
        </p:nvSpPr>
        <p:spPr bwMode="auto">
          <a:xfrm>
            <a:off x="171450" y="552450"/>
            <a:ext cx="8972550" cy="80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00025" algn="ctr">
              <a:spcBef>
                <a:spcPts val="638"/>
              </a:spcBef>
              <a:spcAft>
                <a:spcPts val="1425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altLang="es-ES" sz="2400">
                <a:solidFill>
                  <a:srgbClr val="000000"/>
                </a:solidFill>
                <a:latin typeface="Calibri" pitchFamily="34" charset="0"/>
              </a:rPr>
              <a:t> Objetivo 2. Melhorar a qualidade da atenção a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144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700" dirty="0" smtClean="0"/>
              <a:t>Meta  2.6  : </a:t>
            </a:r>
            <a:r>
              <a:rPr lang="pt-BR" altLang="es-ES" sz="2700" dirty="0" smtClean="0"/>
              <a:t>Garantir que 100% das gestantes estejam com vacina antitetânica em dia.</a:t>
            </a:r>
            <a:endParaRPr lang="pt-BR" sz="2700" dirty="0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71450" y="552450"/>
            <a:ext cx="8972550" cy="80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00025" algn="ctr">
              <a:spcBef>
                <a:spcPts val="638"/>
              </a:spcBef>
              <a:spcAft>
                <a:spcPts val="1425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altLang="es-ES" sz="2400">
                <a:solidFill>
                  <a:srgbClr val="000000"/>
                </a:solidFill>
                <a:latin typeface="Calibri" pitchFamily="34" charset="0"/>
              </a:rPr>
              <a:t> Objetivo 2. Melhorar a qualidade da atenção a pré-natal</a:t>
            </a:r>
          </a:p>
        </p:txBody>
      </p:sp>
      <p:pic>
        <p:nvPicPr>
          <p:cNvPr id="19460" name="Picture 2" descr="http://www.jatv.com.br/uploads/imagens/90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5363" y="2786063"/>
            <a:ext cx="4181475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12"/>
          <p:cNvSpPr>
            <a:spLocks noChangeArrowheads="1"/>
          </p:cNvSpPr>
          <p:nvPr/>
        </p:nvSpPr>
        <p:spPr bwMode="auto">
          <a:xfrm>
            <a:off x="571500" y="3429000"/>
            <a:ext cx="3857625" cy="15700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s-ES" sz="2400" b="1" dirty="0">
                <a:solidFill>
                  <a:srgbClr val="C00000"/>
                </a:solidFill>
                <a:latin typeface="+mn-lt"/>
                <a:cs typeface="+mn-cs"/>
              </a:rPr>
              <a:t>Contempladas todas as gestantes cadastradas em todos 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s-ES" sz="2400" b="1" dirty="0">
                <a:solidFill>
                  <a:srgbClr val="C00000"/>
                </a:solidFill>
                <a:latin typeface="+mn-lt"/>
                <a:cs typeface="+mn-cs"/>
              </a:rPr>
              <a:t>Meses=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457200" y="1285875"/>
            <a:ext cx="8229600" cy="1143000"/>
          </a:xfrm>
        </p:spPr>
        <p:txBody>
          <a:bodyPr/>
          <a:lstStyle/>
          <a:p>
            <a:r>
              <a:rPr lang="pt-BR" sz="2400" smtClean="0"/>
              <a:t/>
            </a:r>
            <a:br>
              <a:rPr lang="pt-BR" sz="2400" smtClean="0"/>
            </a:br>
            <a:r>
              <a:rPr lang="pt-BR" sz="2400" smtClean="0"/>
              <a:t>Meta  2.7  : Realizar avaliação da necessidade de atendimento odontológico em 100% das gestantes no pré-natal.</a:t>
            </a:r>
          </a:p>
        </p:txBody>
      </p:sp>
      <p:graphicFrame>
        <p:nvGraphicFramePr>
          <p:cNvPr id="7" name="Chart 7"/>
          <p:cNvGraphicFramePr>
            <a:graphicFrameLocks/>
          </p:cNvGraphicFramePr>
          <p:nvPr/>
        </p:nvGraphicFramePr>
        <p:xfrm>
          <a:off x="1428728" y="2786058"/>
          <a:ext cx="6616800" cy="383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CaixaDeTexto 4"/>
          <p:cNvSpPr txBox="1">
            <a:spLocks noChangeArrowheads="1"/>
          </p:cNvSpPr>
          <p:nvPr/>
        </p:nvSpPr>
        <p:spPr bwMode="auto">
          <a:xfrm>
            <a:off x="6429375" y="5319713"/>
            <a:ext cx="1643063" cy="1323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n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 Mês 1=11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Mês 2= 15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Mês 3= 19</a:t>
            </a:r>
          </a:p>
        </p:txBody>
      </p:sp>
      <p:sp>
        <p:nvSpPr>
          <p:cNvPr id="20485" name="Text Box 2"/>
          <p:cNvSpPr txBox="1">
            <a:spLocks noChangeArrowheads="1"/>
          </p:cNvSpPr>
          <p:nvPr/>
        </p:nvSpPr>
        <p:spPr bwMode="auto">
          <a:xfrm>
            <a:off x="171450" y="552450"/>
            <a:ext cx="8972550" cy="80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00025" algn="ctr">
              <a:spcBef>
                <a:spcPts val="638"/>
              </a:spcBef>
              <a:spcAft>
                <a:spcPts val="1425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altLang="es-ES" sz="2400">
                <a:solidFill>
                  <a:srgbClr val="000000"/>
                </a:solidFill>
                <a:latin typeface="Calibri" pitchFamily="34" charset="0"/>
              </a:rPr>
              <a:t> Objetivo 2. Melhorar a qualidade da atenção a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28687"/>
          </a:xfrm>
        </p:spPr>
        <p:txBody>
          <a:bodyPr/>
          <a:lstStyle/>
          <a:p>
            <a:r>
              <a:rPr lang="pt-BR" smtClean="0"/>
              <a:t>INTRODUÇÃO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214438"/>
            <a:ext cx="4714875" cy="5643562"/>
          </a:xfrm>
        </p:spPr>
        <p:txBody>
          <a:bodyPr rtlCol="0">
            <a:normAutofit fontScale="8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A assistência pré-natal adequada, com: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- Detecção  precoce das situações de risco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- Sistema ágil de referência hospitalar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- Qualificação da assistência ao parto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São grandes determinantes dos indicadores de saúde da mãe e do bebê diminuindo a mortalidade materna e neonatal </a:t>
            </a:r>
            <a:r>
              <a:rPr lang="pt-BR" sz="2400" dirty="0" smtClean="0"/>
              <a:t>(BRASIL, 2013)</a:t>
            </a:r>
            <a:r>
              <a:rPr lang="pt-BR" dirty="0" smtClean="0"/>
              <a:t>.</a:t>
            </a:r>
          </a:p>
        </p:txBody>
      </p:sp>
      <p:pic>
        <p:nvPicPr>
          <p:cNvPr id="3076" name="Picture 2" descr="http://2.bp.blogspot.com/-6jSHLs2TrY8/T8lH1RVH7TI/AAAAAAAAAGo/ggWP4ZFmJfw/s1600/ilust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928813"/>
            <a:ext cx="35623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700" dirty="0" smtClean="0"/>
              <a:t>Meta  2.8: Garantir primeira consulta odontológica programática para 100% das gestantes cadastradas</a:t>
            </a:r>
            <a:endParaRPr lang="pt-BR" sz="2700" dirty="0"/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>
          <a:xfrm>
            <a:off x="1285875" y="5072063"/>
            <a:ext cx="6429375" cy="1054100"/>
          </a:xfrm>
        </p:spPr>
        <p:txBody>
          <a:bodyPr/>
          <a:lstStyle/>
          <a:p>
            <a:endParaRPr lang="pt-BR" sz="1600" smtClean="0"/>
          </a:p>
        </p:txBody>
      </p:sp>
      <p:graphicFrame>
        <p:nvGraphicFramePr>
          <p:cNvPr id="6" name="Chart 9"/>
          <p:cNvGraphicFramePr>
            <a:graphicFrameLocks/>
          </p:cNvGraphicFramePr>
          <p:nvPr/>
        </p:nvGraphicFramePr>
        <p:xfrm>
          <a:off x="1357290" y="2571744"/>
          <a:ext cx="6616800" cy="383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9" name="CaixaDeTexto 6"/>
          <p:cNvSpPr txBox="1">
            <a:spLocks noChangeArrowheads="1"/>
          </p:cNvSpPr>
          <p:nvPr/>
        </p:nvSpPr>
        <p:spPr bwMode="auto">
          <a:xfrm>
            <a:off x="5429250" y="3929063"/>
            <a:ext cx="58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latin typeface="Calibri" pitchFamily="34" charset="0"/>
              </a:rPr>
              <a:t>15</a:t>
            </a:r>
          </a:p>
        </p:txBody>
      </p:sp>
      <p:sp>
        <p:nvSpPr>
          <p:cNvPr id="21510" name="CaixaDeTexto 7"/>
          <p:cNvSpPr txBox="1">
            <a:spLocks noChangeArrowheads="1"/>
          </p:cNvSpPr>
          <p:nvPr/>
        </p:nvSpPr>
        <p:spPr bwMode="auto">
          <a:xfrm>
            <a:off x="6286500" y="5105400"/>
            <a:ext cx="1643063" cy="1323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n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 Mês 1=11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Mês 2= 15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Mês 3= 19</a:t>
            </a:r>
          </a:p>
        </p:txBody>
      </p:sp>
      <p:sp>
        <p:nvSpPr>
          <p:cNvPr id="21511" name="Text Box 2"/>
          <p:cNvSpPr txBox="1">
            <a:spLocks noChangeArrowheads="1"/>
          </p:cNvSpPr>
          <p:nvPr/>
        </p:nvSpPr>
        <p:spPr bwMode="auto">
          <a:xfrm>
            <a:off x="171450" y="428625"/>
            <a:ext cx="8972550" cy="80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00025" algn="ctr">
              <a:spcBef>
                <a:spcPts val="638"/>
              </a:spcBef>
              <a:spcAft>
                <a:spcPts val="1425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altLang="es-ES" sz="2400">
                <a:solidFill>
                  <a:srgbClr val="000000"/>
                </a:solidFill>
                <a:latin typeface="Calibri" pitchFamily="34" charset="0"/>
              </a:rPr>
              <a:t> Objetivo 2. Melhorar a qualidade da atenção a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>
          <a:xfrm>
            <a:off x="1285875" y="5072063"/>
            <a:ext cx="6429375" cy="1054100"/>
          </a:xfrm>
        </p:spPr>
        <p:txBody>
          <a:bodyPr/>
          <a:lstStyle/>
          <a:p>
            <a:endParaRPr lang="pt-BR" sz="1600" smtClean="0"/>
          </a:p>
        </p:txBody>
      </p:sp>
      <p:pic>
        <p:nvPicPr>
          <p:cNvPr id="22531" name="Picture 12" descr="http://s3.amazonaws.com/magoo/ABAAAArhAAB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2813" y="1500188"/>
            <a:ext cx="315118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2875" y="928688"/>
            <a:ext cx="7358063" cy="1000125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00025">
              <a:spcBef>
                <a:spcPts val="638"/>
              </a:spcBef>
              <a:spcAft>
                <a:spcPts val="1425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Objetivo 3. </a:t>
            </a:r>
            <a:r>
              <a:rPr lang="pt-BR" sz="2000">
                <a:latin typeface="Calibri" pitchFamily="34" charset="0"/>
                <a:ea typeface="Microsoft YaHei" pitchFamily="34" charset="-122"/>
              </a:rPr>
              <a:t>Melhorar a adesão ao pré-natal</a:t>
            </a:r>
          </a:p>
          <a:p>
            <a:pPr marL="215900" indent="-200025">
              <a:spcBef>
                <a:spcPts val="638"/>
              </a:spcBef>
              <a:spcAft>
                <a:spcPts val="1425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000">
                <a:latin typeface="Calibri" pitchFamily="34" charset="0"/>
                <a:ea typeface="Microsoft YaHei" pitchFamily="34" charset="-122"/>
              </a:rPr>
              <a:t>Meta 3.1 Realizar busca ativa de 100% das gestantes faltosas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42875" y="2643188"/>
            <a:ext cx="5929313" cy="163195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pt-BR" sz="2000" dirty="0">
                <a:latin typeface="+mn-lt"/>
                <a:ea typeface="Microsoft YaHei" charset="-122"/>
                <a:cs typeface="+mn-cs"/>
              </a:rPr>
              <a:t>Objetivo 4. Melhorar o registro do Programa de Pré-Natal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pt-BR" sz="2000" dirty="0">
              <a:latin typeface="+mn-lt"/>
              <a:ea typeface="Microsoft YaHei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pt-BR" sz="2000" dirty="0">
                <a:latin typeface="+mn-lt"/>
                <a:ea typeface="Microsoft YaHei" charset="-122"/>
                <a:cs typeface="+mn-cs"/>
              </a:rPr>
              <a:t>Meta 4.1 Manter registro na ficha espelho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pt-BR" sz="2000" dirty="0">
                <a:latin typeface="+mn-lt"/>
                <a:ea typeface="Microsoft YaHei" charset="-122"/>
                <a:cs typeface="+mn-cs"/>
              </a:rPr>
              <a:t>de pré-natal/vacinação em 100% das gestantes.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42875" y="4857750"/>
            <a:ext cx="6072188" cy="16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pt-BR" dirty="0">
              <a:latin typeface="+mn-lt"/>
              <a:ea typeface="Microsoft YaHei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pt-BR" sz="2000" dirty="0">
                <a:latin typeface="+mn-lt"/>
                <a:ea typeface="Microsoft YaHei" charset="-122"/>
                <a:cs typeface="+mn-cs"/>
              </a:rPr>
              <a:t>Objetivo 5: Realizar avaliação de risco na gestação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pt-BR" sz="2000" dirty="0">
              <a:latin typeface="+mn-lt"/>
              <a:ea typeface="Microsoft YaHei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pt-BR" sz="2000" dirty="0">
                <a:latin typeface="+mn-lt"/>
                <a:ea typeface="Microsoft YaHei" charset="-122"/>
                <a:cs typeface="+mn-cs"/>
              </a:rPr>
              <a:t>Meta 5.1 Avaliar risco gestacional em 100% das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pt-BR" sz="2000" dirty="0">
                <a:latin typeface="+mn-lt"/>
                <a:ea typeface="Microsoft YaHei" charset="-122"/>
                <a:cs typeface="+mn-cs"/>
              </a:rPr>
              <a:t>gestantes.</a:t>
            </a:r>
          </a:p>
        </p:txBody>
      </p:sp>
      <p:sp>
        <p:nvSpPr>
          <p:cNvPr id="22535" name="Retângulo 12"/>
          <p:cNvSpPr>
            <a:spLocks noChangeArrowheads="1"/>
          </p:cNvSpPr>
          <p:nvPr/>
        </p:nvSpPr>
        <p:spPr bwMode="auto">
          <a:xfrm>
            <a:off x="2749550" y="34925"/>
            <a:ext cx="6394450" cy="7080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altLang="es-ES" sz="2000" b="1">
                <a:solidFill>
                  <a:srgbClr val="C00000"/>
                </a:solidFill>
                <a:latin typeface="Calibri" pitchFamily="34" charset="0"/>
              </a:rPr>
              <a:t>Contempladas todas as gestantes cadastradas em todos os</a:t>
            </a:r>
          </a:p>
          <a:p>
            <a:pPr algn="r"/>
            <a:r>
              <a:rPr lang="pt-BR" altLang="es-ES" sz="2000" b="1">
                <a:solidFill>
                  <a:srgbClr val="C00000"/>
                </a:solidFill>
                <a:latin typeface="Calibri" pitchFamily="34" charset="0"/>
              </a:rPr>
              <a:t>Meses=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20"/>
          <p:cNvSpPr>
            <a:spLocks noChangeArrowheads="1"/>
          </p:cNvSpPr>
          <p:nvPr/>
        </p:nvSpPr>
        <p:spPr bwMode="auto">
          <a:xfrm>
            <a:off x="3429000" y="5842000"/>
            <a:ext cx="5715000" cy="101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altLang="es-ES" sz="2000" b="1">
                <a:solidFill>
                  <a:srgbClr val="C00000"/>
                </a:solidFill>
                <a:latin typeface="Calibri" pitchFamily="34" charset="0"/>
              </a:rPr>
              <a:t>Contempladas todas as gestantes cadastradas em todos os</a:t>
            </a:r>
          </a:p>
          <a:p>
            <a:pPr algn="r"/>
            <a:r>
              <a:rPr lang="pt-BR" altLang="es-ES" sz="2000" b="1">
                <a:solidFill>
                  <a:srgbClr val="C00000"/>
                </a:solidFill>
                <a:latin typeface="Calibri" pitchFamily="34" charset="0"/>
              </a:rPr>
              <a:t>meses= 100%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71450" y="142875"/>
            <a:ext cx="8972550" cy="600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pt-BR" altLang="es-ES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t-BR" altLang="es-ES" sz="2800">
                <a:solidFill>
                  <a:srgbClr val="000000"/>
                </a:solidFill>
                <a:latin typeface="Calibri" pitchFamily="34" charset="0"/>
              </a:rPr>
              <a:t>Objetivo</a:t>
            </a:r>
            <a:r>
              <a:rPr lang="pt-BR" altLang="es-ES" sz="2800">
                <a:latin typeface="Calibri" pitchFamily="34" charset="0"/>
              </a:rPr>
              <a:t>  </a:t>
            </a:r>
            <a:r>
              <a:rPr lang="pt-BR" altLang="es-ES" sz="2800">
                <a:solidFill>
                  <a:srgbClr val="000000"/>
                </a:solidFill>
                <a:latin typeface="Calibri" pitchFamily="34" charset="0"/>
              </a:rPr>
              <a:t> 6. </a:t>
            </a:r>
            <a:r>
              <a:rPr lang="pt-BR" altLang="es-ES" sz="2800">
                <a:latin typeface="Calibri" pitchFamily="34" charset="0"/>
              </a:rPr>
              <a:t>Promover a Saúde no Pré-Natal</a:t>
            </a:r>
          </a:p>
          <a:p>
            <a:pPr algn="ctr"/>
            <a:endParaRPr lang="pt-BR" altLang="es-ES" sz="2400">
              <a:latin typeface="Calibri" pitchFamily="34" charset="0"/>
            </a:endParaRPr>
          </a:p>
          <a:p>
            <a:pPr algn="ctr"/>
            <a:endParaRPr lang="pt-BR" altLang="es-ES" sz="240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altLang="es-ES" sz="2400">
                <a:latin typeface="Calibri" pitchFamily="34" charset="0"/>
              </a:rPr>
              <a:t> Meta 6.1 Garantir a 100% das gestantes orientações nutricional durante a gestação.</a:t>
            </a:r>
          </a:p>
          <a:p>
            <a:pPr>
              <a:buFont typeface="Wingdings" pitchFamily="2" charset="2"/>
              <a:buChar char="ü"/>
            </a:pPr>
            <a:r>
              <a:rPr lang="pt-BR" altLang="es-ES" sz="2400">
                <a:latin typeface="Calibri" pitchFamily="34" charset="0"/>
              </a:rPr>
              <a:t> Meta 6.2 Promover o aleitamento materno exclusivo junto a 100% das gestantes.</a:t>
            </a:r>
          </a:p>
          <a:p>
            <a:pPr>
              <a:buFont typeface="Wingdings" pitchFamily="2" charset="2"/>
              <a:buChar char="ü"/>
            </a:pPr>
            <a:r>
              <a:rPr lang="pt-BR" altLang="es-ES" sz="2400">
                <a:latin typeface="Calibri" pitchFamily="34" charset="0"/>
              </a:rPr>
              <a:t>Meta 6.3 Orientar 100% das gestantes sobre os cuidados com o recém-nascido</a:t>
            </a:r>
          </a:p>
          <a:p>
            <a:pPr>
              <a:buFont typeface="Wingdings" pitchFamily="2" charset="2"/>
              <a:buChar char="ü"/>
            </a:pPr>
            <a:r>
              <a:rPr lang="pt-BR" altLang="es-ES" sz="2400">
                <a:latin typeface="Calibri" pitchFamily="34" charset="0"/>
              </a:rPr>
              <a:t> Meta 6.4 Orientar 100% das gestantes sobre anticoncepção após o parto.</a:t>
            </a:r>
          </a:p>
          <a:p>
            <a:pPr>
              <a:buFont typeface="Wingdings" pitchFamily="2" charset="2"/>
              <a:buChar char="ü"/>
            </a:pPr>
            <a:r>
              <a:rPr lang="pt-BR" altLang="es-ES" sz="2400">
                <a:latin typeface="Calibri" pitchFamily="34" charset="0"/>
              </a:rPr>
              <a:t>Meta 6.5 Orientar 100% das gestantes sobre os riscos do tabagismo e do uso de álcool e drogas na gestação.</a:t>
            </a:r>
          </a:p>
          <a:p>
            <a:pPr>
              <a:buFont typeface="Wingdings" pitchFamily="2" charset="2"/>
              <a:buChar char="ü"/>
            </a:pPr>
            <a:r>
              <a:rPr lang="pt-BR" altLang="es-ES" sz="2400">
                <a:latin typeface="Calibri" pitchFamily="34" charset="0"/>
              </a:rPr>
              <a:t>Meta 6.6 Orientar 100% das gestantes sobre higiene bucal</a:t>
            </a:r>
          </a:p>
          <a:p>
            <a:pPr algn="just">
              <a:buFont typeface="Wingdings" pitchFamily="2" charset="2"/>
              <a:buChar char="ü"/>
            </a:pPr>
            <a:endParaRPr lang="pt-BR" altLang="es-ES" sz="240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altLang="es-E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4"/>
          <p:cNvSpPr>
            <a:spLocks noGrp="1"/>
          </p:cNvSpPr>
          <p:nvPr>
            <p:ph type="title"/>
          </p:nvPr>
        </p:nvSpPr>
        <p:spPr>
          <a:xfrm>
            <a:off x="457200" y="1214438"/>
            <a:ext cx="8229600" cy="1143000"/>
          </a:xfrm>
        </p:spPr>
        <p:txBody>
          <a:bodyPr/>
          <a:lstStyle/>
          <a:p>
            <a:r>
              <a:rPr lang="pt-BR" sz="2400" smtClean="0"/>
              <a:t>Objetivo 1  : Ampliar a cobertura da atenção ao puerperio</a:t>
            </a:r>
            <a:br>
              <a:rPr lang="pt-BR" sz="2400" smtClean="0"/>
            </a:br>
            <a:r>
              <a:rPr lang="pt-BR" sz="2400" smtClean="0"/>
              <a:t/>
            </a:r>
            <a:br>
              <a:rPr lang="pt-BR" sz="2400" smtClean="0"/>
            </a:br>
            <a:r>
              <a:rPr lang="pt-BR" sz="2400" smtClean="0"/>
              <a:t>Meta 1: Garantir a 100% das puerperas cadastradas na UBS consulta puerperal até os 42 dias após do parto</a:t>
            </a:r>
          </a:p>
        </p:txBody>
      </p:sp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1071538" y="2500282"/>
          <a:ext cx="7215238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3"/>
          <p:cNvSpPr txBox="1">
            <a:spLocks/>
          </p:cNvSpPr>
          <p:nvPr/>
        </p:nvSpPr>
        <p:spPr>
          <a:xfrm>
            <a:off x="428625" y="44450"/>
            <a:ext cx="8229600" cy="7699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METAS E RESULTADOS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286625" y="547688"/>
            <a:ext cx="1857375" cy="523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err="1">
                <a:solidFill>
                  <a:schemeClr val="tx2"/>
                </a:solidFill>
                <a:latin typeface="+mn-lt"/>
                <a:cs typeface="+mn-cs"/>
              </a:rPr>
              <a:t>Puerpério</a:t>
            </a:r>
            <a:endParaRPr lang="pt-BR" sz="28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4582" name="CaixaDeTexto 9"/>
          <p:cNvSpPr txBox="1">
            <a:spLocks noChangeArrowheads="1"/>
          </p:cNvSpPr>
          <p:nvPr/>
        </p:nvSpPr>
        <p:spPr bwMode="auto">
          <a:xfrm>
            <a:off x="6643688" y="5534025"/>
            <a:ext cx="1643062" cy="1323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n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 Mês 1=2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Mês 2= 5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Mês 3=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ângulo 6"/>
          <p:cNvSpPr>
            <a:spLocks noChangeArrowheads="1"/>
          </p:cNvSpPr>
          <p:nvPr/>
        </p:nvSpPr>
        <p:spPr bwMode="auto">
          <a:xfrm>
            <a:off x="0" y="0"/>
            <a:ext cx="9001125" cy="83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es-ES" sz="2400">
                <a:solidFill>
                  <a:srgbClr val="000000"/>
                </a:solidFill>
                <a:latin typeface="Calibri" pitchFamily="34" charset="0"/>
              </a:rPr>
              <a:t>Objetivo</a:t>
            </a:r>
            <a:r>
              <a:rPr lang="pt-BR" altLang="es-ES" sz="2400">
                <a:latin typeface="Calibri" pitchFamily="34" charset="0"/>
              </a:rPr>
              <a:t>  </a:t>
            </a:r>
            <a:r>
              <a:rPr lang="pt-BR" altLang="es-ES" sz="2400">
                <a:solidFill>
                  <a:srgbClr val="000000"/>
                </a:solidFill>
                <a:latin typeface="Calibri" pitchFamily="34" charset="0"/>
              </a:rPr>
              <a:t> 2. </a:t>
            </a:r>
            <a:r>
              <a:rPr lang="pt-BR" altLang="es-ES" sz="2400">
                <a:latin typeface="Calibri" pitchFamily="34" charset="0"/>
              </a:rPr>
              <a:t>Melhorar a qualidade da atenção às puérperas na Unidade de Saúde</a:t>
            </a:r>
          </a:p>
          <a:p>
            <a:endParaRPr lang="pt-BR" altLang="es-ES" sz="2000">
              <a:latin typeface="Calibri" pitchFamily="34" charset="0"/>
            </a:endParaRPr>
          </a:p>
          <a:p>
            <a:pPr algn="r"/>
            <a:r>
              <a:rPr lang="pt-BR" altLang="es-ES" sz="2000" b="1">
                <a:solidFill>
                  <a:srgbClr val="C00000"/>
                </a:solidFill>
                <a:latin typeface="Calibri" pitchFamily="34" charset="0"/>
              </a:rPr>
              <a:t>Contempladas todas as puérperas cadastradas em todos os</a:t>
            </a:r>
          </a:p>
          <a:p>
            <a:pPr algn="r"/>
            <a:r>
              <a:rPr lang="pt-BR" altLang="es-ES" sz="2000" b="1">
                <a:solidFill>
                  <a:srgbClr val="C00000"/>
                </a:solidFill>
                <a:latin typeface="Calibri" pitchFamily="34" charset="0"/>
              </a:rPr>
              <a:t>meses= 100%</a:t>
            </a:r>
          </a:p>
          <a:p>
            <a:pPr>
              <a:buFont typeface="Wingdings" pitchFamily="2" charset="2"/>
              <a:buChar char="ü"/>
            </a:pPr>
            <a:r>
              <a:rPr lang="pt-BR" altLang="es-ES" sz="2000">
                <a:latin typeface="Calibri" pitchFamily="34" charset="0"/>
              </a:rPr>
              <a:t>  </a:t>
            </a:r>
            <a:r>
              <a:rPr lang="pt-BR" altLang="es-ES" sz="2400">
                <a:latin typeface="Calibri" pitchFamily="34" charset="0"/>
              </a:rPr>
              <a:t>Meta 2.1 Examinar as mamas em 100% das puérperas cadastradas no Programa</a:t>
            </a:r>
          </a:p>
          <a:p>
            <a:endParaRPr lang="pt-BR" altLang="es-ES" sz="240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altLang="es-ES" sz="2400">
                <a:latin typeface="Calibri" pitchFamily="34" charset="0"/>
              </a:rPr>
              <a:t> Meta 2.2 Examinar o abdome em 100% das puérperas cadastradas no Programa</a:t>
            </a:r>
          </a:p>
          <a:p>
            <a:pPr>
              <a:buFont typeface="Wingdings" pitchFamily="2" charset="2"/>
              <a:buChar char="ü"/>
            </a:pPr>
            <a:endParaRPr lang="pt-BR" altLang="es-ES" sz="240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altLang="es-ES" sz="2400">
                <a:latin typeface="Calibri" pitchFamily="34" charset="0"/>
              </a:rPr>
              <a:t>   Meta 2.3 Realizar exame ginecológico em 100% das puérperas cadastradas no Programa</a:t>
            </a:r>
          </a:p>
          <a:p>
            <a:pPr>
              <a:buFont typeface="Wingdings" pitchFamily="2" charset="2"/>
              <a:buChar char="ü"/>
            </a:pPr>
            <a:endParaRPr lang="pt-BR" altLang="es-ES" sz="240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altLang="es-ES" sz="2400">
                <a:latin typeface="Calibri" pitchFamily="34" charset="0"/>
              </a:rPr>
              <a:t>  Meta 2.4 Avaliar o estado psíquico em 100% das puérperas cadastradas no Programa</a:t>
            </a:r>
          </a:p>
          <a:p>
            <a:pPr>
              <a:buFont typeface="Wingdings" pitchFamily="2" charset="2"/>
              <a:buChar char="ü"/>
            </a:pPr>
            <a:endParaRPr lang="pt-BR" altLang="es-ES" sz="240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altLang="es-ES" sz="2400">
                <a:latin typeface="Calibri" pitchFamily="34" charset="0"/>
              </a:rPr>
              <a:t> Meta 2.5 Avaliar intercorrências em 100% das puérperas cadastradas no Programa</a:t>
            </a:r>
          </a:p>
          <a:p>
            <a:pPr>
              <a:buFont typeface="Wingdings" pitchFamily="2" charset="2"/>
              <a:buChar char="ü"/>
            </a:pPr>
            <a:endParaRPr lang="pt-BR" altLang="es-ES" sz="240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altLang="es-ES" sz="2400">
                <a:latin typeface="Calibri" pitchFamily="34" charset="0"/>
              </a:rPr>
              <a:t> Meta 2.6 Prescrever a 100% das puérperas um dos métodos de anticoncepção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12"/>
          <p:cNvSpPr>
            <a:spLocks noChangeArrowheads="1"/>
          </p:cNvSpPr>
          <p:nvPr/>
        </p:nvSpPr>
        <p:spPr bwMode="auto">
          <a:xfrm>
            <a:off x="2684463" y="0"/>
            <a:ext cx="6459537" cy="7080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altLang="es-ES" sz="2000" b="1">
                <a:solidFill>
                  <a:srgbClr val="C00000"/>
                </a:solidFill>
                <a:latin typeface="Calibri" pitchFamily="34" charset="0"/>
              </a:rPr>
              <a:t>Contempladas todas as puérperas cadastradas em todos os</a:t>
            </a:r>
          </a:p>
          <a:p>
            <a:pPr algn="r"/>
            <a:r>
              <a:rPr lang="pt-BR" altLang="es-ES" sz="2000" b="1">
                <a:solidFill>
                  <a:srgbClr val="C00000"/>
                </a:solidFill>
                <a:latin typeface="Calibri" pitchFamily="34" charset="0"/>
              </a:rPr>
              <a:t>Meses = 100%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875" y="1285875"/>
            <a:ext cx="8929688" cy="19288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00025" fontAlgn="auto">
              <a:spcBef>
                <a:spcPts val="638"/>
              </a:spcBef>
              <a:spcAft>
                <a:spcPts val="1425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pt-BR" sz="2400" dirty="0">
                <a:solidFill>
                  <a:srgbClr val="000000"/>
                </a:solidFill>
                <a:latin typeface="+mn-lt"/>
                <a:ea typeface="Microsoft YaHei" charset="-122"/>
              </a:rPr>
              <a:t>Objetivo 3. </a:t>
            </a:r>
            <a:r>
              <a:rPr lang="pt-BR" sz="2400" dirty="0">
                <a:latin typeface="+mn-lt"/>
                <a:ea typeface="Microsoft YaHei" charset="-122"/>
                <a:cs typeface="+mn-cs"/>
              </a:rPr>
              <a:t>Melhorar a adesão ao </a:t>
            </a:r>
            <a:r>
              <a:rPr lang="pt-BR" sz="2400" dirty="0" err="1">
                <a:latin typeface="+mn-lt"/>
                <a:ea typeface="Microsoft YaHei" charset="-122"/>
                <a:cs typeface="+mn-cs"/>
              </a:rPr>
              <a:t>puerpério</a:t>
            </a:r>
            <a:endParaRPr lang="pt-BR" sz="2400" dirty="0">
              <a:latin typeface="+mn-lt"/>
              <a:ea typeface="Microsoft YaHei" charset="-122"/>
              <a:cs typeface="+mn-cs"/>
            </a:endParaRPr>
          </a:p>
          <a:p>
            <a:pPr marL="215900" indent="-200025" fontAlgn="auto">
              <a:spcBef>
                <a:spcPts val="638"/>
              </a:spcBef>
              <a:spcAft>
                <a:spcPts val="1425"/>
              </a:spcAft>
              <a:buFont typeface="Times New Roman" pitchFamily="16" charset="0"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pt-BR" sz="2400" dirty="0">
                <a:latin typeface="+mn-lt"/>
                <a:ea typeface="Microsoft YaHei" charset="-122"/>
                <a:cs typeface="+mn-cs"/>
              </a:rPr>
              <a:t>Meta 3.1 Realizar busca ativa em 100% das </a:t>
            </a:r>
            <a:r>
              <a:rPr lang="pt-BR" sz="2400" dirty="0" err="1">
                <a:latin typeface="+mn-lt"/>
                <a:ea typeface="Microsoft YaHei" charset="-122"/>
                <a:cs typeface="+mn-cs"/>
              </a:rPr>
              <a:t>puérperas</a:t>
            </a:r>
            <a:r>
              <a:rPr lang="pt-BR" sz="2400" dirty="0">
                <a:latin typeface="+mn-lt"/>
                <a:ea typeface="Microsoft YaHei" charset="-122"/>
                <a:cs typeface="+mn-cs"/>
              </a:rPr>
              <a:t> que não realizaram a consulta de </a:t>
            </a:r>
            <a:r>
              <a:rPr lang="pt-BR" sz="2400" dirty="0" err="1">
                <a:latin typeface="+mn-lt"/>
                <a:ea typeface="Microsoft YaHei" charset="-122"/>
                <a:cs typeface="+mn-cs"/>
              </a:rPr>
              <a:t>puerpério</a:t>
            </a:r>
            <a:r>
              <a:rPr lang="pt-BR" sz="2400" dirty="0">
                <a:latin typeface="+mn-lt"/>
                <a:ea typeface="Microsoft YaHei" charset="-122"/>
                <a:cs typeface="+mn-cs"/>
              </a:rPr>
              <a:t> até 30 dias após o parto</a:t>
            </a:r>
          </a:p>
          <a:p>
            <a:pPr marL="215900" indent="-200025" fontAlgn="auto">
              <a:spcBef>
                <a:spcPts val="638"/>
              </a:spcBef>
              <a:spcAft>
                <a:spcPts val="1425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pt-BR" sz="2000" dirty="0">
              <a:latin typeface="+mn-lt"/>
              <a:ea typeface="Microsoft YaHei" charset="-12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438" y="4192588"/>
            <a:ext cx="4857750" cy="230822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pt-BR" sz="2400" dirty="0">
                <a:latin typeface="+mn-lt"/>
                <a:ea typeface="Microsoft YaHei" charset="-122"/>
                <a:cs typeface="+mn-cs"/>
              </a:rPr>
              <a:t>Objetivo 4. Melhorar o registro do Programa de </a:t>
            </a:r>
            <a:r>
              <a:rPr lang="pt-BR" sz="2400" dirty="0" err="1">
                <a:latin typeface="+mn-lt"/>
                <a:ea typeface="Microsoft YaHei" charset="-122"/>
                <a:cs typeface="+mn-cs"/>
              </a:rPr>
              <a:t>Puerpério</a:t>
            </a:r>
            <a:endParaRPr lang="pt-BR" sz="2400" dirty="0">
              <a:latin typeface="+mn-lt"/>
              <a:ea typeface="Microsoft YaHei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pt-BR" sz="2400" dirty="0">
              <a:latin typeface="+mn-lt"/>
              <a:ea typeface="Microsoft YaHei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pt-BR" sz="2400" dirty="0">
                <a:latin typeface="+mn-lt"/>
                <a:ea typeface="Microsoft YaHei" charset="-122"/>
                <a:cs typeface="+mn-cs"/>
              </a:rPr>
              <a:t>Meta 4.1 Manter registro na ficha espelho de pré-natal/vacinação em 100% das </a:t>
            </a:r>
            <a:r>
              <a:rPr lang="pt-BR" sz="2400" dirty="0" err="1">
                <a:latin typeface="+mn-lt"/>
                <a:ea typeface="Microsoft YaHei" charset="-122"/>
                <a:cs typeface="+mn-cs"/>
              </a:rPr>
              <a:t>puerperas</a:t>
            </a:r>
            <a:r>
              <a:rPr lang="pt-BR" sz="2400" dirty="0">
                <a:latin typeface="+mn-lt"/>
                <a:ea typeface="Microsoft YaHei" charset="-122"/>
                <a:cs typeface="+mn-cs"/>
              </a:rPr>
              <a:t>.</a:t>
            </a:r>
          </a:p>
        </p:txBody>
      </p:sp>
      <p:pic>
        <p:nvPicPr>
          <p:cNvPr id="26629" name="Picture 2" descr="http://www.bemquesequis.com/wp-content/uploads/2013/11/maternidade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8888" y="3786188"/>
            <a:ext cx="40751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000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/>
              <a:t>     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Meta 5.1 : Orientar 100% das </a:t>
            </a:r>
            <a:r>
              <a:rPr lang="pt-BR" sz="2400" dirty="0" err="1" smtClean="0"/>
              <a:t>puérperas</a:t>
            </a:r>
            <a:r>
              <a:rPr lang="pt-BR" sz="2400" dirty="0" smtClean="0"/>
              <a:t> cadastradas no Programa sobre os cuidados do recém-nascido</a:t>
            </a:r>
            <a:br>
              <a:rPr lang="pt-BR" sz="2400" dirty="0" smtClean="0"/>
            </a:br>
            <a:r>
              <a:rPr lang="pt-BR" sz="2400" dirty="0" smtClean="0"/>
              <a:t>Meta 5.2: </a:t>
            </a:r>
            <a:r>
              <a:rPr lang="pt-BR" altLang="es-ES" sz="2400" dirty="0" smtClean="0"/>
              <a:t>Orientar 100% das  </a:t>
            </a:r>
            <a:r>
              <a:rPr lang="pt-BR" altLang="es-ES" sz="2400" dirty="0" err="1" smtClean="0"/>
              <a:t>puérperas</a:t>
            </a:r>
            <a:r>
              <a:rPr lang="pt-BR" altLang="es-ES" sz="2400" dirty="0" smtClean="0"/>
              <a:t> cadastradas no Programa sobre aleitamento materno exclusivo</a:t>
            </a:r>
            <a:br>
              <a:rPr lang="pt-BR" altLang="es-ES" sz="2400" dirty="0" smtClean="0"/>
            </a:br>
            <a:r>
              <a:rPr lang="pt-BR" altLang="es-ES" sz="2400" dirty="0" smtClean="0"/>
              <a:t>Meta 5.3 Orientar 100% das  </a:t>
            </a:r>
            <a:r>
              <a:rPr lang="pt-BR" altLang="es-ES" sz="2400" dirty="0" err="1" smtClean="0"/>
              <a:t>puérperas</a:t>
            </a:r>
            <a:r>
              <a:rPr lang="pt-BR" altLang="es-ES" sz="2400" dirty="0" smtClean="0"/>
              <a:t> sobre planejamento familiar.</a:t>
            </a:r>
            <a:br>
              <a:rPr lang="pt-BR" altLang="es-ES" sz="2400" dirty="0" smtClean="0"/>
            </a:br>
            <a:endParaRPr lang="pt-BR" sz="2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1142976" y="2643158"/>
          <a:ext cx="7286676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2" name="Retângulo 4"/>
          <p:cNvSpPr>
            <a:spLocks noChangeArrowheads="1"/>
          </p:cNvSpPr>
          <p:nvPr/>
        </p:nvSpPr>
        <p:spPr bwMode="auto">
          <a:xfrm>
            <a:off x="285750" y="142875"/>
            <a:ext cx="8858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>
                <a:latin typeface="Calibri" pitchFamily="34" charset="0"/>
              </a:rPr>
              <a:t>Objetivo  5  :   Promover a saúde das puerperas </a:t>
            </a:r>
          </a:p>
        </p:txBody>
      </p:sp>
      <p:sp>
        <p:nvSpPr>
          <p:cNvPr id="27653" name="CaixaDeTexto 6"/>
          <p:cNvSpPr txBox="1">
            <a:spLocks noChangeArrowheads="1"/>
          </p:cNvSpPr>
          <p:nvPr/>
        </p:nvSpPr>
        <p:spPr bwMode="auto">
          <a:xfrm>
            <a:off x="6786563" y="5534025"/>
            <a:ext cx="1643062" cy="1323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n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 Mês 1=2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Mês 2= 5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Mês 3=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Espaço Reservado para Conteúdo 2" descr="IMG_56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571500"/>
            <a:ext cx="7537450" cy="5324475"/>
          </a:xfrm>
        </p:spPr>
      </p:pic>
      <p:sp>
        <p:nvSpPr>
          <p:cNvPr id="6" name="CaixaDeTexto 5"/>
          <p:cNvSpPr txBox="1"/>
          <p:nvPr/>
        </p:nvSpPr>
        <p:spPr>
          <a:xfrm>
            <a:off x="2071688" y="5857875"/>
            <a:ext cx="5000625" cy="1016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       </a:t>
            </a:r>
            <a:r>
              <a:rPr lang="pt-BR" sz="2000" b="1" dirty="0">
                <a:latin typeface="+mn-lt"/>
                <a:cs typeface="+mn-cs"/>
              </a:rPr>
              <a:t>Grupo de Gestantes:  Orientação sobre aleitamento materno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148263" y="1628775"/>
            <a:ext cx="936625" cy="1444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Espaço Reservado para Conteúdo 3" descr="IMG_56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285750"/>
            <a:ext cx="6518275" cy="4887913"/>
          </a:xfr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000250" y="4929188"/>
            <a:ext cx="5643563" cy="1143000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/>
              <a:t>Para atingir as Metas a Equipe contou com o apoio da Psicóloga e a Nutricionista do NASF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Espaço Reservado para Conteúdo 5" descr="IMG_584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81125" y="285750"/>
            <a:ext cx="6548438" cy="4911725"/>
          </a:xfrm>
        </p:spPr>
      </p:pic>
      <p:sp>
        <p:nvSpPr>
          <p:cNvPr id="30723" name="Título 1"/>
          <p:cNvSpPr>
            <a:spLocks noGrp="1"/>
          </p:cNvSpPr>
          <p:nvPr>
            <p:ph type="title"/>
          </p:nvPr>
        </p:nvSpPr>
        <p:spPr>
          <a:xfrm>
            <a:off x="2214563" y="5000625"/>
            <a:ext cx="4286250" cy="1143000"/>
          </a:xfrm>
          <a:solidFill>
            <a:schemeClr val="bg2"/>
          </a:solidFill>
        </p:spPr>
        <p:txBody>
          <a:bodyPr/>
          <a:lstStyle/>
          <a:p>
            <a:r>
              <a:rPr lang="pt-BR" sz="2000" b="1" smtClean="0"/>
              <a:t>Reunião com as ACS Ingrid,Vanessa e Janine, no Consultório organizando as visitas domiciliares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pt-BR" sz="2400" smtClean="0"/>
          </a:p>
          <a:p>
            <a:endParaRPr lang="pt-BR" sz="2400" smtClean="0"/>
          </a:p>
          <a:p>
            <a:endParaRPr lang="pt-BR" sz="2400" smtClean="0"/>
          </a:p>
          <a:p>
            <a:endParaRPr lang="pt-BR" sz="2400" smtClean="0"/>
          </a:p>
          <a:p>
            <a:endParaRPr lang="pt-BR" sz="2400" smtClean="0"/>
          </a:p>
          <a:p>
            <a:endParaRPr lang="pt-BR" sz="2400" smtClean="0"/>
          </a:p>
          <a:p>
            <a:endParaRPr lang="pt-BR" sz="2400" smtClean="0"/>
          </a:p>
          <a:p>
            <a:endParaRPr lang="pt-BR" sz="2400" smtClean="0"/>
          </a:p>
          <a:p>
            <a:endParaRPr lang="pt-BR" sz="2400" smtClean="0"/>
          </a:p>
          <a:p>
            <a:r>
              <a:rPr lang="pt-BR" sz="2400" u="sng" smtClean="0"/>
              <a:t>Santa Vitória do Palmar </a:t>
            </a:r>
            <a:r>
              <a:rPr lang="pt-BR" sz="2400" smtClean="0"/>
              <a:t>localiza-se no extremo sul do Rio Grande do Sul </a:t>
            </a:r>
          </a:p>
          <a:p>
            <a:r>
              <a:rPr lang="pt-BR" sz="2400" smtClean="0"/>
              <a:t>Tem aproximadamente </a:t>
            </a:r>
            <a:r>
              <a:rPr lang="pt-BR" sz="2400" u="sng" smtClean="0"/>
              <a:t>31.300 habitantes </a:t>
            </a:r>
            <a:r>
              <a:rPr lang="pt-BR" sz="2400" smtClean="0"/>
              <a:t>(IBGE, 2014). </a:t>
            </a:r>
          </a:p>
          <a:p>
            <a:r>
              <a:rPr lang="pt-BR" sz="2400" smtClean="0"/>
              <a:t>Existem </a:t>
            </a:r>
            <a:r>
              <a:rPr lang="pt-BR" sz="2400" u="sng" smtClean="0"/>
              <a:t>11 Unidades de Saúde</a:t>
            </a:r>
            <a:r>
              <a:rPr lang="pt-BR" sz="2400" smtClean="0"/>
              <a:t>,  9 são Estratégias de Saúde da Família e 2 são Unidades Básicas, </a:t>
            </a:r>
          </a:p>
          <a:p>
            <a:r>
              <a:rPr lang="pt-BR" sz="2400" smtClean="0"/>
              <a:t>Disponibilidade de 1 Núcleo de Apoio a Saúde da Família (</a:t>
            </a:r>
            <a:r>
              <a:rPr lang="pt-BR" sz="2400" u="sng" smtClean="0"/>
              <a:t>NASF</a:t>
            </a:r>
            <a:r>
              <a:rPr lang="pt-BR" sz="2400" smtClean="0"/>
              <a:t>) atuante em todas as Unidades com ESF. </a:t>
            </a:r>
          </a:p>
          <a:p>
            <a:endParaRPr lang="pt-BR" sz="2400" smtClean="0"/>
          </a:p>
        </p:txBody>
      </p:sp>
      <p:pic>
        <p:nvPicPr>
          <p:cNvPr id="4099" name="Picture 2" descr="https://encrypted-tbn1.gstatic.com/images?q=tbn:ANd9GcSRK5hvwR02Cbh1Kt78Smrxv0hhDl1e-8y6U46zglg4svMTdSDR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6213" y="785813"/>
            <a:ext cx="6054725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r>
              <a:rPr lang="pt-BR" sz="4000" smtClean="0"/>
              <a:t>CARACTERIZAÇÃO DO MUNICÍPIO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pt-BR" sz="2400" b="1" smtClean="0"/>
              <a:t>Melhoria para o serviço e para a ação programática:</a:t>
            </a:r>
          </a:p>
          <a:p>
            <a:endParaRPr lang="pt-BR" sz="2400" smtClean="0"/>
          </a:p>
          <a:p>
            <a:r>
              <a:rPr lang="pt-BR" sz="2400" smtClean="0"/>
              <a:t>A captação precoce das gestantes</a:t>
            </a:r>
          </a:p>
          <a:p>
            <a:endParaRPr lang="pt-BR" sz="2400" smtClean="0"/>
          </a:p>
          <a:p>
            <a:r>
              <a:rPr lang="pt-BR" sz="2400" smtClean="0"/>
              <a:t>Melhoria dos registros</a:t>
            </a:r>
          </a:p>
          <a:p>
            <a:endParaRPr lang="pt-BR" sz="2400" smtClean="0"/>
          </a:p>
          <a:p>
            <a:r>
              <a:rPr lang="pt-BR" sz="2400" smtClean="0"/>
              <a:t>Qualificação da classificação de risco</a:t>
            </a:r>
          </a:p>
          <a:p>
            <a:endParaRPr lang="pt-BR" sz="2400" smtClean="0"/>
          </a:p>
          <a:p>
            <a:r>
              <a:rPr lang="pt-BR" sz="2400" smtClean="0"/>
              <a:t>Melhoria do acolhimento e acompanhamento da gestação e puerpério.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357188" y="428625"/>
            <a:ext cx="8229600" cy="7699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DISCUSSÃO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600200"/>
            <a:ext cx="8786812" cy="5257800"/>
          </a:xfrm>
        </p:spPr>
        <p:txBody>
          <a:bodyPr/>
          <a:lstStyle/>
          <a:p>
            <a:r>
              <a:rPr lang="pt-BR" sz="2400" b="1" smtClean="0"/>
              <a:t>A intervenção exigiu da Equipe:</a:t>
            </a:r>
          </a:p>
          <a:p>
            <a:pPr>
              <a:buFont typeface="Arial" charset="0"/>
              <a:buNone/>
            </a:pPr>
            <a:r>
              <a:rPr lang="pt-BR" sz="2400" b="1" smtClean="0"/>
              <a:t>  -</a:t>
            </a:r>
            <a:r>
              <a:rPr lang="pt-BR" sz="2400" smtClean="0"/>
              <a:t>  Capacitar-se  para seguir recomendações do Ministério da saúde</a:t>
            </a:r>
          </a:p>
          <a:p>
            <a:pPr>
              <a:buFont typeface="Arial" charset="0"/>
              <a:buNone/>
            </a:pPr>
            <a:r>
              <a:rPr lang="pt-BR" sz="2400" b="1" smtClean="0"/>
              <a:t>  </a:t>
            </a:r>
            <a:endParaRPr lang="pt-BR" sz="2400" smtClean="0"/>
          </a:p>
          <a:p>
            <a:pPr>
              <a:buFont typeface="Arial" charset="0"/>
              <a:buNone/>
            </a:pPr>
            <a:r>
              <a:rPr lang="pt-BR" sz="2400" smtClean="0"/>
              <a:t>  </a:t>
            </a:r>
            <a:r>
              <a:rPr lang="pt-BR" sz="2400" b="1" smtClean="0"/>
              <a:t>-   </a:t>
            </a:r>
            <a:r>
              <a:rPr lang="pt-BR" sz="2400" smtClean="0"/>
              <a:t>Realização  da busca ativa das gestantes e puérperas faltosas.</a:t>
            </a:r>
          </a:p>
          <a:p>
            <a:pPr>
              <a:buFont typeface="Arial" charset="0"/>
              <a:buNone/>
            </a:pPr>
            <a:endParaRPr lang="pt-BR" sz="2400" smtClean="0"/>
          </a:p>
          <a:p>
            <a:pPr>
              <a:buFont typeface="Arial" charset="0"/>
              <a:buNone/>
            </a:pPr>
            <a:r>
              <a:rPr lang="pt-BR" sz="2400" b="1" smtClean="0"/>
              <a:t>  -   </a:t>
            </a:r>
            <a:r>
              <a:rPr lang="pt-BR" sz="2400" smtClean="0"/>
              <a:t>O trabalho integrado da médica, enfermeiro, técnica de   enfermagem, agentes comunitárias de saúde.</a:t>
            </a:r>
          </a:p>
          <a:p>
            <a:pPr>
              <a:buFont typeface="Arial" charset="0"/>
              <a:buNone/>
            </a:pPr>
            <a:endParaRPr lang="pt-BR" sz="2400" smtClean="0"/>
          </a:p>
          <a:p>
            <a:pPr>
              <a:buFontTx/>
              <a:buChar char="-"/>
            </a:pPr>
            <a:r>
              <a:rPr lang="pt-BR" sz="2400" smtClean="0"/>
              <a:t>A recepção foi o melhor resultado para equipe, porque não se trabalhava assim antes da intervenção.</a:t>
            </a:r>
          </a:p>
          <a:p>
            <a:pPr>
              <a:buFontTx/>
              <a:buChar char="-"/>
            </a:pPr>
            <a:endParaRPr lang="pt-BR" sz="2400" smtClean="0"/>
          </a:p>
          <a:p>
            <a:pPr>
              <a:buFont typeface="Arial" charset="0"/>
              <a:buNone/>
            </a:pPr>
            <a:r>
              <a:rPr lang="pt-BR" sz="2400" smtClean="0"/>
              <a:t> </a:t>
            </a:r>
            <a:r>
              <a:rPr lang="pt-BR" sz="2400" b="1" smtClean="0"/>
              <a:t> - </a:t>
            </a:r>
            <a:r>
              <a:rPr lang="pt-BR" sz="2400" smtClean="0"/>
              <a:t>Colaboração da equipe NASF nas atividades educativas.</a:t>
            </a:r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DISCUSSÃO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5500687"/>
          </a:xfrm>
        </p:spPr>
        <p:txBody>
          <a:bodyPr/>
          <a:lstStyle/>
          <a:p>
            <a:r>
              <a:rPr lang="pt-BR" sz="2400" b="1" smtClean="0"/>
              <a:t>Melhorias para a UBS e para a comunidade:</a:t>
            </a:r>
          </a:p>
          <a:p>
            <a:pPr>
              <a:buFont typeface="Arial" charset="0"/>
              <a:buNone/>
            </a:pPr>
            <a:r>
              <a:rPr lang="pt-BR" sz="2400" smtClean="0"/>
              <a:t>   -  Implantação do Programa Rede Cegonha com a facilidade de Teste rápido de HIV e VDRL na UBS.</a:t>
            </a:r>
          </a:p>
          <a:p>
            <a:pPr>
              <a:buFont typeface="Arial" charset="0"/>
              <a:buNone/>
            </a:pPr>
            <a:endParaRPr lang="pt-BR" sz="2400" smtClean="0"/>
          </a:p>
          <a:p>
            <a:pPr>
              <a:buFont typeface="Arial" charset="0"/>
              <a:buNone/>
            </a:pPr>
            <a:r>
              <a:rPr lang="pt-BR" sz="2400" smtClean="0"/>
              <a:t>    -  Agendamento a consulta com Dentista, que não se fazia de rotina na UBS.</a:t>
            </a:r>
          </a:p>
          <a:p>
            <a:pPr>
              <a:buFont typeface="Arial" charset="0"/>
              <a:buNone/>
            </a:pPr>
            <a:endParaRPr lang="pt-BR" sz="2400" smtClean="0"/>
          </a:p>
          <a:p>
            <a:pPr>
              <a:buFont typeface="Arial" charset="0"/>
              <a:buNone/>
            </a:pPr>
            <a:r>
              <a:rPr lang="pt-BR" sz="2400" smtClean="0"/>
              <a:t>    - Permitiu dinamizar e organizar  o atendimento às gestantes e puérperas.</a:t>
            </a:r>
          </a:p>
          <a:p>
            <a:pPr>
              <a:buFont typeface="Arial" charset="0"/>
              <a:buNone/>
            </a:pPr>
            <a:endParaRPr lang="pt-BR" sz="2400" smtClean="0"/>
          </a:p>
          <a:p>
            <a:pPr>
              <a:buFont typeface="Arial" charset="0"/>
              <a:buNone/>
            </a:pPr>
            <a:r>
              <a:rPr lang="pt-BR" sz="2400" smtClean="0"/>
              <a:t>    - Formação do Grupo de Gestantes que foi importante para melhorar a integração das gestantes  e ter um espaço para falar sobre gestação, ligação mãe e filho, aleitamento materno.</a:t>
            </a:r>
          </a:p>
          <a:p>
            <a:pPr>
              <a:buFont typeface="Arial" charset="0"/>
              <a:buNone/>
            </a:pPr>
            <a:endParaRPr lang="pt-BR" sz="2400" smtClean="0"/>
          </a:p>
          <a:p>
            <a:pPr>
              <a:buFont typeface="Arial" charset="0"/>
              <a:buNone/>
            </a:pPr>
            <a:r>
              <a:rPr lang="pt-BR" sz="2400" smtClean="0"/>
              <a:t>  -  Trabalho em espaços da  comunidade: O local, na garagem de uma moradora perto de suas casas, foi fundamental para o trabalho e adesão das gestantes.</a:t>
            </a:r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DISCUSSÃO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z="2400" b="1" smtClean="0"/>
              <a:t>O que a equipe faria diferente se fosse iniciar intervenção neste momento:</a:t>
            </a:r>
          </a:p>
          <a:p>
            <a:pPr>
              <a:buFont typeface="Arial" charset="0"/>
              <a:buNone/>
            </a:pPr>
            <a:r>
              <a:rPr lang="pt-BR" sz="2400" smtClean="0"/>
              <a:t>      </a:t>
            </a:r>
          </a:p>
          <a:p>
            <a:pPr>
              <a:buFontTx/>
              <a:buChar char="-"/>
            </a:pPr>
            <a:r>
              <a:rPr lang="pt-BR" sz="2400" smtClean="0"/>
              <a:t>Insistiria mais junto à cooperação da Secretaria da Saúde;</a:t>
            </a:r>
          </a:p>
          <a:p>
            <a:pPr>
              <a:buFontTx/>
              <a:buChar char="-"/>
            </a:pPr>
            <a:endParaRPr lang="pt-BR" sz="2400" smtClean="0"/>
          </a:p>
          <a:p>
            <a:pPr>
              <a:buFont typeface="Arial" charset="0"/>
              <a:buNone/>
            </a:pPr>
            <a:r>
              <a:rPr lang="pt-BR" sz="2400" smtClean="0"/>
              <a:t>-  Buscar maior compreensão da secretaria acerca da importância e do custo-benefício que uma intervenção desta proporção pode trazer ao cuidado do pré-natal e puerpério  em  município  que fica a 250 km da primeira cidade  com recursos mas especializados em caso de necessidade de apoio.</a:t>
            </a:r>
          </a:p>
          <a:p>
            <a:pPr>
              <a:buFont typeface="Arial" charset="0"/>
              <a:buNone/>
            </a:pPr>
            <a:endParaRPr lang="pt-BR" sz="2400" smtClean="0"/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DISCUSSÃO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643063"/>
            <a:ext cx="8929687" cy="521493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Aprendizagem sobre funcionamento da Estratégia de Saúde no Brasil.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Conhecimento de um município com bairros muito diferentes, com características bem diferenciadas as quais nos obriga atuar de forma diferente.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Custou um tempo para o pessoal acostumar-se à presença do médico do PMM, mas, consegui entrosar-me e fazer um trabalho que, mesmo não tendo atingido as metas planejadas, melhorou os indicadores.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Tivemos muitas dificuldades técnicas, internet que nos causou um atraso no curso, mas conseguimos chegar ao fim.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/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450850" y="115888"/>
            <a:ext cx="8229600" cy="1447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0070C0"/>
                </a:solidFill>
              </a:rPr>
              <a:t>REFLEXÃO PROCESSO PESSOAL DE APRENDIZAGEM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214313" y="2714625"/>
            <a:ext cx="8572500" cy="7699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OBRIGADA!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001125" cy="685800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200" b="1" dirty="0" smtClean="0"/>
              <a:t>Sistema e Serviços de saúde/ Santa Vitória do Palmar</a:t>
            </a:r>
            <a:r>
              <a:rPr lang="pt-BR" sz="11200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1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1200" dirty="0" smtClean="0"/>
              <a:t>1 Policlínica  de Especialidade na Unidade Central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1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1200" dirty="0" smtClean="0"/>
              <a:t> 1  Hospital,  Santa Casa da Misericórdia com serviço de Pronto Atendimento para usuários do SUS.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1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1200" dirty="0"/>
              <a:t>E</a:t>
            </a:r>
            <a:r>
              <a:rPr lang="pt-BR" sz="11200" dirty="0" smtClean="0"/>
              <a:t>xames complementares ficam a cargo do Laboratório Municipal da Secretaria Municipal de Saúde.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12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1200" dirty="0" smtClean="0"/>
              <a:t>Distância de 250 </a:t>
            </a:r>
            <a:r>
              <a:rPr lang="pt-BR" sz="11200" dirty="0"/>
              <a:t>km da atenção mais </a:t>
            </a:r>
            <a:r>
              <a:rPr lang="pt-BR" sz="11200" dirty="0" smtClean="0"/>
              <a:t>especializada (segundo </a:t>
            </a:r>
            <a:r>
              <a:rPr lang="pt-BR" sz="11200" dirty="0"/>
              <a:t>e terceiro </a:t>
            </a:r>
            <a:r>
              <a:rPr lang="pt-BR" sz="11200" dirty="0" smtClean="0"/>
              <a:t>nível)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12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1200" dirty="0" smtClean="0"/>
              <a:t>Foi </a:t>
            </a:r>
            <a:r>
              <a:rPr lang="pt-BR" sz="11200" dirty="0"/>
              <a:t>contemplado com </a:t>
            </a:r>
            <a:r>
              <a:rPr lang="pt-BR" sz="11200" dirty="0" smtClean="0"/>
              <a:t>SAMU,  </a:t>
            </a:r>
            <a:r>
              <a:rPr lang="pt-BR" sz="11200" dirty="0"/>
              <a:t>fundamental para </a:t>
            </a:r>
            <a:r>
              <a:rPr lang="pt-BR" sz="11200" dirty="0" err="1" smtClean="0"/>
              <a:t>translados</a:t>
            </a:r>
            <a:r>
              <a:rPr lang="pt-BR" sz="11200" dirty="0" smtClean="0"/>
              <a:t> </a:t>
            </a:r>
            <a:r>
              <a:rPr lang="pt-BR" sz="11200" dirty="0"/>
              <a:t>especializados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7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7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468313" y="4381500"/>
            <a:ext cx="8358187" cy="20002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t-BR" sz="2400" b="1" smtClean="0"/>
              <a:t>UBS Otavio Benno Stigger</a:t>
            </a:r>
            <a:r>
              <a:rPr lang="pt-BR" sz="2400" smtClean="0"/>
              <a:t/>
            </a:r>
            <a:br>
              <a:rPr lang="pt-BR" sz="2400" smtClean="0"/>
            </a:br>
            <a:r>
              <a:rPr lang="pt-BR" sz="2400" smtClean="0"/>
              <a:t>- Localizada na </a:t>
            </a:r>
            <a:r>
              <a:rPr lang="pt-BR" sz="2400" u="sng" smtClean="0"/>
              <a:t>zona urbana</a:t>
            </a:r>
            <a:br>
              <a:rPr lang="pt-BR" sz="2400" u="sng" smtClean="0"/>
            </a:br>
            <a:r>
              <a:rPr lang="pt-BR" sz="2400" smtClean="0"/>
              <a:t>- População aproximada: </a:t>
            </a:r>
            <a:r>
              <a:rPr lang="pt-BR" sz="2400" u="sng" smtClean="0"/>
              <a:t>3337 usuários</a:t>
            </a:r>
            <a:br>
              <a:rPr lang="pt-BR" sz="2400" u="sng" smtClean="0"/>
            </a:br>
            <a:r>
              <a:rPr lang="pt-BR" sz="2400" smtClean="0"/>
              <a:t>- 2 </a:t>
            </a:r>
            <a:r>
              <a:rPr lang="pt-BR" sz="2400" u="sng" smtClean="0"/>
              <a:t>Equipes</a:t>
            </a:r>
            <a:r>
              <a:rPr lang="pt-BR" sz="2400" smtClean="0"/>
              <a:t>: 2 médicas, 2 enfermeiros, 2 técnicas enfermagem, 1 auxiliar administrativa, 1 dentista, 1 pessoal de higiene, 6 ACS, 1 Psicóloga e 1 Nutricionista( NASF) </a:t>
            </a:r>
            <a:br>
              <a:rPr lang="pt-BR" sz="2400" smtClean="0"/>
            </a:br>
            <a:endParaRPr lang="pt-BR" sz="2400" smtClean="0"/>
          </a:p>
        </p:txBody>
      </p:sp>
      <p:pic>
        <p:nvPicPr>
          <p:cNvPr id="6147" name="Espaço Reservado para Conteúdo 3" descr="002.JPG"/>
          <p:cNvPicPr>
            <a:picLocks noGrp="1" noChangeAspect="1"/>
          </p:cNvPicPr>
          <p:nvPr>
            <p:ph idx="1"/>
          </p:nvPr>
        </p:nvPicPr>
        <p:blipFill>
          <a:blip r:embed="rId2"/>
          <a:srcRect r="1617" b="20212"/>
          <a:stretch>
            <a:fillRect/>
          </a:stretch>
        </p:blipFill>
        <p:spPr>
          <a:xfrm>
            <a:off x="1852613" y="1143000"/>
            <a:ext cx="5648325" cy="2928938"/>
          </a:xfrm>
        </p:spPr>
      </p:pic>
      <p:sp>
        <p:nvSpPr>
          <p:cNvPr id="6148" name="Título 1"/>
          <p:cNvSpPr txBox="1">
            <a:spLocks/>
          </p:cNvSpPr>
          <p:nvPr/>
        </p:nvSpPr>
        <p:spPr bwMode="auto">
          <a:xfrm>
            <a:off x="457200" y="214313"/>
            <a:ext cx="82296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000">
                <a:latin typeface="Calibri" pitchFamily="34" charset="0"/>
              </a:rPr>
              <a:t>CARACTERIZAÇÃO DA UNIDADE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357188"/>
            <a:ext cx="8643938" cy="650081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Cobertura de </a:t>
            </a:r>
            <a:r>
              <a:rPr lang="pt-BR" b="1" dirty="0" smtClean="0"/>
              <a:t>40% </a:t>
            </a:r>
            <a:r>
              <a:rPr lang="pt-BR" dirty="0" smtClean="0"/>
              <a:t>para as gestantes (20 gestantes acompanhadas de aproximadamente 51) e de </a:t>
            </a:r>
            <a:r>
              <a:rPr lang="pt-BR" b="1" dirty="0" smtClean="0"/>
              <a:t>25% </a:t>
            </a:r>
            <a:r>
              <a:rPr lang="pt-BR" dirty="0" smtClean="0"/>
              <a:t>para  as </a:t>
            </a:r>
            <a:r>
              <a:rPr lang="pt-BR" dirty="0" err="1" smtClean="0"/>
              <a:t>puérperas</a:t>
            </a:r>
            <a:r>
              <a:rPr lang="pt-BR" b="1" dirty="0" smtClean="0"/>
              <a:t> (10 consultas de </a:t>
            </a:r>
            <a:r>
              <a:rPr lang="pt-BR" b="1" dirty="0" err="1" smtClean="0"/>
              <a:t>puerperio</a:t>
            </a:r>
            <a:r>
              <a:rPr lang="pt-BR" b="1" dirty="0" smtClean="0"/>
              <a:t> dos estimados 40 partos no último ano</a:t>
            </a:r>
            <a:r>
              <a:rPr lang="pt-BR" dirty="0" smtClean="0"/>
              <a:t>),no território (Caderno de Ações Programáticas).</a:t>
            </a:r>
            <a:endParaRPr lang="pt-BR" dirty="0" smtClean="0">
              <a:solidFill>
                <a:srgbClr val="C0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Muitas gestantes consultavam no segundo trimestre. 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55% (n=11 de 40) consultavam no 1º trimestre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u="sng" dirty="0"/>
              <a:t>Não</a:t>
            </a:r>
            <a:r>
              <a:rPr lang="pt-BR" dirty="0"/>
              <a:t> tínhamos </a:t>
            </a:r>
            <a:r>
              <a:rPr lang="pt-BR" u="sng" dirty="0"/>
              <a:t>registros adequados</a:t>
            </a:r>
            <a:r>
              <a:rPr lang="pt-BR" dirty="0"/>
              <a:t>, as consultas de pré-natal eram registradas no prontuário comum das usuárias de modo </a:t>
            </a:r>
            <a:r>
              <a:rPr lang="pt-BR" dirty="0" smtClean="0"/>
              <a:t>que </a:t>
            </a:r>
            <a:r>
              <a:rPr lang="pt-BR" dirty="0"/>
              <a:t>não tínhamos como ter dados próprios do controle pré-natal e puerpério.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Trabalhamos com uma equipe pequena e incompleta.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14313"/>
            <a:ext cx="8229600" cy="928687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4000" dirty="0" smtClean="0"/>
              <a:t>SITUAÇÃO DA AÇÃO PROGRAMÁTICA ANTES DA INTERVENÇÃO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OBJETIVO GERAL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</a:pPr>
            <a:endParaRPr lang="pt-BR" smtClean="0">
              <a:cs typeface="Arial" charset="0"/>
            </a:endParaRP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pt-BR" b="1" smtClean="0">
                <a:cs typeface="Arial" charset="0"/>
              </a:rPr>
              <a:t>Melhorar a Atenção à saúde do Pré-natal e</a:t>
            </a: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pt-BR" b="1" smtClean="0">
                <a:cs typeface="Arial" charset="0"/>
              </a:rPr>
              <a:t>    Puerpério, na UBS/ESFII  Otávio Benno Stigger,  no  município de Santa Vitória do Palmar/RS.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pt-BR" smtClean="0"/>
              <a:t>OBJETIVOS ESPECÍFICOS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</a:pPr>
            <a:endParaRPr lang="pt-BR" smtClean="0">
              <a:cs typeface="Arial" charset="0"/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endParaRPr lang="pt-BR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0" y="1052513"/>
            <a:ext cx="885825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n-lt"/>
                <a:cs typeface="+mn-cs"/>
              </a:rPr>
              <a:t>Pré-Natal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2400" dirty="0">
                <a:latin typeface="+mn-lt"/>
                <a:cs typeface="+mn-cs"/>
              </a:rPr>
              <a:t>Ampliar </a:t>
            </a:r>
            <a:r>
              <a:rPr lang="pt-BR" sz="2400" dirty="0">
                <a:latin typeface="+mn-lt"/>
                <a:cs typeface="+mn-cs"/>
              </a:rPr>
              <a:t>a cobertura da atenção ao </a:t>
            </a:r>
            <a:r>
              <a:rPr lang="pt-BR" sz="2400" dirty="0">
                <a:latin typeface="+mn-lt"/>
                <a:cs typeface="+mn-cs"/>
              </a:rPr>
              <a:t>pré-natal e </a:t>
            </a:r>
            <a:r>
              <a:rPr lang="pt-BR" sz="2400" dirty="0" err="1">
                <a:latin typeface="+mn-lt"/>
                <a:cs typeface="+mn-cs"/>
              </a:rPr>
              <a:t>Puerperio</a:t>
            </a:r>
            <a:endParaRPr lang="pt-BR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2400" dirty="0">
                <a:latin typeface="+mn-lt"/>
                <a:cs typeface="+mn-cs"/>
              </a:rPr>
              <a:t>Melhorar a qualidade de atenção ao pré-natal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2400" dirty="0">
                <a:latin typeface="+mn-lt"/>
                <a:cs typeface="+mn-cs"/>
              </a:rPr>
              <a:t>Melhorar </a:t>
            </a:r>
            <a:r>
              <a:rPr lang="pt-BR" sz="2400" dirty="0">
                <a:latin typeface="+mn-lt"/>
                <a:cs typeface="+mn-cs"/>
              </a:rPr>
              <a:t>a adesão das gestantes ao pré-natal</a:t>
            </a:r>
            <a:r>
              <a:rPr lang="pt-BR" sz="2400" dirty="0">
                <a:latin typeface="+mn-lt"/>
                <a:cs typeface="+mn-cs"/>
              </a:rPr>
              <a:t>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2400" dirty="0">
                <a:latin typeface="+mn-lt"/>
                <a:cs typeface="+mn-cs"/>
              </a:rPr>
              <a:t>Melhorar </a:t>
            </a:r>
            <a:r>
              <a:rPr lang="pt-BR" sz="2400" dirty="0">
                <a:latin typeface="+mn-lt"/>
                <a:cs typeface="+mn-cs"/>
              </a:rPr>
              <a:t>o registro das informações para o programa de pré-natal</a:t>
            </a:r>
            <a:r>
              <a:rPr lang="pt-BR" sz="2400" dirty="0">
                <a:latin typeface="+mn-lt"/>
                <a:cs typeface="+mn-cs"/>
              </a:rPr>
              <a:t>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2400" dirty="0">
                <a:latin typeface="+mn-lt"/>
                <a:cs typeface="+mn-cs"/>
              </a:rPr>
              <a:t>Realizar </a:t>
            </a:r>
            <a:r>
              <a:rPr lang="pt-BR" sz="2400" dirty="0">
                <a:latin typeface="+mn-lt"/>
                <a:cs typeface="+mn-cs"/>
              </a:rPr>
              <a:t>a avaliação de risco </a:t>
            </a:r>
            <a:r>
              <a:rPr lang="pt-BR" sz="2400" dirty="0">
                <a:latin typeface="+mn-lt"/>
                <a:cs typeface="+mn-cs"/>
              </a:rPr>
              <a:t>gestacional.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2400" dirty="0">
                <a:latin typeface="+mn-lt"/>
                <a:cs typeface="+mn-cs"/>
              </a:rPr>
              <a:t>Promover </a:t>
            </a:r>
            <a:r>
              <a:rPr lang="pt-BR" sz="2400" dirty="0">
                <a:latin typeface="+mn-lt"/>
                <a:cs typeface="+mn-cs"/>
              </a:rPr>
              <a:t>a saúde do pré-natal e das puérperas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err="1">
                <a:latin typeface="+mn-lt"/>
                <a:cs typeface="+mn-cs"/>
              </a:rPr>
              <a:t>Puerpério</a:t>
            </a:r>
            <a:endParaRPr lang="pt-BR" sz="2400" b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pt-BR" sz="2400" dirty="0">
                <a:latin typeface="+mn-lt"/>
                <a:cs typeface="+mn-cs"/>
              </a:rPr>
              <a:t>Ampliar </a:t>
            </a:r>
            <a:r>
              <a:rPr lang="pt-BR" sz="2400" dirty="0">
                <a:latin typeface="+mn-lt"/>
                <a:cs typeface="+mn-cs"/>
              </a:rPr>
              <a:t>a cobertura da atenção a </a:t>
            </a:r>
            <a:r>
              <a:rPr lang="pt-BR" sz="2400" dirty="0">
                <a:latin typeface="+mn-lt"/>
                <a:cs typeface="+mn-cs"/>
              </a:rPr>
              <a:t>puérperas.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pt-BR" sz="2400" dirty="0">
                <a:latin typeface="+mn-lt"/>
                <a:cs typeface="+mn-cs"/>
              </a:rPr>
              <a:t>Melhorar a qualidade de atenção das puérperas.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pt-BR" sz="2400" dirty="0">
                <a:latin typeface="+mn-lt"/>
                <a:cs typeface="+mn-cs"/>
              </a:rPr>
              <a:t>Melhorar a adesão das mães ao </a:t>
            </a:r>
            <a:r>
              <a:rPr lang="pt-BR" sz="2400" dirty="0">
                <a:latin typeface="+mn-lt"/>
                <a:cs typeface="+mn-cs"/>
              </a:rPr>
              <a:t>puerpério. </a:t>
            </a:r>
            <a:endParaRPr lang="pt-BR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pt-BR" sz="2400" dirty="0">
                <a:latin typeface="+mn-lt"/>
                <a:cs typeface="+mn-cs"/>
              </a:rPr>
              <a:t>Melhorar o registro das informações.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pt-BR" sz="2400" dirty="0">
                <a:latin typeface="+mn-lt"/>
                <a:cs typeface="+mn-cs"/>
              </a:rPr>
              <a:t>Promover a saúde das puérperas.</a:t>
            </a:r>
            <a:endParaRPr lang="pt-BR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17145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b="1" u="sng" dirty="0" smtClean="0"/>
              <a:t>População alvo</a:t>
            </a:r>
            <a:r>
              <a:rPr lang="pt-PT" dirty="0" smtClean="0"/>
              <a:t>: Aproximadamente 33 gestantes (Planilha de Coleta de Dados)  e as puérperas identificadas durante a intervenção,  residentes na área de abrangência no território.</a:t>
            </a:r>
            <a:endParaRPr lang="pt-PT" dirty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dirty="0" smtClean="0"/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699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METODOLOGIA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10244" name="Picture 2" descr="http://4.bp.blogspot.com/-oNmZ7oXwPeQ/UPVRCw0E3hI/AAAAAAAAH_k/1jbmv2V9biA/s1600/Caderno+de+Aten%C3%A7%C3%A3o+B%C3%A1sica+N%C2%BA32+Aten%C3%A7%C3%A3o+ao+Pr%C3%A9-Natal+de+Baixo+Risco++Blog+Enfermag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0138" y="3071813"/>
            <a:ext cx="29845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tângulo 6"/>
          <p:cNvSpPr>
            <a:spLocks noChangeArrowheads="1"/>
          </p:cNvSpPr>
          <p:nvPr/>
        </p:nvSpPr>
        <p:spPr bwMode="auto">
          <a:xfrm>
            <a:off x="0" y="3286125"/>
            <a:ext cx="59293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800" b="1" u="sng">
                <a:latin typeface="Calibri" pitchFamily="34" charset="0"/>
              </a:rPr>
              <a:t>Período</a:t>
            </a:r>
            <a:r>
              <a:rPr lang="pt-PT" sz="2800" b="1">
                <a:latin typeface="Calibri" pitchFamily="34" charset="0"/>
              </a:rPr>
              <a:t>: </a:t>
            </a:r>
            <a:r>
              <a:rPr lang="pt-PT" sz="2800">
                <a:latin typeface="Calibri" pitchFamily="34" charset="0"/>
              </a:rPr>
              <a:t>12 semanas  (de 30 de março  até 18 de  junho de 2015)</a:t>
            </a:r>
          </a:p>
          <a:p>
            <a:endParaRPr lang="pt-PT" sz="2800">
              <a:latin typeface="Calibri" pitchFamily="34" charset="0"/>
            </a:endParaRPr>
          </a:p>
          <a:p>
            <a:r>
              <a:rPr lang="pt-PT" sz="2800" b="1" u="sng">
                <a:latin typeface="Calibri" pitchFamily="34" charset="0"/>
              </a:rPr>
              <a:t>Protocolo: </a:t>
            </a:r>
            <a:r>
              <a:rPr lang="pt-BR" altLang="es-ES" sz="2800">
                <a:solidFill>
                  <a:srgbClr val="000000"/>
                </a:solidFill>
                <a:latin typeface="Calibri" pitchFamily="34" charset="0"/>
              </a:rPr>
              <a:t>Caderno de Atenção Básica 32</a:t>
            </a:r>
            <a:r>
              <a:rPr lang="pt-PT" sz="2800">
                <a:latin typeface="Calibri" pitchFamily="34" charset="0"/>
              </a:rPr>
              <a:t>(BRASIL, 2013) </a:t>
            </a:r>
          </a:p>
          <a:p>
            <a:endParaRPr lang="pt-PT" sz="2800">
              <a:latin typeface="Calibri" pitchFamily="34" charset="0"/>
            </a:endParaRPr>
          </a:p>
          <a:p>
            <a:r>
              <a:rPr lang="pt-PT" sz="2800" b="1" u="sng">
                <a:latin typeface="Calibri" pitchFamily="34" charset="0"/>
              </a:rPr>
              <a:t>Registro: </a:t>
            </a:r>
            <a:r>
              <a:rPr lang="pt-PT" sz="2800">
                <a:latin typeface="Calibri" pitchFamily="34" charset="0"/>
              </a:rPr>
              <a:t>Ficha Espelho e Planilha de Coleta de Dados</a:t>
            </a:r>
            <a:endParaRPr lang="pt-BR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1747</Words>
  <Application>Microsoft Office PowerPoint</Application>
  <PresentationFormat>Apresentação na tela (4:3)</PresentationFormat>
  <Paragraphs>293</Paragraphs>
  <Slides>35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Calibri</vt:lpstr>
      <vt:lpstr>Arial</vt:lpstr>
      <vt:lpstr>Wingdings</vt:lpstr>
      <vt:lpstr>Microsoft YaHei</vt:lpstr>
      <vt:lpstr>Times New Roman</vt:lpstr>
      <vt:lpstr>Tema do Office</vt:lpstr>
      <vt:lpstr>Universidade Aberta do SUS - UNASUS  Universidade Federal de Pelotas  Especialização em Saúde da Família  Modalidade a Distância  Turma 5 </vt:lpstr>
      <vt:lpstr>INTRODUÇÃO </vt:lpstr>
      <vt:lpstr>CARACTERIZAÇÃO DO MUNICÍPIO</vt:lpstr>
      <vt:lpstr>Slide 4</vt:lpstr>
      <vt:lpstr>UBS Otavio Benno Stigger - Localizada na zona urbana - População aproximada: 3337 usuários - 2 Equipes: 2 médicas, 2 enfermeiros, 2 técnicas enfermagem, 1 auxiliar administrativa, 1 dentista, 1 pessoal de higiene, 6 ACS, 1 Psicóloga e 1 Nutricionista( NASF)  </vt:lpstr>
      <vt:lpstr>Slide 6</vt:lpstr>
      <vt:lpstr>OBJETIVO GERAL</vt:lpstr>
      <vt:lpstr>OBJETIVOS ESPECÍFICOS</vt:lpstr>
      <vt:lpstr>METODOLOGIA</vt:lpstr>
      <vt:lpstr>METODOLOGIA</vt:lpstr>
      <vt:lpstr>METODOLOGIA</vt:lpstr>
      <vt:lpstr>  Meta 1: Alcançar 100% de cobertura das gestantes cadastradas no Programa de Pré-natal da UBS.  </vt:lpstr>
      <vt:lpstr>Meta 2.1: Garantir 100% das gestantes o ingresso no Programa de Pré-natal no primeiro trimestre. </vt:lpstr>
      <vt:lpstr>Meta  2.2: Realizar pelo menos um exame ginecológico por trimestre em 100% das gestantes.</vt:lpstr>
      <vt:lpstr>: Meta  2.3:  Realizar pelo menos um exame de mamas em 100% das gestantes </vt:lpstr>
      <vt:lpstr> Meta  2.4: Garantir a 100% das gestantes a solicitação de exame laboratoriais de acordo com o protocolo.</vt:lpstr>
      <vt:lpstr> Meta  2.5   : Garantir a 100% das gestantes a prescrição de sulfato ferroso e ácido fólico.</vt:lpstr>
      <vt:lpstr> Meta  2.6  : Garantir que 100% das gestantes estejam com vacina antitetânica em dia.</vt:lpstr>
      <vt:lpstr> Meta  2.7  : Realizar avaliação da necessidade de atendimento odontológico em 100% das gestantes no pré-natal.</vt:lpstr>
      <vt:lpstr> Meta  2.8: Garantir primeira consulta odontológica programática para 100% das gestantes cadastradas</vt:lpstr>
      <vt:lpstr>Slide 21</vt:lpstr>
      <vt:lpstr>Slide 22</vt:lpstr>
      <vt:lpstr>Objetivo 1  : Ampliar a cobertura da atenção ao puerperio  Meta 1: Garantir a 100% das puerperas cadastradas na UBS consulta puerperal até os 42 dias após do parto</vt:lpstr>
      <vt:lpstr>Slide 24</vt:lpstr>
      <vt:lpstr>Slide 25</vt:lpstr>
      <vt:lpstr>          Meta 5.1 : Orientar 100% das puérperas cadastradas no Programa sobre os cuidados do recém-nascido Meta 5.2: Orientar 100% das  puérperas cadastradas no Programa sobre aleitamento materno exclusivo Meta 5.3 Orientar 100% das  puérperas sobre planejamento familiar. </vt:lpstr>
      <vt:lpstr>Slide 27</vt:lpstr>
      <vt:lpstr>Para atingir as Metas a Equipe contou com o apoio da Psicóloga e a Nutricionista do NASF</vt:lpstr>
      <vt:lpstr>Reunião com as ACS Ingrid,Vanessa e Janine, no Consultório organizando as visitas domiciliares</vt:lpstr>
      <vt:lpstr>Slide 30</vt:lpstr>
      <vt:lpstr>DISCUSSÃO</vt:lpstr>
      <vt:lpstr>DISCUSSÃO</vt:lpstr>
      <vt:lpstr>DISCUSSÃO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- UNASUS  Universidade Federal de Pelotas  Especialização em Saúde da Família  Modalidade a Distância</dc:title>
  <dc:creator>Usuario</dc:creator>
  <cp:lastModifiedBy>Usuario</cp:lastModifiedBy>
  <cp:revision>190</cp:revision>
  <dcterms:created xsi:type="dcterms:W3CDTF">2015-08-11T05:11:31Z</dcterms:created>
  <dcterms:modified xsi:type="dcterms:W3CDTF">2015-09-16T00:06:56Z</dcterms:modified>
</cp:coreProperties>
</file>