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87" r:id="rId3"/>
    <p:sldId id="259" r:id="rId4"/>
    <p:sldId id="260" r:id="rId5"/>
    <p:sldId id="261" r:id="rId6"/>
    <p:sldId id="262" r:id="rId7"/>
    <p:sldId id="288" r:id="rId8"/>
    <p:sldId id="263" r:id="rId9"/>
    <p:sldId id="28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0" r:id="rId34"/>
    <p:sldId id="291" r:id="rId35"/>
    <p:sldId id="292" r:id="rId36"/>
    <p:sldId id="294" r:id="rId37"/>
    <p:sldId id="295" r:id="rId38"/>
    <p:sldId id="297" r:id="rId39"/>
    <p:sldId id="298" r:id="rId40"/>
    <p:sldId id="299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g\Desktop\Planlha%20Coleta%20de%20dados%20HAS%20e%20DM-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Cobertura do programa de atenção ao  </a:t>
            </a:r>
            <a:r>
              <a:rPr lang="pt-BR" dirty="0" smtClean="0"/>
              <a:t>hipertenso adulto morador local, </a:t>
            </a:r>
            <a:r>
              <a:rPr lang="pt-BR" dirty="0"/>
              <a:t>na unidade de </a:t>
            </a:r>
            <a:r>
              <a:rPr lang="pt-BR" dirty="0" smtClean="0"/>
              <a:t>saúde 2014</a:t>
            </a:r>
            <a:endParaRPr lang="pt-BR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487167473683445"/>
          <c:y val="0.18675866844478262"/>
          <c:w val="0.81451693087367971"/>
          <c:h val="0.72161430293577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0.10745614035087719</c:v>
                </c:pt>
                <c:pt idx="1">
                  <c:v>0.13157894736842105</c:v>
                </c:pt>
                <c:pt idx="2">
                  <c:v>0.16885964912280702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167400"/>
        <c:axId val="171167792"/>
      </c:barChart>
      <c:catAx>
        <c:axId val="17116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116779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711677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1167400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881109192205992"/>
          <c:y val="0.20019954279908561"/>
          <c:w val="0.79759597084400324"/>
          <c:h val="0.63519313304721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100000">
                  <a:srgbClr val="2C5D98"/>
                </a:gs>
              </a:gsLst>
              <a:lin ang="5400000" scaled="1"/>
            </a:gra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0.73469387755102045</c:v>
                </c:pt>
                <c:pt idx="1">
                  <c:v>0.57627118644067798</c:v>
                </c:pt>
                <c:pt idx="2">
                  <c:v>0.40579710144927539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261824"/>
        <c:axId val="239258296"/>
      </c:barChart>
      <c:catAx>
        <c:axId val="23926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2582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92582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261824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087345801570875"/>
          <c:y val="0.2373984340839958"/>
          <c:w val="0.78170557524360795"/>
          <c:h val="0.65801143978050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Indicadores!$S$31:$U$31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Indicadores!$S$32:$U$32</c:f>
              <c:numCache>
                <c:formatCode>0.0%</c:formatCode>
                <c:ptCount val="3"/>
                <c:pt idx="0">
                  <c:v>0.88235294117647056</c:v>
                </c:pt>
                <c:pt idx="1">
                  <c:v>0.76190476190476186</c:v>
                </c:pt>
                <c:pt idx="2">
                  <c:v>0.51851851851851849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258688"/>
        <c:axId val="239259080"/>
      </c:barChart>
      <c:catAx>
        <c:axId val="23925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25908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925908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258688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498598283185543"/>
          <c:y val="4.64845934684387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33892193633002"/>
          <c:y val="0.17210499808205301"/>
          <c:w val="0.79637175172055319"/>
          <c:h val="0.73180350441325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100000">
                  <a:srgbClr val="2C5D98"/>
                </a:gs>
              </a:gsLst>
              <a:lin ang="5400000" scaled="1"/>
            </a:gra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0.30612244897959184</c:v>
                </c:pt>
                <c:pt idx="1">
                  <c:v>0.51666666666666672</c:v>
                </c:pt>
                <c:pt idx="2">
                  <c:v>0.64935064935064934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259472"/>
        <c:axId val="239264568"/>
      </c:barChart>
      <c:catAx>
        <c:axId val="23925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26456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92645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259472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050470556009429"/>
          <c:y val="0.20261254960264757"/>
          <c:w val="0.79166827731990019"/>
          <c:h val="0.70238367429189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Indicadores!$S$37:$U$37</c:f>
              <c:numCache>
                <c:formatCode>0.0%</c:formatCode>
                <c:ptCount val="3"/>
                <c:pt idx="0">
                  <c:v>0.1111111111111111</c:v>
                </c:pt>
                <c:pt idx="1">
                  <c:v>0.36363636363636365</c:v>
                </c:pt>
                <c:pt idx="2">
                  <c:v>0.46666666666666667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263784"/>
        <c:axId val="239264960"/>
      </c:barChart>
      <c:catAx>
        <c:axId val="239263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26496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92649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263784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27741875094989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159462140210716"/>
          <c:y val="0.17607183933468989"/>
          <c:w val="0.78688524590163933"/>
          <c:h val="0.71062525263726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0.32653061224489793</c:v>
                </c:pt>
                <c:pt idx="1">
                  <c:v>0.51666666666666672</c:v>
                </c:pt>
                <c:pt idx="2">
                  <c:v>0.67532467532467533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259864"/>
        <c:axId val="239265352"/>
      </c:barChart>
      <c:catAx>
        <c:axId val="239259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26535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92653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259864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427386342354129"/>
          <c:y val="0.24274187261245811"/>
          <c:w val="0.78838174273858919"/>
          <c:h val="0.65799256505576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0.16666666666666666</c:v>
                </c:pt>
                <c:pt idx="1">
                  <c:v>0.36363636363636365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649104"/>
        <c:axId val="321653416"/>
      </c:barChart>
      <c:catAx>
        <c:axId val="32164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65341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216534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649104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00746447027536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603246469594814"/>
          <c:y val="0.18964181401726407"/>
          <c:w val="0.77254098360655743"/>
          <c:h val="0.7069622358710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0.8571428571428571</c:v>
                </c:pt>
                <c:pt idx="1">
                  <c:v>0.91666666666666663</c:v>
                </c:pt>
                <c:pt idx="2">
                  <c:v>0.96103896103896103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1655768"/>
        <c:axId val="321650672"/>
      </c:barChart>
      <c:catAx>
        <c:axId val="321655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650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216506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655768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764244219731998"/>
          <c:y val="0.15087507612929257"/>
          <c:w val="0.78008298755186722"/>
          <c:h val="0.75182615730881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Indicadores!$S$48:$U$48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Indicadores!$S$49:$U$49</c:f>
              <c:numCache>
                <c:formatCode>0.0%</c:formatCode>
                <c:ptCount val="3"/>
                <c:pt idx="0">
                  <c:v>0.66666666666666663</c:v>
                </c:pt>
                <c:pt idx="1">
                  <c:v>0.86363636363636365</c:v>
                </c:pt>
                <c:pt idx="2">
                  <c:v>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1651064"/>
        <c:axId val="321653808"/>
      </c:barChart>
      <c:catAx>
        <c:axId val="321651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6538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2165380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651064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50038147050266"/>
          <c:y val="0.13011152416356878"/>
          <c:w val="0.77500157674474435"/>
          <c:h val="0.73605947955390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Indicadores!$S$53:$U$53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Indicadores!$S$54:$U$54</c:f>
              <c:numCache>
                <c:formatCode>0.0%</c:formatCode>
                <c:ptCount val="3"/>
                <c:pt idx="0">
                  <c:v>0.66666666666666663</c:v>
                </c:pt>
                <c:pt idx="1">
                  <c:v>0.81818181818181823</c:v>
                </c:pt>
                <c:pt idx="2">
                  <c:v>0.8666666666666667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1654984"/>
        <c:axId val="321655376"/>
      </c:barChart>
      <c:catAx>
        <c:axId val="321654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65537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216553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654984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79815728743857"/>
          <c:y val="0.13991073263027484"/>
          <c:w val="0.81147540983606559"/>
          <c:h val="0.75912544038948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Indicadores!$D$54:$F$54</c:f>
              <c:numCache>
                <c:formatCode>0.0%</c:formatCode>
                <c:ptCount val="3"/>
                <c:pt idx="0">
                  <c:v>0.8571428571428571</c:v>
                </c:pt>
                <c:pt idx="1">
                  <c:v>0.9</c:v>
                </c:pt>
                <c:pt idx="2">
                  <c:v>0.94805194805194803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1649888"/>
        <c:axId val="321650280"/>
      </c:barChart>
      <c:catAx>
        <c:axId val="32164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65028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216502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649888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Cobertura do programa de atenção ao </a:t>
            </a:r>
            <a:r>
              <a:rPr lang="pt-BR" dirty="0" smtClean="0"/>
              <a:t> adulto </a:t>
            </a:r>
            <a:r>
              <a:rPr lang="pt-BR" dirty="0"/>
              <a:t>diabético </a:t>
            </a:r>
            <a:r>
              <a:rPr lang="pt-BR" dirty="0" smtClean="0"/>
              <a:t> morador local, na </a:t>
            </a:r>
            <a:r>
              <a:rPr lang="pt-BR" dirty="0"/>
              <a:t>unidade de </a:t>
            </a:r>
            <a:r>
              <a:rPr lang="pt-BR" dirty="0" smtClean="0"/>
              <a:t>saúde 2014</a:t>
            </a:r>
            <a:endParaRPr lang="pt-BR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306261675165343"/>
          <c:y val="0.22857180955682829"/>
          <c:w val="0.77962657105413025"/>
          <c:h val="0.63214395951443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0.15929203539823009</c:v>
                </c:pt>
                <c:pt idx="1">
                  <c:v>0.19469026548672566</c:v>
                </c:pt>
                <c:pt idx="2">
                  <c:v>0.26548672566371684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168576"/>
        <c:axId val="239432280"/>
      </c:barChart>
      <c:catAx>
        <c:axId val="17116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43228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94322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1168576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647260636736458"/>
          <c:y val="0.16763338211042203"/>
          <c:w val="0.79141262344353802"/>
          <c:h val="0.73585041246022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100000">
                  <a:srgbClr val="2C5D98"/>
                </a:gs>
              </a:gsLst>
              <a:lin ang="5400000" scaled="1"/>
            </a:gra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Indicadores!$S$64:$U$64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Indicadores!$S$65:$U$65</c:f>
              <c:numCache>
                <c:formatCode>0.0%</c:formatCode>
                <c:ptCount val="3"/>
                <c:pt idx="0">
                  <c:v>0.27777777777777779</c:v>
                </c:pt>
                <c:pt idx="1">
                  <c:v>0.40909090909090912</c:v>
                </c:pt>
                <c:pt idx="2">
                  <c:v>0.66666666666666663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1652240"/>
        <c:axId val="321652632"/>
      </c:barChart>
      <c:catAx>
        <c:axId val="32165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65263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216526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652240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46463773871320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83779922296027"/>
          <c:y val="0.13382899628252787"/>
          <c:w val="0.79466198771775909"/>
          <c:h val="0.73234200743494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100000">
                  <a:srgbClr val="2C5D98"/>
                </a:gs>
              </a:gsLst>
              <a:lin ang="5400000" scaled="1"/>
            </a:gra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Indicadores!$D$64:$F$64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Indicadores!$D$65:$F$65</c:f>
              <c:numCache>
                <c:formatCode>0.0%</c:formatCode>
                <c:ptCount val="3"/>
                <c:pt idx="0">
                  <c:v>0.44897959183673469</c:v>
                </c:pt>
                <c:pt idx="1">
                  <c:v>0.53333333333333333</c:v>
                </c:pt>
                <c:pt idx="2">
                  <c:v>0.72727272727272729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1280280"/>
        <c:axId val="321278712"/>
      </c:barChart>
      <c:catAx>
        <c:axId val="321280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2787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212787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280280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274536149900209"/>
          <c:y val="0.17250392477655005"/>
          <c:w val="0.8019623199339766"/>
          <c:h val="0.74157574604893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100000">
                  <a:srgbClr val="2C5D98"/>
                </a:gs>
              </a:gsLst>
              <a:lin ang="5400000" scaled="1"/>
            </a:gra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0.67346938775510201</c:v>
                </c:pt>
                <c:pt idx="1">
                  <c:v>0.9</c:v>
                </c:pt>
                <c:pt idx="2">
                  <c:v>0.92207792207792205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436984"/>
        <c:axId val="239429928"/>
      </c:barChart>
      <c:catAx>
        <c:axId val="239436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4299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942992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436984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656095856753949"/>
          <c:y val="0.18320644830638774"/>
          <c:w val="0.74522447507065059"/>
          <c:h val="0.67939057913618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0.3888888888888889</c:v>
                </c:pt>
                <c:pt idx="1">
                  <c:v>0.77272727272727271</c:v>
                </c:pt>
                <c:pt idx="2">
                  <c:v>0.83333333333333337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434240"/>
        <c:axId val="239435808"/>
      </c:barChart>
      <c:catAx>
        <c:axId val="23943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4358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94358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434240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98360655737705"/>
          <c:y val="0.13235294117647059"/>
          <c:w val="0.80327868852459017"/>
          <c:h val="0.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0.32653061224489793</c:v>
                </c:pt>
                <c:pt idx="1">
                  <c:v>0.51666666666666672</c:v>
                </c:pt>
                <c:pt idx="2">
                  <c:v>0.67532467532467533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435024"/>
        <c:axId val="239437376"/>
      </c:barChart>
      <c:catAx>
        <c:axId val="23943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43737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94373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435024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834431882032664"/>
          <c:y val="0.15867187260701215"/>
          <c:w val="0.78344111481786349"/>
          <c:h val="0.70848836140805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0.16666666666666666</c:v>
                </c:pt>
                <c:pt idx="1">
                  <c:v>0.36363636363636365</c:v>
                </c:pt>
                <c:pt idx="2">
                  <c:v>0.56666666666666665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430320"/>
        <c:axId val="239431104"/>
      </c:barChart>
      <c:catAx>
        <c:axId val="23943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43110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94311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430320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hipertensos </a:t>
            </a:r>
            <a:r>
              <a:rPr lang="pt-BR" dirty="0" smtClean="0"/>
              <a:t>e ou diabéticos</a:t>
            </a:r>
            <a:r>
              <a:rPr lang="pt-BR" baseline="0" dirty="0" smtClean="0"/>
              <a:t> </a:t>
            </a:r>
            <a:r>
              <a:rPr lang="pt-BR" dirty="0" smtClean="0"/>
              <a:t>com </a:t>
            </a:r>
            <a:r>
              <a:rPr lang="pt-BR" dirty="0"/>
              <a:t>prescrição de medicamentos da Farmácia Popular/</a:t>
            </a:r>
            <a:r>
              <a:rPr lang="pt-BR" dirty="0" err="1"/>
              <a:t>Hiperdia</a:t>
            </a:r>
            <a:r>
              <a:rPr lang="pt-BR" dirty="0"/>
              <a:t> priorizada.      </a:t>
            </a:r>
          </a:p>
        </c:rich>
      </c:tx>
      <c:layout>
        <c:manualLayout>
          <c:xMode val="edge"/>
          <c:yMode val="edge"/>
          <c:x val="4.3855177161392769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57606845026131"/>
          <c:y val="0.15985130111524162"/>
          <c:w val="0.79798137228016941"/>
          <c:h val="0.71003717472118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100000">
                  <a:srgbClr val="2C5D98"/>
                </a:gs>
              </a:gsLst>
              <a:lin ang="5400000" scaled="1"/>
            </a:gra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0.97959183673469385</c:v>
                </c:pt>
                <c:pt idx="1">
                  <c:v>0.96666666666666667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431888"/>
        <c:axId val="239432672"/>
      </c:barChart>
      <c:catAx>
        <c:axId val="23943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432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94326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431888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090947647937451"/>
          <c:y val="0.23301128070698363"/>
          <c:w val="0.81352459016393441"/>
          <c:h val="0.66420783882005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100000">
                  <a:srgbClr val="2C5D98"/>
                </a:gs>
              </a:gsLst>
              <a:lin ang="5400000" scaled="1"/>
            </a:gra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0.30612244897959184</c:v>
                </c:pt>
                <c:pt idx="1">
                  <c:v>0.31666666666666665</c:v>
                </c:pt>
                <c:pt idx="2">
                  <c:v>0.32467532467532467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436200"/>
        <c:axId val="239436592"/>
      </c:barChart>
      <c:catAx>
        <c:axId val="239436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43659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94365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436200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980002736094598"/>
          <c:y val="0.19785344229602012"/>
          <c:w val="0.79338923015926666"/>
          <c:h val="0.7035722801649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100000">
                  <a:srgbClr val="2C5D98"/>
                </a:gs>
              </a:gsLst>
              <a:lin ang="5400000" scaled="1"/>
            </a:gra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Indicadores!$S$27:$U$27</c:f>
              <c:numCache>
                <c:formatCode>0.0%</c:formatCode>
                <c:ptCount val="3"/>
                <c:pt idx="0">
                  <c:v>0.1111111111111111</c:v>
                </c:pt>
                <c:pt idx="1">
                  <c:v>0.18181818181818182</c:v>
                </c:pt>
                <c:pt idx="2">
                  <c:v>0.33333333333333331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262216"/>
        <c:axId val="239261432"/>
      </c:barChart>
      <c:catAx>
        <c:axId val="239262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26143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92614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262216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3C168-C257-4C8A-9A1F-37F90E37BE5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2CF6E-9185-4C75-9B23-D75FB5B858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6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2CF6E-9185-4C75-9B23-D75FB5B8587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64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400C-1F6F-462F-BAA5-4DA743C89DF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4711-F1AF-46D0-AA8B-F21F1F17F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20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400C-1F6F-462F-BAA5-4DA743C89DF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4711-F1AF-46D0-AA8B-F21F1F17F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10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400C-1F6F-462F-BAA5-4DA743C89DF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4711-F1AF-46D0-AA8B-F21F1F17F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2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400C-1F6F-462F-BAA5-4DA743C89DF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4711-F1AF-46D0-AA8B-F21F1F17F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35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400C-1F6F-462F-BAA5-4DA743C89DF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4711-F1AF-46D0-AA8B-F21F1F17F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21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400C-1F6F-462F-BAA5-4DA743C89DF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4711-F1AF-46D0-AA8B-F21F1F17F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14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400C-1F6F-462F-BAA5-4DA743C89DF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4711-F1AF-46D0-AA8B-F21F1F17F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9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400C-1F6F-462F-BAA5-4DA743C89DF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4711-F1AF-46D0-AA8B-F21F1F17F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56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400C-1F6F-462F-BAA5-4DA743C89DF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4711-F1AF-46D0-AA8B-F21F1F17F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2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400C-1F6F-462F-BAA5-4DA743C89DF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4711-F1AF-46D0-AA8B-F21F1F17F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66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400C-1F6F-462F-BAA5-4DA743C89DF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4711-F1AF-46D0-AA8B-F21F1F17F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40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0400C-1F6F-462F-BAA5-4DA743C89DF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4711-F1AF-46D0-AA8B-F21F1F17F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71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711911"/>
            <a:ext cx="9144000" cy="2387600"/>
          </a:xfrm>
        </p:spPr>
        <p:txBody>
          <a:bodyPr>
            <a:noAutofit/>
          </a:bodyPr>
          <a:lstStyle/>
          <a:p>
            <a:pPr algn="just"/>
            <a:r>
              <a:rPr lang="pt-BR" sz="3600" dirty="0" smtClean="0"/>
              <a:t>Melhoria da Atenção à Saúde em Diabéticos e Hipertensos de 21 à 65 anos na Unidade Básica de Saúde Nova Gonçalves, Canguçu/RS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263774"/>
            <a:ext cx="9144000" cy="2149057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Diogo Ibargoyen Rech</a:t>
            </a:r>
          </a:p>
          <a:p>
            <a:r>
              <a:rPr lang="pt-BR" dirty="0" smtClean="0"/>
              <a:t>Orientador: Maria Aparecida de Melo Cunha</a:t>
            </a:r>
          </a:p>
          <a:p>
            <a:r>
              <a:rPr lang="pt-BR" dirty="0" smtClean="0"/>
              <a:t>Turma 6</a:t>
            </a:r>
          </a:p>
          <a:p>
            <a:endParaRPr lang="pt-BR" dirty="0"/>
          </a:p>
          <a:p>
            <a:r>
              <a:rPr lang="pt-BR" dirty="0" smtClean="0"/>
              <a:t>Pelotas, Janeiro de 2015</a:t>
            </a:r>
            <a:endParaRPr lang="pt-BR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 l="6361" t="17719" r="31654" b="63577"/>
          <a:stretch>
            <a:fillRect/>
          </a:stretch>
        </p:blipFill>
        <p:spPr bwMode="auto">
          <a:xfrm>
            <a:off x="0" y="0"/>
            <a:ext cx="12192000" cy="184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 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Objetivo 1 Ampliar a cobertura de hipertensos e / ou diabéticos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Meta 1.1 </a:t>
            </a:r>
            <a:r>
              <a:rPr lang="pt-BR" dirty="0"/>
              <a:t>Cadastrar 25% dos hipertensos da área de abrangência no Programa de Atenção à Hipertensão Arterial e à Diabetes Mellitus da unidade de saúde.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Meta </a:t>
            </a:r>
            <a:r>
              <a:rPr lang="pt-BR" dirty="0" smtClean="0"/>
              <a:t>1.2 </a:t>
            </a:r>
            <a:r>
              <a:rPr lang="pt-BR" dirty="0"/>
              <a:t>Cadastrar 25% dos diabéticos da área de abrangência no Programa de Atenção à Hipertensão Arterial e à Diabetes Mellitus da unidade de saúde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6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 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1263" y="1825624"/>
            <a:ext cx="11333747" cy="49120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Objetivo 2: Melhorar a qualidade da atenção a hipertensos e / ou diabéticos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Meta 2.1 </a:t>
            </a:r>
            <a:r>
              <a:rPr lang="pt-BR" dirty="0" smtClean="0"/>
              <a:t>e 2.2 Realizar </a:t>
            </a:r>
            <a:r>
              <a:rPr lang="pt-BR" dirty="0"/>
              <a:t>exame clínico apropriado em 100% dos </a:t>
            </a:r>
            <a:r>
              <a:rPr lang="pt-BR" dirty="0" smtClean="0"/>
              <a:t>Hipertensos (HAS) e Diabéticos (DM)</a:t>
            </a:r>
            <a:r>
              <a:rPr lang="pt-BR" dirty="0"/>
              <a:t>	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Meta </a:t>
            </a:r>
            <a:r>
              <a:rPr lang="pt-BR" dirty="0" smtClean="0"/>
              <a:t>2.3 </a:t>
            </a:r>
            <a:r>
              <a:rPr lang="pt-BR" dirty="0" smtClean="0"/>
              <a:t>e 2.4 </a:t>
            </a:r>
            <a:r>
              <a:rPr lang="pt-BR" dirty="0" smtClean="0"/>
              <a:t>Garantir </a:t>
            </a:r>
            <a:r>
              <a:rPr lang="pt-BR" dirty="0"/>
              <a:t>a 100% dos </a:t>
            </a:r>
            <a:r>
              <a:rPr lang="pt-BR" dirty="0" smtClean="0"/>
              <a:t>HAS e a 100% dos DM </a:t>
            </a:r>
            <a:r>
              <a:rPr lang="pt-BR" dirty="0"/>
              <a:t>a realização de exames complementares em dia de acordo com protocolo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Meta </a:t>
            </a:r>
            <a:r>
              <a:rPr lang="pt-BR" dirty="0" smtClean="0"/>
              <a:t>2.5 </a:t>
            </a:r>
            <a:r>
              <a:rPr lang="pt-BR" dirty="0" smtClean="0"/>
              <a:t>e 2.6 Priorizar </a:t>
            </a:r>
            <a:r>
              <a:rPr lang="pt-BR" dirty="0"/>
              <a:t>a prescrição de medicamentos da farmácia popular para 100% dos </a:t>
            </a:r>
            <a:r>
              <a:rPr lang="pt-BR" dirty="0" smtClean="0"/>
              <a:t>HAS</a:t>
            </a:r>
            <a:r>
              <a:rPr lang="pt-BR" dirty="0" smtClean="0"/>
              <a:t> e para 100% dos DM cadastrados </a:t>
            </a:r>
            <a:r>
              <a:rPr lang="pt-BR" dirty="0"/>
              <a:t>na unidade de saúde 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Meta 2.7 e 2.8 </a:t>
            </a:r>
            <a:r>
              <a:rPr lang="pt-BR" dirty="0"/>
              <a:t>Realizar avaliação da necessidade de atendimento odontológico em 100% dos </a:t>
            </a:r>
            <a:r>
              <a:rPr lang="pt-BR" dirty="0" smtClean="0"/>
              <a:t>hipertensos e em 100% dos DM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78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 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Objetivo 3: Melhorar a adesão dos hipertensos e diabéticos ao programa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Meta </a:t>
            </a:r>
            <a:r>
              <a:rPr lang="pt-BR" dirty="0"/>
              <a:t>3.1 Buscar 100% dos hipertensos faltosos às consultas na unidade de saúde conforme a periodicidade recomendada.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Meta </a:t>
            </a:r>
            <a:r>
              <a:rPr lang="pt-BR" dirty="0"/>
              <a:t>3.2 Buscar 100% dos diabéticos faltosos às consultas na unidade de saúde conforme a periodicidade recomendada.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34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 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Objetivo 4: Melhorar o registro das informações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Meta </a:t>
            </a:r>
            <a:r>
              <a:rPr lang="pt-BR" dirty="0"/>
              <a:t>4.1. Manter ficha de acompanhamento de 100% dos hipertensos cadastrados na unidade de saúde.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Meta 4.2 </a:t>
            </a:r>
            <a:r>
              <a:rPr lang="pt-BR" dirty="0"/>
              <a:t>Manter ficha de acompanhamento de 100% dos  diabéticos cadastrados na unidade de saúde.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04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 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Objetivo 5: Mapear diabéticos e hipertensos na estratificação de risco cardiovascular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Meta </a:t>
            </a:r>
            <a:r>
              <a:rPr lang="pt-BR" dirty="0" smtClean="0"/>
              <a:t>5.1 </a:t>
            </a:r>
            <a:r>
              <a:rPr lang="pt-BR" dirty="0"/>
              <a:t>Realizar estratificação do risco cardiovascular em 100% dos hipertensos cadastrados na unidade de saúde.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Meta </a:t>
            </a:r>
            <a:r>
              <a:rPr lang="pt-BR" dirty="0"/>
              <a:t>5.2 Realizar estratificação do risco cardiovascular em 100% dos diabéticos cadastrados na unidade de saúde.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0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 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Objetivo 6: Promover a saúde de hipertensos e diabéticos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Meta </a:t>
            </a:r>
            <a:r>
              <a:rPr lang="pt-BR" dirty="0" smtClean="0"/>
              <a:t>6.1 e 6.2 </a:t>
            </a:r>
            <a:r>
              <a:rPr lang="pt-BR" dirty="0"/>
              <a:t>Garantir orientação nutricional sobre alimentação saudável a 100% dos </a:t>
            </a:r>
            <a:r>
              <a:rPr lang="pt-BR" dirty="0" smtClean="0"/>
              <a:t>HAS</a:t>
            </a:r>
            <a:r>
              <a:rPr lang="pt-BR" dirty="0" smtClean="0"/>
              <a:t> e a 100% dos DM</a:t>
            </a:r>
            <a:r>
              <a:rPr lang="pt-BR" dirty="0"/>
              <a:t>	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Meta </a:t>
            </a:r>
            <a:r>
              <a:rPr lang="pt-BR" dirty="0" smtClean="0"/>
              <a:t>6.3 </a:t>
            </a:r>
            <a:r>
              <a:rPr lang="pt-BR" dirty="0" smtClean="0"/>
              <a:t>e 6.4 Garantir </a:t>
            </a:r>
            <a:r>
              <a:rPr lang="pt-BR" dirty="0"/>
              <a:t>orientação em relação à prática regular de atividade física a 100% dos pacientes </a:t>
            </a:r>
            <a:r>
              <a:rPr lang="pt-BR" dirty="0" smtClean="0"/>
              <a:t>hipertensos e a 100% dos diabéticos</a:t>
            </a:r>
            <a:endParaRPr lang="pt-BR" dirty="0"/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Meta </a:t>
            </a:r>
            <a:r>
              <a:rPr lang="pt-BR" dirty="0" smtClean="0"/>
              <a:t>6.5 </a:t>
            </a:r>
            <a:r>
              <a:rPr lang="pt-BR" dirty="0" smtClean="0"/>
              <a:t>e 6.6 Garantir </a:t>
            </a:r>
            <a:r>
              <a:rPr lang="pt-BR" dirty="0"/>
              <a:t>orientação sobre os riscos do tabagismo a 100% dos pacientes </a:t>
            </a:r>
            <a:r>
              <a:rPr lang="pt-BR" dirty="0" smtClean="0"/>
              <a:t>hipertensos e a 100% dos diabéticos</a:t>
            </a:r>
            <a:endParaRPr lang="pt-BR" dirty="0"/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Meta </a:t>
            </a:r>
            <a:r>
              <a:rPr lang="pt-BR" dirty="0" smtClean="0"/>
              <a:t>6.7 </a:t>
            </a:r>
            <a:r>
              <a:rPr lang="pt-BR" dirty="0" smtClean="0"/>
              <a:t>e 6.8 Garantir </a:t>
            </a:r>
            <a:r>
              <a:rPr lang="pt-BR" dirty="0"/>
              <a:t>orientação sobre higiene bucal a 100% dos pacientes </a:t>
            </a:r>
            <a:r>
              <a:rPr lang="pt-BR" dirty="0" smtClean="0"/>
              <a:t>hipertensos e a 100% dos pacientes diabéticos</a:t>
            </a: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67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Protocolo dos </a:t>
            </a:r>
            <a:endParaRPr lang="pt-BR" dirty="0" smtClean="0"/>
          </a:p>
          <a:p>
            <a:pPr lvl="1" algn="just"/>
            <a:r>
              <a:rPr lang="pt-BR" dirty="0" smtClean="0"/>
              <a:t>Cadernos </a:t>
            </a:r>
            <a:r>
              <a:rPr lang="pt-BR" dirty="0" smtClean="0"/>
              <a:t>de Atenção Básica do Ministério da Saúde 2013 </a:t>
            </a:r>
            <a:endParaRPr lang="pt-BR" dirty="0" smtClean="0"/>
          </a:p>
          <a:p>
            <a:pPr lvl="2" algn="just"/>
            <a:r>
              <a:rPr lang="pt-BR" dirty="0" smtClean="0"/>
              <a:t>Caderno </a:t>
            </a:r>
            <a:r>
              <a:rPr lang="pt-BR" dirty="0" smtClean="0"/>
              <a:t>36- Diabetes Mellitus </a:t>
            </a:r>
            <a:endParaRPr lang="pt-BR" dirty="0" smtClean="0"/>
          </a:p>
          <a:p>
            <a:pPr lvl="2" algn="just"/>
            <a:r>
              <a:rPr lang="pt-BR" dirty="0" smtClean="0"/>
              <a:t>Caderno </a:t>
            </a:r>
            <a:r>
              <a:rPr lang="pt-BR" dirty="0" smtClean="0"/>
              <a:t>37- Hipertensão Arterial </a:t>
            </a:r>
            <a:r>
              <a:rPr lang="pt-BR" dirty="0" smtClean="0"/>
              <a:t>Sistêmica  </a:t>
            </a:r>
          </a:p>
          <a:p>
            <a:pPr lvl="1" algn="just"/>
            <a:r>
              <a:rPr lang="pt-BR" dirty="0" smtClean="0"/>
              <a:t>VI </a:t>
            </a:r>
            <a:r>
              <a:rPr lang="pt-BR" dirty="0" smtClean="0"/>
              <a:t>Diretrizes Brasileiras de Hipertensão 2010 (Sociedade Brasileira de Cardiologia)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Intervenção de Setembro a Novembro 2014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Ações </a:t>
            </a:r>
            <a:r>
              <a:rPr lang="pt-BR" dirty="0"/>
              <a:t>em quatro eixos</a:t>
            </a:r>
          </a:p>
          <a:p>
            <a:pPr algn="just">
              <a:buNone/>
            </a:pPr>
            <a:r>
              <a:rPr lang="pt-BR" dirty="0"/>
              <a:t>      </a:t>
            </a:r>
            <a:r>
              <a:rPr lang="pt-BR" dirty="0" smtClean="0"/>
              <a:t>- Organização </a:t>
            </a:r>
            <a:r>
              <a:rPr lang="pt-BR" dirty="0"/>
              <a:t>e Gestão dos Serviços</a:t>
            </a:r>
          </a:p>
          <a:p>
            <a:pPr algn="just">
              <a:buNone/>
            </a:pPr>
            <a:r>
              <a:rPr lang="pt-BR" dirty="0"/>
              <a:t>      </a:t>
            </a:r>
            <a:r>
              <a:rPr lang="pt-BR" dirty="0" smtClean="0"/>
              <a:t>- Qualificação </a:t>
            </a:r>
            <a:r>
              <a:rPr lang="pt-BR" dirty="0"/>
              <a:t>da Prática Clínica</a:t>
            </a:r>
          </a:p>
          <a:p>
            <a:pPr algn="just">
              <a:buNone/>
            </a:pPr>
            <a:r>
              <a:rPr lang="pt-BR" dirty="0"/>
              <a:t>      </a:t>
            </a:r>
            <a:r>
              <a:rPr lang="pt-BR" dirty="0" smtClean="0"/>
              <a:t>- Engajamento </a:t>
            </a:r>
            <a:r>
              <a:rPr lang="pt-BR" dirty="0"/>
              <a:t>Público</a:t>
            </a:r>
          </a:p>
          <a:p>
            <a:pPr algn="just">
              <a:buNone/>
            </a:pPr>
            <a:r>
              <a:rPr lang="pt-BR" dirty="0"/>
              <a:t>      </a:t>
            </a:r>
            <a:r>
              <a:rPr lang="pt-BR" dirty="0" smtClean="0"/>
              <a:t>- Monitoramento </a:t>
            </a:r>
            <a:r>
              <a:rPr lang="pt-BR" dirty="0"/>
              <a:t>e Avaliação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25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79884"/>
            <a:ext cx="11109158" cy="5149515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dirty="0" smtClean="0"/>
              <a:t>Capacitação </a:t>
            </a:r>
            <a:r>
              <a:rPr lang="pt-BR" dirty="0"/>
              <a:t>da </a:t>
            </a:r>
            <a:r>
              <a:rPr lang="pt-BR" dirty="0" smtClean="0"/>
              <a:t>equipe</a:t>
            </a:r>
          </a:p>
          <a:p>
            <a:pPr lvl="2" algn="just">
              <a:buFontTx/>
              <a:buChar char="-"/>
            </a:pPr>
            <a:r>
              <a:rPr lang="pt-BR" sz="2800" dirty="0" smtClean="0"/>
              <a:t>Introdução aos Protocolos</a:t>
            </a:r>
          </a:p>
          <a:p>
            <a:pPr marL="0" indent="0" algn="just">
              <a:buNone/>
            </a:pPr>
            <a:r>
              <a:rPr lang="pt-BR" sz="1800" dirty="0" smtClean="0"/>
              <a:t>	</a:t>
            </a:r>
            <a:r>
              <a:rPr lang="pt-BR" dirty="0" smtClean="0"/>
              <a:t>- </a:t>
            </a:r>
            <a:r>
              <a:rPr lang="pt-BR" dirty="0"/>
              <a:t>Aferição de sinais, peso, </a:t>
            </a:r>
            <a:r>
              <a:rPr lang="pt-BR" dirty="0" err="1"/>
              <a:t>imc</a:t>
            </a:r>
            <a:r>
              <a:rPr lang="pt-BR" dirty="0"/>
              <a:t> e </a:t>
            </a:r>
            <a:r>
              <a:rPr lang="pt-BR" dirty="0" err="1"/>
              <a:t>hemoglicoteste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	- Cadastramento </a:t>
            </a:r>
            <a:r>
              <a:rPr lang="pt-BR" dirty="0"/>
              <a:t>e digitação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 </a:t>
            </a:r>
          </a:p>
          <a:p>
            <a:pPr marL="0" indent="0" algn="just">
              <a:buNone/>
            </a:pPr>
            <a:r>
              <a:rPr lang="pt-BR" dirty="0" smtClean="0"/>
              <a:t>- Ficha </a:t>
            </a:r>
            <a:r>
              <a:rPr lang="pt-BR" dirty="0"/>
              <a:t>Espelho de Controle</a:t>
            </a:r>
          </a:p>
          <a:p>
            <a:pPr marL="0" indent="0" algn="just">
              <a:buNone/>
            </a:pPr>
            <a:r>
              <a:rPr lang="pt-BR" dirty="0" smtClean="0"/>
              <a:t>	- Estratificação de rico cardiovascular 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 smtClean="0"/>
              <a:t>	- Lesões em órgão alvo 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 smtClean="0"/>
              <a:t>	- Escore </a:t>
            </a:r>
            <a:r>
              <a:rPr lang="pt-BR" dirty="0" err="1" smtClean="0"/>
              <a:t>Framingham</a:t>
            </a:r>
            <a:r>
              <a:rPr lang="pt-BR" dirty="0" smtClean="0"/>
              <a:t>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02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- Avaliação e/ou encaminhamento multidisciplinar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- Cronograma </a:t>
            </a:r>
          </a:p>
          <a:p>
            <a:pPr marL="0" indent="0" algn="just">
              <a:buNone/>
            </a:pPr>
            <a:r>
              <a:rPr lang="pt-BR" dirty="0"/>
              <a:t>	- Encontros mensais com usuários hipertensos/diabéticos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Tx/>
              <a:buChar char="-"/>
            </a:pPr>
            <a:r>
              <a:rPr lang="pt-BR" dirty="0"/>
              <a:t>Avaliação e orientação </a:t>
            </a:r>
          </a:p>
          <a:p>
            <a:pPr marL="0" indent="0" algn="just">
              <a:buNone/>
            </a:pPr>
            <a:r>
              <a:rPr lang="pt-BR" dirty="0"/>
              <a:t>	- Odontológica</a:t>
            </a:r>
          </a:p>
          <a:p>
            <a:pPr algn="just">
              <a:buNone/>
            </a:pPr>
            <a:r>
              <a:rPr lang="pt-BR" dirty="0"/>
              <a:t>          </a:t>
            </a:r>
            <a:r>
              <a:rPr lang="pt-BR" dirty="0" smtClean="0"/>
              <a:t>- </a:t>
            </a:r>
            <a:r>
              <a:rPr lang="pt-BR" dirty="0"/>
              <a:t>Atividade física</a:t>
            </a:r>
          </a:p>
          <a:p>
            <a:pPr algn="just">
              <a:buNone/>
            </a:pPr>
            <a:r>
              <a:rPr lang="pt-BR" dirty="0"/>
              <a:t>          </a:t>
            </a:r>
            <a:r>
              <a:rPr lang="pt-BR" dirty="0" smtClean="0"/>
              <a:t>- </a:t>
            </a:r>
            <a:r>
              <a:rPr lang="pt-BR" dirty="0"/>
              <a:t>Nutrição adequada</a:t>
            </a:r>
          </a:p>
          <a:p>
            <a:pPr algn="just">
              <a:buNone/>
            </a:pPr>
            <a:r>
              <a:rPr lang="pt-BR" dirty="0"/>
              <a:t>	       </a:t>
            </a:r>
            <a:r>
              <a:rPr lang="pt-BR" dirty="0" smtClean="0"/>
              <a:t>- </a:t>
            </a:r>
            <a:r>
              <a:rPr lang="pt-BR" dirty="0"/>
              <a:t>Cessação do tabagismo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43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729657"/>
              </p:ext>
            </p:extLst>
          </p:nvPr>
        </p:nvGraphicFramePr>
        <p:xfrm>
          <a:off x="5529263" y="1118048"/>
          <a:ext cx="5824537" cy="3739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14337" y="1690688"/>
            <a:ext cx="42576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Meta 1: Cadastrar </a:t>
            </a:r>
            <a:r>
              <a:rPr lang="pt-BR" sz="2400" b="1" dirty="0" smtClean="0"/>
              <a:t>25% </a:t>
            </a:r>
            <a:r>
              <a:rPr lang="pt-BR" sz="2400" b="1" dirty="0"/>
              <a:t>dos hipertensos da área de abrangência no Programa de Atenção à Hipertensão Arterial da unidade de saúde.</a:t>
            </a:r>
            <a:endParaRPr lang="pt-BR" sz="2400" dirty="0"/>
          </a:p>
          <a:p>
            <a:pPr algn="just"/>
            <a:endParaRPr lang="pt-BR" sz="2400" u="sng" dirty="0" smtClean="0"/>
          </a:p>
          <a:p>
            <a:pPr algn="just"/>
            <a:r>
              <a:rPr lang="pt-BR" sz="2400" u="sng" dirty="0" smtClean="0"/>
              <a:t>Indicador </a:t>
            </a:r>
            <a:r>
              <a:rPr lang="pt-BR" sz="2400" u="sng" dirty="0"/>
              <a:t>1</a:t>
            </a:r>
            <a:r>
              <a:rPr lang="pt-BR" sz="2400" dirty="0"/>
              <a:t>: Cobertura do programa de atenção ao hipertenso na unidade de saúde.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854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 de saúde?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algn="just"/>
            <a:r>
              <a:rPr lang="pt-BR" dirty="0" smtClean="0"/>
              <a:t>”É A</a:t>
            </a:r>
            <a:r>
              <a:rPr lang="pt-BR" i="1" dirty="0" smtClean="0"/>
              <a:t> </a:t>
            </a:r>
            <a:r>
              <a:rPr lang="pt-BR" i="1" dirty="0"/>
              <a:t>medida em que um indivíduo ou grupo é capaz, por um lado, de realizar aspirações e satisfazer necessidades e, por outro, de lidar com o meio ambiente. A saúde é, portanto, vista como um recurso para a vida diária, não o objetivo dela; abranger os recursos sociais e pessoais, bem como as capacidades físicas, é um conceito positivo</a:t>
            </a:r>
            <a:r>
              <a:rPr lang="pt-BR" i="1" dirty="0" smtClean="0"/>
              <a:t>.”</a:t>
            </a:r>
          </a:p>
          <a:p>
            <a:pPr algn="just"/>
            <a:endParaRPr lang="pt-BR" i="1" dirty="0"/>
          </a:p>
          <a:p>
            <a:pPr algn="just"/>
            <a:r>
              <a:rPr lang="pt-BR" dirty="0" smtClean="0"/>
              <a:t>Organização das Nações Unidas</a:t>
            </a:r>
            <a:endParaRPr lang="pt-BR" i="1" dirty="0" smtClean="0"/>
          </a:p>
        </p:txBody>
      </p:sp>
    </p:spTree>
    <p:extLst>
      <p:ext uri="{BB962C8B-B14F-4D97-AF65-F5344CB8AC3E}">
        <p14:creationId xmlns:p14="http://schemas.microsoft.com/office/powerpoint/2010/main" val="11986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805363" cy="4351338"/>
          </a:xfrm>
        </p:spPr>
        <p:txBody>
          <a:bodyPr/>
          <a:lstStyle/>
          <a:p>
            <a:pPr algn="just"/>
            <a:r>
              <a:rPr lang="pt-BR" b="1" dirty="0"/>
              <a:t>Meta 2: Cadastrar 25% dos diabéticos da área de abrangência no Programa de Atenção à Diabetes Mellitus da unidade de saúde.</a:t>
            </a:r>
            <a:endParaRPr lang="pt-BR" dirty="0"/>
          </a:p>
          <a:p>
            <a:pPr algn="just"/>
            <a:r>
              <a:rPr lang="pt-BR" u="sng" dirty="0"/>
              <a:t>Indicador 2:</a:t>
            </a:r>
            <a:r>
              <a:rPr lang="pt-BR" dirty="0"/>
              <a:t> Cobertura do Programa de Atenção à Diabetes Mellitus na unidade de saúde </a:t>
            </a:r>
          </a:p>
          <a:p>
            <a:pPr algn="just"/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281100"/>
              </p:ext>
            </p:extLst>
          </p:nvPr>
        </p:nvGraphicFramePr>
        <p:xfrm>
          <a:off x="6382809" y="1365250"/>
          <a:ext cx="5375804" cy="374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09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678683"/>
              </p:ext>
            </p:extLst>
          </p:nvPr>
        </p:nvGraphicFramePr>
        <p:xfrm>
          <a:off x="7081838" y="365125"/>
          <a:ext cx="4271962" cy="296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57225" y="1690688"/>
            <a:ext cx="6286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3: Realizar exame clínico apropriado em 100% dos hipertensos na unidade de acordo com o protocolo.</a:t>
            </a:r>
            <a:endParaRPr lang="pt-BR" dirty="0"/>
          </a:p>
          <a:p>
            <a:pPr algn="just"/>
            <a:r>
              <a:rPr lang="pt-BR" u="sng" dirty="0"/>
              <a:t>Indicador 3:</a:t>
            </a:r>
            <a:r>
              <a:rPr lang="pt-BR" b="1" dirty="0"/>
              <a:t> </a:t>
            </a:r>
            <a:r>
              <a:rPr lang="pt-BR" dirty="0"/>
              <a:t>Proporção de hipertensos com exames clínicos em dia de acordo com o protocolo da unidade.</a:t>
            </a:r>
          </a:p>
          <a:p>
            <a:pPr algn="just"/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652841"/>
              </p:ext>
            </p:extLst>
          </p:nvPr>
        </p:nvGraphicFramePr>
        <p:xfrm>
          <a:off x="6943725" y="3812541"/>
          <a:ext cx="4503208" cy="248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85774" y="4500563"/>
            <a:ext cx="6272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4: Realizar exame clínico apropriado em 100% dos diabéticos na unidade.</a:t>
            </a:r>
            <a:endParaRPr lang="pt-BR" dirty="0"/>
          </a:p>
          <a:p>
            <a:pPr algn="just"/>
            <a:r>
              <a:rPr lang="pt-BR" u="sng" dirty="0"/>
              <a:t>Indicador 4</a:t>
            </a:r>
            <a:r>
              <a:rPr lang="pt-BR" b="1" dirty="0"/>
              <a:t>: </a:t>
            </a:r>
            <a:r>
              <a:rPr lang="pt-BR" dirty="0"/>
              <a:t>Proporção de diabéticos com exames clínicos em dia de acordo com o protocolo da unidade.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42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576508"/>
              </p:ext>
            </p:extLst>
          </p:nvPr>
        </p:nvGraphicFramePr>
        <p:xfrm>
          <a:off x="6847945" y="631825"/>
          <a:ext cx="4663017" cy="25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38200" y="1690688"/>
            <a:ext cx="537686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Meta 5: Garantir a 100% dos hipertensos a realização de exames complementares.</a:t>
            </a:r>
            <a:endParaRPr lang="pt-BR" sz="2000" dirty="0"/>
          </a:p>
          <a:p>
            <a:pPr algn="just"/>
            <a:r>
              <a:rPr lang="pt-BR" sz="2000" u="sng" dirty="0"/>
              <a:t>Indicador 5</a:t>
            </a:r>
            <a:r>
              <a:rPr lang="pt-BR" sz="2000" b="1" dirty="0"/>
              <a:t>: </a:t>
            </a:r>
            <a:r>
              <a:rPr lang="pt-BR" sz="2000" dirty="0"/>
              <a:t>Proporção de Hipertensos com exames complementares em dia de acordo com o protocolo da unidade. </a:t>
            </a:r>
          </a:p>
          <a:p>
            <a:pPr algn="just"/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021591"/>
              </p:ext>
            </p:extLst>
          </p:nvPr>
        </p:nvGraphicFramePr>
        <p:xfrm>
          <a:off x="6850592" y="3779838"/>
          <a:ext cx="4503208" cy="25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38200" y="4431137"/>
            <a:ext cx="49291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Meta 6: Garantir a 100% dos diabéticos </a:t>
            </a:r>
            <a:r>
              <a:rPr lang="pt-BR" sz="2000" b="1" dirty="0" smtClean="0"/>
              <a:t>a realização </a:t>
            </a:r>
            <a:r>
              <a:rPr lang="pt-BR" sz="2000" b="1" dirty="0"/>
              <a:t>de exames complementares.</a:t>
            </a:r>
            <a:endParaRPr lang="pt-BR" sz="2000" dirty="0"/>
          </a:p>
          <a:p>
            <a:pPr algn="just"/>
            <a:r>
              <a:rPr lang="pt-BR" sz="2000" u="sng" dirty="0"/>
              <a:t>Indicador 6</a:t>
            </a:r>
            <a:r>
              <a:rPr lang="pt-BR" sz="2000" b="1" dirty="0"/>
              <a:t>: </a:t>
            </a:r>
            <a:r>
              <a:rPr lang="pt-BR" sz="2000" dirty="0"/>
              <a:t>Proporção de diabéticos com exames complementares em dia de acordo com o protocolo da unidade.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29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442946"/>
              </p:ext>
            </p:extLst>
          </p:nvPr>
        </p:nvGraphicFramePr>
        <p:xfrm>
          <a:off x="6129338" y="871537"/>
          <a:ext cx="5386388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00050" y="4191000"/>
            <a:ext cx="4500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8: Garantir a totalidade da prescrição de medicamentos da farmácia popular para 100% dos diabéticos cadastrados na unidade de saúde.</a:t>
            </a:r>
            <a:endParaRPr lang="pt-BR" dirty="0"/>
          </a:p>
          <a:p>
            <a:pPr algn="just"/>
            <a:r>
              <a:rPr lang="pt-BR" u="sng" dirty="0"/>
              <a:t>Indicador 8</a:t>
            </a:r>
            <a:r>
              <a:rPr lang="pt-BR" b="1" dirty="0"/>
              <a:t>: </a:t>
            </a:r>
            <a:r>
              <a:rPr lang="pt-BR" dirty="0"/>
              <a:t>Proporção de Diabéticos da unidade com prescrição medicamentosa em dia.</a:t>
            </a:r>
          </a:p>
          <a:p>
            <a:pPr algn="just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57213" y="1571625"/>
            <a:ext cx="4186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7: Garantir a totalidade da prescrição de medicamentos da farmácia popular para 100% dos hipertensos cadastrados na unidade de saúde.</a:t>
            </a:r>
            <a:endParaRPr lang="pt-BR" dirty="0"/>
          </a:p>
          <a:p>
            <a:pPr algn="just"/>
            <a:r>
              <a:rPr lang="pt-BR" u="sng" dirty="0"/>
              <a:t>Indicador 7</a:t>
            </a:r>
            <a:r>
              <a:rPr lang="pt-BR" b="1" dirty="0"/>
              <a:t>: </a:t>
            </a:r>
            <a:r>
              <a:rPr lang="pt-BR" dirty="0"/>
              <a:t>Proporção de Hipertensos da unidade com prescrição medicamentosa em dia.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94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589432"/>
              </p:ext>
            </p:extLst>
          </p:nvPr>
        </p:nvGraphicFramePr>
        <p:xfrm>
          <a:off x="6858000" y="539750"/>
          <a:ext cx="4286250" cy="276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85850" y="1690688"/>
            <a:ext cx="5614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9: Realizar avaliação da necessidade de atendimento odontológico em 100% dos hipertensos cadastrados na UBS Nova Gonçalves.</a:t>
            </a:r>
            <a:endParaRPr lang="pt-BR" dirty="0"/>
          </a:p>
          <a:p>
            <a:pPr algn="just"/>
            <a:r>
              <a:rPr lang="pt-BR" u="sng" dirty="0"/>
              <a:t>Indicador 9:</a:t>
            </a:r>
            <a:r>
              <a:rPr lang="pt-BR" dirty="0"/>
              <a:t> Proporção de hipertensos com avaliação de necessidade de atendimento odontológico.</a:t>
            </a:r>
          </a:p>
          <a:p>
            <a:pPr algn="just"/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985358"/>
              </p:ext>
            </p:extLst>
          </p:nvPr>
        </p:nvGraphicFramePr>
        <p:xfrm>
          <a:off x="6841067" y="3780366"/>
          <a:ext cx="4203171" cy="258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71512" y="4457700"/>
            <a:ext cx="5786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10: Realizar avaliação da necessidade de atendimento odontológico em 100% dos diabéticos cadastrados na UBS Nova Gonçalves.</a:t>
            </a:r>
            <a:endParaRPr lang="pt-BR" dirty="0"/>
          </a:p>
          <a:p>
            <a:pPr algn="just"/>
            <a:r>
              <a:rPr lang="pt-BR" u="sng" dirty="0"/>
              <a:t>Indicador 10: </a:t>
            </a:r>
            <a:r>
              <a:rPr lang="pt-BR" dirty="0"/>
              <a:t>Proporção de diabéticos com avaliação de necessidade de atendimento odontológico.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2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878863"/>
              </p:ext>
            </p:extLst>
          </p:nvPr>
        </p:nvGraphicFramePr>
        <p:xfrm>
          <a:off x="6600824" y="939800"/>
          <a:ext cx="4752975" cy="246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71488" y="2057400"/>
            <a:ext cx="5057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Meta 11: Buscar 100% dos hipertensos faltosos às consultas na unidade.</a:t>
            </a:r>
            <a:endParaRPr lang="pt-BR" dirty="0"/>
          </a:p>
          <a:p>
            <a:r>
              <a:rPr lang="pt-BR" u="sng" dirty="0"/>
              <a:t>Indicador 11</a:t>
            </a:r>
            <a:r>
              <a:rPr lang="pt-BR" dirty="0"/>
              <a:t>: Proporção de hipertensos faltosos ás consultas médicas.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661659"/>
              </p:ext>
            </p:extLst>
          </p:nvPr>
        </p:nvGraphicFramePr>
        <p:xfrm>
          <a:off x="6654271" y="3800474"/>
          <a:ext cx="4598458" cy="254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00075" y="4414838"/>
            <a:ext cx="5172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Meta 12: Buscar 100% dos diabéticos faltosos ás consultas médicas.</a:t>
            </a:r>
            <a:endParaRPr lang="pt-BR" dirty="0"/>
          </a:p>
          <a:p>
            <a:r>
              <a:rPr lang="pt-BR" u="sng" dirty="0"/>
              <a:t>Indicador 12</a:t>
            </a:r>
            <a:r>
              <a:rPr lang="pt-BR" dirty="0"/>
              <a:t>: Proporção de diabéticos faltosos nas consultas médicas.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3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652473"/>
              </p:ext>
            </p:extLst>
          </p:nvPr>
        </p:nvGraphicFramePr>
        <p:xfrm>
          <a:off x="6457951" y="568325"/>
          <a:ext cx="5110162" cy="273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38200" y="1690688"/>
            <a:ext cx="4848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13: Manter a ficha de acompanhamento de 100% dos usuários hipertensos cadastrados na unidade.</a:t>
            </a:r>
            <a:endParaRPr lang="pt-BR" dirty="0"/>
          </a:p>
          <a:p>
            <a:pPr algn="just"/>
            <a:r>
              <a:rPr lang="pt-BR" u="sng" dirty="0"/>
              <a:t>Indicador 13</a:t>
            </a:r>
            <a:r>
              <a:rPr lang="pt-BR" dirty="0"/>
              <a:t>: Proporção de Hipertensos com registro adequado na ficha de acompanhamento.</a:t>
            </a:r>
          </a:p>
          <a:p>
            <a:pPr algn="just"/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782907"/>
              </p:ext>
            </p:extLst>
          </p:nvPr>
        </p:nvGraphicFramePr>
        <p:xfrm>
          <a:off x="6486525" y="3643313"/>
          <a:ext cx="5172074" cy="272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38200" y="4271963"/>
            <a:ext cx="5133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14: Manter a ficha de acompanhamento de 100% dos usuários diabéticos cadastrados na unidade. </a:t>
            </a:r>
            <a:endParaRPr lang="pt-BR" dirty="0"/>
          </a:p>
          <a:p>
            <a:pPr algn="just"/>
            <a:r>
              <a:rPr lang="pt-BR" u="sng" dirty="0"/>
              <a:t>Indicador 14</a:t>
            </a:r>
            <a:r>
              <a:rPr lang="pt-BR" dirty="0"/>
              <a:t>: Proporção de Diabéticos com registro adequado na ficha de acompanhamento.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20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001811"/>
              </p:ext>
            </p:extLst>
          </p:nvPr>
        </p:nvGraphicFramePr>
        <p:xfrm>
          <a:off x="6386512" y="1225550"/>
          <a:ext cx="5138737" cy="226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14350" y="1585913"/>
            <a:ext cx="5243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15: Realizar estratificação do risco cardiovascular em 100% dos hipertensos cadastrados na unidade.</a:t>
            </a:r>
            <a:endParaRPr lang="pt-BR" dirty="0"/>
          </a:p>
          <a:p>
            <a:pPr algn="just"/>
            <a:r>
              <a:rPr lang="pt-BR" u="sng" dirty="0"/>
              <a:t>Indicador 15</a:t>
            </a:r>
            <a:r>
              <a:rPr lang="pt-BR" dirty="0"/>
              <a:t>: Proporção de Hipertensos com estratificação de risco cardiovascular.</a:t>
            </a:r>
          </a:p>
          <a:p>
            <a:pPr algn="just"/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281915"/>
              </p:ext>
            </p:extLst>
          </p:nvPr>
        </p:nvGraphicFramePr>
        <p:xfrm>
          <a:off x="6320895" y="3975100"/>
          <a:ext cx="5209118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14350" y="4643438"/>
            <a:ext cx="4686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16: Realizar estratificação do risco cardiovascular em 100% dos diabéticos cadastrados na unidade.</a:t>
            </a:r>
            <a:endParaRPr lang="pt-BR" dirty="0"/>
          </a:p>
          <a:p>
            <a:pPr algn="just"/>
            <a:r>
              <a:rPr lang="pt-BR" u="sng" dirty="0"/>
              <a:t>Indicador 16</a:t>
            </a:r>
            <a:r>
              <a:rPr lang="pt-BR" dirty="0"/>
              <a:t>: Proporção de Diabéticos com estratificação de risco cardiovascular.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9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212100"/>
              </p:ext>
            </p:extLst>
          </p:nvPr>
        </p:nvGraphicFramePr>
        <p:xfrm>
          <a:off x="6415088" y="614601"/>
          <a:ext cx="5095874" cy="307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71488" y="1690688"/>
            <a:ext cx="4500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17: Garantir orientação nutricional sobre alimentação saudável a 100% dos hipertensos.</a:t>
            </a:r>
            <a:endParaRPr lang="pt-BR" dirty="0"/>
          </a:p>
          <a:p>
            <a:pPr algn="just"/>
            <a:r>
              <a:rPr lang="pt-BR" u="sng" dirty="0"/>
              <a:t>Indicador 17</a:t>
            </a:r>
            <a:r>
              <a:rPr lang="pt-BR" dirty="0"/>
              <a:t>: Proporção de Hipertensos com Orientação nutricional sobre alimentação saudável.</a:t>
            </a:r>
          </a:p>
          <a:p>
            <a:pPr algn="just"/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998460"/>
              </p:ext>
            </p:extLst>
          </p:nvPr>
        </p:nvGraphicFramePr>
        <p:xfrm>
          <a:off x="6420908" y="3992034"/>
          <a:ext cx="5151967" cy="261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71488" y="4414838"/>
            <a:ext cx="5072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18: Garantir orientação nutricional sobre alimentação saudável a 100% dos diabéticos.</a:t>
            </a:r>
            <a:endParaRPr lang="pt-BR" dirty="0"/>
          </a:p>
          <a:p>
            <a:pPr algn="just"/>
            <a:r>
              <a:rPr lang="pt-BR" u="sng" dirty="0"/>
              <a:t>Indicador 18</a:t>
            </a:r>
            <a:r>
              <a:rPr lang="pt-BR" dirty="0"/>
              <a:t>: Proporção dos Diabéticos com orientação nutricional </a:t>
            </a:r>
            <a:r>
              <a:rPr lang="pt-BR" dirty="0" smtClean="0"/>
              <a:t>sobre alimentação </a:t>
            </a:r>
            <a:r>
              <a:rPr lang="pt-BR" dirty="0"/>
              <a:t>saudável.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00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969775"/>
              </p:ext>
            </p:extLst>
          </p:nvPr>
        </p:nvGraphicFramePr>
        <p:xfrm>
          <a:off x="6900863" y="3743324"/>
          <a:ext cx="4872037" cy="269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137155"/>
              </p:ext>
            </p:extLst>
          </p:nvPr>
        </p:nvGraphicFramePr>
        <p:xfrm>
          <a:off x="6822016" y="386292"/>
          <a:ext cx="4663017" cy="260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14438" y="1433513"/>
            <a:ext cx="3829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</a:t>
            </a:r>
            <a:r>
              <a:rPr lang="pt-BR" b="1" dirty="0" smtClean="0"/>
              <a:t>19 e 21: </a:t>
            </a:r>
            <a:r>
              <a:rPr lang="pt-BR" b="1" dirty="0"/>
              <a:t>Garantir orientação em relação à prática de atividade física regular </a:t>
            </a:r>
            <a:r>
              <a:rPr lang="pt-BR" b="1" dirty="0" smtClean="0"/>
              <a:t>e cessação do tabagismo a </a:t>
            </a:r>
            <a:r>
              <a:rPr lang="pt-BR" b="1" dirty="0"/>
              <a:t>100% dos pacientes hipertensos.</a:t>
            </a:r>
            <a:endParaRPr lang="pt-BR" dirty="0"/>
          </a:p>
          <a:p>
            <a:pPr algn="just"/>
            <a:r>
              <a:rPr lang="pt-BR" u="sng" dirty="0"/>
              <a:t>Indicador 19:</a:t>
            </a:r>
            <a:r>
              <a:rPr lang="pt-BR" dirty="0"/>
              <a:t> Proporção de Hipertensos com Orientação para prática física regular.</a:t>
            </a:r>
          </a:p>
          <a:p>
            <a:pPr algn="just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14438" y="4214813"/>
            <a:ext cx="3471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Meta </a:t>
            </a:r>
            <a:r>
              <a:rPr lang="pt-BR" b="1" dirty="0" smtClean="0"/>
              <a:t>20 e 22: </a:t>
            </a:r>
            <a:r>
              <a:rPr lang="pt-BR" b="1" dirty="0"/>
              <a:t>Garantir orientação em relação à prática de atividade física </a:t>
            </a:r>
            <a:r>
              <a:rPr lang="pt-BR" b="1" dirty="0" smtClean="0"/>
              <a:t>regular e cessação do tabagismo </a:t>
            </a:r>
            <a:r>
              <a:rPr lang="pt-BR" b="1" dirty="0"/>
              <a:t>a 100% dos pacientes diabéticos.</a:t>
            </a:r>
            <a:endParaRPr lang="pt-BR" dirty="0"/>
          </a:p>
          <a:p>
            <a:r>
              <a:rPr lang="pt-BR" u="sng" dirty="0"/>
              <a:t>Indicador 20</a:t>
            </a:r>
            <a:r>
              <a:rPr lang="pt-BR" dirty="0"/>
              <a:t>: Proporção dos Diabéticos com orientação para prática física regula</a:t>
            </a:r>
          </a:p>
        </p:txBody>
      </p:sp>
    </p:spTree>
    <p:extLst>
      <p:ext uri="{BB962C8B-B14F-4D97-AF65-F5344CB8AC3E}">
        <p14:creationId xmlns:p14="http://schemas.microsoft.com/office/powerpoint/2010/main" val="21095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0548" y="1825625"/>
            <a:ext cx="9533020" cy="2457617"/>
          </a:xfrm>
        </p:spPr>
        <p:txBody>
          <a:bodyPr/>
          <a:lstStyle/>
          <a:p>
            <a:pPr algn="just"/>
            <a:r>
              <a:rPr lang="pt-BR" dirty="0" smtClean="0"/>
              <a:t>Em Julho 2014, a OMS divulgou as porcentagens das 10 principais causas e morte no mundo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042" y="3054433"/>
            <a:ext cx="5329989" cy="35893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99" y="2911851"/>
            <a:ext cx="5189586" cy="36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447863"/>
              </p:ext>
            </p:extLst>
          </p:nvPr>
        </p:nvGraphicFramePr>
        <p:xfrm>
          <a:off x="6567487" y="3629025"/>
          <a:ext cx="4786313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267612"/>
              </p:ext>
            </p:extLst>
          </p:nvPr>
        </p:nvGraphicFramePr>
        <p:xfrm>
          <a:off x="6426729" y="319225"/>
          <a:ext cx="4653492" cy="296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85775" y="1528763"/>
            <a:ext cx="3957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23: Garantir orientação sobre higiene bucal a 100% dos hipertensos cadastrados na UBS Nova Gonçalves.</a:t>
            </a:r>
            <a:endParaRPr lang="pt-BR" dirty="0"/>
          </a:p>
          <a:p>
            <a:pPr algn="just"/>
            <a:r>
              <a:rPr lang="pt-BR" u="sng" dirty="0"/>
              <a:t>Indicador 23</a:t>
            </a:r>
            <a:r>
              <a:rPr lang="pt-BR" dirty="0"/>
              <a:t>: Proporção de hipertensos com orientação sobre higiene bucal.</a:t>
            </a:r>
          </a:p>
          <a:p>
            <a:pPr algn="just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64369" y="4171951"/>
            <a:ext cx="3600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24: Garantir orientação sobre higiene bucal a 100% dos diabéticos cadastrados na UBS Nova Gonçalves.</a:t>
            </a:r>
            <a:endParaRPr lang="pt-BR" dirty="0"/>
          </a:p>
          <a:p>
            <a:pPr algn="just"/>
            <a:r>
              <a:rPr lang="pt-BR" u="sng" dirty="0"/>
              <a:t>Indicador 23</a:t>
            </a:r>
            <a:r>
              <a:rPr lang="pt-BR" dirty="0"/>
              <a:t>: Proporção de diabéticos com orientação sobre higiene bucal.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41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Resumo dos resultados obtidos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Ampliação </a:t>
            </a:r>
            <a:r>
              <a:rPr lang="pt-BR" dirty="0"/>
              <a:t>da cobertura dos adultos hipertensos e diabéticos da comunidade, </a:t>
            </a:r>
            <a:r>
              <a:rPr lang="pt-BR" dirty="0" smtClean="0"/>
              <a:t> 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Organização </a:t>
            </a:r>
            <a:r>
              <a:rPr lang="pt-BR" dirty="0"/>
              <a:t>dos registros de atendimento com dados clínicos e </a:t>
            </a:r>
            <a:r>
              <a:rPr lang="pt-BR" dirty="0" smtClean="0"/>
              <a:t>laboratoriais,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Classificação </a:t>
            </a:r>
            <a:r>
              <a:rPr lang="pt-BR" dirty="0"/>
              <a:t>de risco cardiovascular destes pacientes</a:t>
            </a:r>
            <a:r>
              <a:rPr lang="pt-BR" dirty="0" smtClean="0"/>
              <a:t>.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Padronização </a:t>
            </a:r>
            <a:r>
              <a:rPr lang="pt-BR" dirty="0"/>
              <a:t>das medicações dos pacientes do grupo, com a distribuição integral via Sistema Único de Saúde.</a:t>
            </a:r>
          </a:p>
          <a:p>
            <a:pPr lvl="1"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77" y="154546"/>
            <a:ext cx="2621923" cy="200910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44" y="222015"/>
            <a:ext cx="2407683" cy="15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Importância da intervenção para a equipe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Capacitação </a:t>
            </a:r>
            <a:r>
              <a:rPr lang="pt-BR" dirty="0"/>
              <a:t>no atendimento aos pacientes </a:t>
            </a:r>
            <a:r>
              <a:rPr lang="pt-BR" dirty="0" smtClean="0"/>
              <a:t>hipertensos / diabéticos </a:t>
            </a:r>
            <a:r>
              <a:rPr lang="pt-BR" dirty="0"/>
              <a:t>seguindo os protocolos do Ministério da Saúde </a:t>
            </a:r>
            <a:r>
              <a:rPr lang="pt-BR" dirty="0" smtClean="0"/>
              <a:t>(atualizados)</a:t>
            </a:r>
          </a:p>
          <a:p>
            <a:pPr lvl="1" algn="just"/>
            <a:endParaRPr lang="pt-BR" dirty="0" smtClean="0"/>
          </a:p>
          <a:p>
            <a:pPr lvl="2" algn="just"/>
            <a:r>
              <a:rPr lang="pt-BR" dirty="0" smtClean="0"/>
              <a:t>Cadernos </a:t>
            </a:r>
            <a:r>
              <a:rPr lang="pt-BR" dirty="0"/>
              <a:t>de Atenção Básica 36- Diabetes Mellitus e 37- Hipertensão </a:t>
            </a:r>
            <a:r>
              <a:rPr lang="pt-BR" dirty="0" smtClean="0"/>
              <a:t>Arterial  </a:t>
            </a:r>
          </a:p>
          <a:p>
            <a:pPr lvl="1" algn="just"/>
            <a:endParaRPr lang="pt-BR" dirty="0" smtClean="0"/>
          </a:p>
          <a:p>
            <a:pPr lvl="2" algn="just"/>
            <a:r>
              <a:rPr lang="pt-BR" dirty="0" smtClean="0"/>
              <a:t>Sociedade </a:t>
            </a:r>
            <a:r>
              <a:rPr lang="pt-BR" dirty="0"/>
              <a:t>Brasileira de Cardiologia (VI Diretrizes Brasileiras de Hipertensão Arterial). 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46" y="187280"/>
            <a:ext cx="2089711" cy="216955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189" y="238256"/>
            <a:ext cx="2032811" cy="20676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83" y="5017955"/>
            <a:ext cx="1871673" cy="153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Importância da Intervenção para o Serviço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Nova estruturação da unidade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Maior variedade de medicações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Sala de reuniões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Materiais de apoio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73" y="4739426"/>
            <a:ext cx="3583521" cy="18627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304" y="2531885"/>
            <a:ext cx="3240484" cy="18256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805" y="573412"/>
            <a:ext cx="3000971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Importância da intervenção para a comunidade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Maior procura para manejo e rastreio do DM e da HAS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Estabilização do quadro clínico dos usuários participantes do programa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Preocupação com o tratamento não medicamentoso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80" y="4692426"/>
            <a:ext cx="3000778" cy="195307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06" y="220484"/>
            <a:ext cx="2833352" cy="2273210"/>
          </a:xfrm>
          <a:prstGeom prst="rect">
            <a:avLst/>
          </a:prstGeom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2" y="5077630"/>
            <a:ext cx="2949163" cy="178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O que faria de diferente:</a:t>
            </a:r>
          </a:p>
          <a:p>
            <a:pPr lvl="1" algn="just"/>
            <a:r>
              <a:rPr lang="pt-BR" dirty="0" smtClean="0"/>
              <a:t>Maior enfoque na qualificação da prática clínica </a:t>
            </a:r>
          </a:p>
          <a:p>
            <a:pPr lvl="1" algn="just"/>
            <a:r>
              <a:rPr lang="pt-BR" dirty="0" smtClean="0"/>
              <a:t>Promoção e educação em saúde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Viabilidade de incorporação da intervenção a rotina</a:t>
            </a:r>
          </a:p>
          <a:p>
            <a:pPr lvl="1" algn="just"/>
            <a:r>
              <a:rPr lang="pt-BR" dirty="0" smtClean="0"/>
              <a:t>Novo processo seletivo para profissionais da saúde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Melhorias</a:t>
            </a:r>
          </a:p>
          <a:p>
            <a:pPr lvl="1" algn="just"/>
            <a:r>
              <a:rPr lang="pt-BR" dirty="0" smtClean="0"/>
              <a:t>Contratação de Agentes Comunitários da Saúde e formação do modelo ESF</a:t>
            </a:r>
          </a:p>
          <a:p>
            <a:pPr lvl="1" algn="just"/>
            <a:r>
              <a:rPr lang="pt-BR" dirty="0" smtClean="0"/>
              <a:t>NASF</a:t>
            </a:r>
          </a:p>
          <a:p>
            <a:pPr lvl="1" algn="just"/>
            <a:r>
              <a:rPr lang="pt-BR" dirty="0" smtClean="0"/>
              <a:t>Introdução das assistências a puericultura e ao </a:t>
            </a:r>
            <a:r>
              <a:rPr lang="pt-BR" dirty="0" err="1" smtClean="0"/>
              <a:t>pré</a:t>
            </a:r>
            <a:r>
              <a:rPr lang="pt-BR" dirty="0" smtClean="0"/>
              <a:t> </a:t>
            </a:r>
            <a:r>
              <a:rPr lang="pt-BR" dirty="0" smtClean="0"/>
              <a:t>natal</a:t>
            </a:r>
          </a:p>
          <a:p>
            <a:pPr lvl="1" algn="just"/>
            <a:r>
              <a:rPr lang="pt-BR" dirty="0" smtClean="0"/>
              <a:t>Adoção do Sistema E-SUS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55" y="115093"/>
            <a:ext cx="3240484" cy="18256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67" y="2310606"/>
            <a:ext cx="2999837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Importância do tratamento não medicamentoso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Atendimento humanizado para ampliar a cobertura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Dificuldades com a equipe e estrutura da unidade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Visão diferenciada do usuário e de seus familiares (melhoria do vinculo)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6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t-BR" dirty="0"/>
              <a:t>Andrade, </a:t>
            </a:r>
            <a:r>
              <a:rPr lang="pt-BR" dirty="0" err="1"/>
              <a:t>Jadelson</a:t>
            </a:r>
            <a:r>
              <a:rPr lang="pt-BR" dirty="0"/>
              <a:t> Pinheiro de e colaboradores. Sociedade Brasileira de Cardiologia / Sociedade Brasileira de Hipertensão / Sociedade Brasileira de Nefrologia. VI Diretrizes Brasileiras de Hipertensão. </a:t>
            </a:r>
            <a:r>
              <a:rPr lang="pt-BR" dirty="0" err="1"/>
              <a:t>Arq</a:t>
            </a:r>
            <a:r>
              <a:rPr lang="pt-BR" dirty="0"/>
              <a:t> </a:t>
            </a:r>
            <a:r>
              <a:rPr lang="pt-BR" dirty="0" err="1"/>
              <a:t>Bras</a:t>
            </a:r>
            <a:r>
              <a:rPr lang="pt-BR" dirty="0"/>
              <a:t> </a:t>
            </a:r>
            <a:r>
              <a:rPr lang="pt-BR" dirty="0" err="1"/>
              <a:t>Cardiol</a:t>
            </a:r>
            <a:r>
              <a:rPr lang="pt-BR" dirty="0"/>
              <a:t> 2010; 95(1 supl.1): 1-51.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/>
            <a:r>
              <a:rPr lang="pt-BR" dirty="0"/>
              <a:t>Pinto, Hélder Aurélio e colaboradores. Estratégias para o Cuidado da Pessoa com Doença Crônica: Diabetes Mellitus. Ministério da Saúde, Secretaria de Atenção à Saúde, Departamento de Atenção Básica. – Brasília. Ministério da Saúde, 2013.160 p. : il. (Cadernos de Atenção Básica, n. 36).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/>
            <a:r>
              <a:rPr lang="pt-BR" dirty="0"/>
              <a:t>Pinto, Hélder Aurélio e colaboradores. Estratégias para o cuidado da pessoa com doença crônica: hipertensão arterial sistêmica. Ministério da Saúde, Secretaria de Atenção à Saúde, Departamento de Atenção Básica. – Brasília: Ministério da Saúde, 2013.128 p. : il. (Cadernos de Atenção Básica, n. 37). ISBN 978-85-334-2058-8.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/>
            <a:r>
              <a:rPr lang="pt-BR" dirty="0"/>
              <a:t>Oliveira, José Egídio Paulo de e colaboradores. Diretrizes da Sociedade Brasileira de Diabetes: 2013-2014/ Sociedade Brasileira de Diabetes. São Paulo: AC Farmacêutica, 2014.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err="1" smtClean="0"/>
              <a:t>Noncommunicable</a:t>
            </a:r>
            <a:r>
              <a:rPr lang="pt-BR" dirty="0" smtClean="0"/>
              <a:t> </a:t>
            </a:r>
            <a:r>
              <a:rPr lang="pt-BR" dirty="0" err="1" smtClean="0"/>
              <a:t>Diseases</a:t>
            </a:r>
            <a:r>
              <a:rPr lang="pt-BR" dirty="0" smtClean="0"/>
              <a:t> Country Profiles 2014. World Health </a:t>
            </a:r>
            <a:r>
              <a:rPr lang="pt-BR" dirty="0" err="1" smtClean="0"/>
              <a:t>Organization</a:t>
            </a:r>
            <a:r>
              <a:rPr lang="pt-BR" dirty="0" smtClean="0"/>
              <a:t> (WHO) Library. ISBN 978 92 4 1501750 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61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Obrigado!!!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853744" cy="435133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1690688"/>
            <a:ext cx="54477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Obrigado!!!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16" y="1878405"/>
            <a:ext cx="5798127" cy="434755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18" y="1574778"/>
            <a:ext cx="4043968" cy="49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168" y="1825625"/>
            <a:ext cx="11333748" cy="47676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Sociedade Brasileira Endocrinologia e </a:t>
            </a:r>
            <a:r>
              <a:rPr lang="pt-BR" dirty="0" err="1" smtClean="0"/>
              <a:t>Metabolística</a:t>
            </a:r>
            <a:r>
              <a:rPr lang="pt-BR" dirty="0" smtClean="0"/>
              <a:t> (2014)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- A </a:t>
            </a:r>
            <a:r>
              <a:rPr lang="pt-BR" dirty="0"/>
              <a:t>Síndrome Metabólica tem como base à resistência à ação da </a:t>
            </a:r>
            <a:r>
              <a:rPr lang="pt-BR" dirty="0" smtClean="0"/>
              <a:t>insulina.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- Quando </a:t>
            </a:r>
            <a:r>
              <a:rPr lang="pt-BR" dirty="0"/>
              <a:t>presente, a Síndrome Metabólica está relacionada a uma mortalidade geral duas vezes maior que na população normal e mortalidade cardiovascular três vezes maior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- Diagnóstico com base em 3 de 5 critérios:</a:t>
            </a:r>
          </a:p>
          <a:p>
            <a:pPr marL="0" indent="0" algn="just">
              <a:buNone/>
            </a:pPr>
            <a:r>
              <a:rPr lang="pt-BR" dirty="0" smtClean="0"/>
              <a:t>Obesidade Central, </a:t>
            </a:r>
            <a:r>
              <a:rPr lang="pt-BR" b="1" dirty="0" smtClean="0"/>
              <a:t>Hipertensão Arterial</a:t>
            </a:r>
            <a:r>
              <a:rPr lang="pt-BR" dirty="0" smtClean="0"/>
              <a:t>, </a:t>
            </a:r>
            <a:r>
              <a:rPr lang="pt-BR" b="1" dirty="0" smtClean="0"/>
              <a:t>Glicemia alterada</a:t>
            </a:r>
            <a:r>
              <a:rPr lang="pt-BR" dirty="0" smtClean="0"/>
              <a:t>, </a:t>
            </a:r>
            <a:r>
              <a:rPr lang="pt-BR" dirty="0" err="1"/>
              <a:t>H</a:t>
            </a:r>
            <a:r>
              <a:rPr lang="pt-BR" dirty="0" err="1" smtClean="0"/>
              <a:t>ipertrigliceridemia</a:t>
            </a:r>
            <a:r>
              <a:rPr lang="pt-BR" dirty="0" smtClean="0"/>
              <a:t> e Diminuição do HDL colesterol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02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88" y="1825625"/>
            <a:ext cx="77236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5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Caracterização do município de Canguçu-RS: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IDH: 0,650 (2010)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56.370 habitantes (censo 2012)</a:t>
            </a:r>
          </a:p>
          <a:p>
            <a:pPr lvl="2" algn="just"/>
            <a:r>
              <a:rPr lang="pt-BR" dirty="0" smtClean="0"/>
              <a:t>5 homens e 40,1% mulheres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33.752 habitantes são residentes da zona rural (59,8% da população)	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14.000 propriedades rurais (minifúndios)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Imigração alemã (século XIX)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8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Caracterização da UBS </a:t>
            </a:r>
            <a:r>
              <a:rPr lang="pt-BR" dirty="0"/>
              <a:t>Nova Gonçalves (modelo </a:t>
            </a:r>
            <a:r>
              <a:rPr lang="pt-BR" dirty="0" smtClean="0"/>
              <a:t>tradicional)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Localizada no 2º distrito municipal, na zona rural (a 60 Km do centro pela RS 256)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Cerca de 3.000 habitantes (dados parciais censo 2014) </a:t>
            </a:r>
          </a:p>
          <a:p>
            <a:pPr lvl="1" algn="just"/>
            <a:r>
              <a:rPr lang="pt-BR" dirty="0" smtClean="0"/>
              <a:t>456 pessoas com mais de 20 anos hipertensos moradores locais (VIGITEL 2011)</a:t>
            </a:r>
          </a:p>
          <a:p>
            <a:pPr lvl="1" algn="just"/>
            <a:r>
              <a:rPr lang="pt-BR" dirty="0" smtClean="0"/>
              <a:t>113 pessoas com mais de 20 anos diabéticos moradores locais (VIGITEL 2011)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64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Caracterização da UBS Nova Gonçalves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Engloba </a:t>
            </a:r>
            <a:r>
              <a:rPr lang="pt-BR" dirty="0"/>
              <a:t>uma sede (UBS Nova Gonçalves) e três unidades acessórias (UBS Iguatemi, UBS Herval, UBS Santa Bárbara)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88 pacientes cadastrados no Programa HAS/DM (30 diabéticos, 77 hipertensos, 20 com ambas patologias), Grupo de Cessação do Tabagismo, Atividades educativas com escolares (Saúde Bucal, Nutrição/Desenvolvimento e Crescimento, Sexualidade)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Atendimentos clínicos (adultos e crianças) e coletas de </a:t>
            </a:r>
            <a:r>
              <a:rPr lang="pt-BR" dirty="0" err="1"/>
              <a:t>pré</a:t>
            </a:r>
            <a:r>
              <a:rPr lang="pt-BR" dirty="0"/>
              <a:t> câncer</a:t>
            </a:r>
          </a:p>
          <a:p>
            <a:pPr lvl="1" algn="just"/>
            <a:r>
              <a:rPr lang="pt-BR" dirty="0"/>
              <a:t>Sem atendimentos de </a:t>
            </a:r>
            <a:r>
              <a:rPr lang="pt-BR" dirty="0" err="1"/>
              <a:t>pré</a:t>
            </a:r>
            <a:r>
              <a:rPr lang="pt-BR" dirty="0"/>
              <a:t> natal e de puericultura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33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55821"/>
            <a:ext cx="10515600" cy="5137484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Somente atendimentos odontológicos e de enfermagem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Atividades educativas com escolares </a:t>
            </a:r>
          </a:p>
          <a:p>
            <a:pPr lvl="1" algn="just"/>
            <a:r>
              <a:rPr lang="pt-BR" dirty="0" smtClean="0"/>
              <a:t>Saúde bucal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Programa Hiperdia em fase de cadastramento</a:t>
            </a:r>
          </a:p>
          <a:p>
            <a:pPr lvl="1" algn="just"/>
            <a:r>
              <a:rPr lang="pt-BR" dirty="0" smtClean="0"/>
              <a:t>32 pacientes cadastrados (3 diabéticos, 25 hipertensos e 8 com ambas patologias)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10" y="182562"/>
            <a:ext cx="2999837" cy="16906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29" y="2614843"/>
            <a:ext cx="3240484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Infra estrutura:</a:t>
            </a:r>
          </a:p>
          <a:p>
            <a:pPr lvl="1" algn="just"/>
            <a:r>
              <a:rPr lang="pt-BR" dirty="0"/>
              <a:t>Ausência de sala de reuniões</a:t>
            </a:r>
          </a:p>
          <a:p>
            <a:pPr lvl="1" algn="just"/>
            <a:r>
              <a:rPr lang="pt-BR" dirty="0"/>
              <a:t>Ausência de prontuários </a:t>
            </a:r>
            <a:r>
              <a:rPr lang="pt-BR" dirty="0" smtClean="0"/>
              <a:t>específicos</a:t>
            </a:r>
          </a:p>
          <a:p>
            <a:pPr lvl="1" algn="just"/>
            <a:r>
              <a:rPr lang="pt-BR" dirty="0" smtClean="0"/>
              <a:t>Ausência de prontuários odontológicos</a:t>
            </a:r>
            <a:endParaRPr lang="pt-BR" dirty="0"/>
          </a:p>
          <a:p>
            <a:pPr lvl="1" algn="just"/>
            <a:r>
              <a:rPr lang="pt-BR" dirty="0"/>
              <a:t>Ausência de medicações </a:t>
            </a:r>
            <a:r>
              <a:rPr lang="pt-BR" dirty="0" smtClean="0"/>
              <a:t>IM / EV / controlados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Equipe </a:t>
            </a:r>
            <a:r>
              <a:rPr lang="pt-BR" dirty="0"/>
              <a:t>capacitada, mas sem motivação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Demanda </a:t>
            </a:r>
            <a:r>
              <a:rPr lang="pt-BR" dirty="0"/>
              <a:t>de 20-25 atendimentos/dia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Ausência </a:t>
            </a:r>
            <a:r>
              <a:rPr lang="pt-BR" dirty="0"/>
              <a:t>de Protocolos de Atendimento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48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2111</Words>
  <Application>Microsoft Office PowerPoint</Application>
  <PresentationFormat>Widescreen</PresentationFormat>
  <Paragraphs>303</Paragraphs>
  <Slides>40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Melhoria da Atenção à Saúde em Diabéticos e Hipertensos de 21 à 65 anos na Unidade Básica de Saúde Nova Gonçalves, Canguçu/RS</vt:lpstr>
      <vt:lpstr>Conceito de saúde?</vt:lpstr>
      <vt:lpstr>INTRODUÇÃO</vt:lpstr>
      <vt:lpstr>INTRODUÇÃO</vt:lpstr>
      <vt:lpstr>INTRODUÇÃO</vt:lpstr>
      <vt:lpstr>INTRODUÇÃO</vt:lpstr>
      <vt:lpstr>INTRODUÇÃO</vt:lpstr>
      <vt:lpstr>Antes da Intervenção</vt:lpstr>
      <vt:lpstr>Antes da Intervenção</vt:lpstr>
      <vt:lpstr>OBJETIVOS E METAS</vt:lpstr>
      <vt:lpstr>OBJETIVOS E METAS</vt:lpstr>
      <vt:lpstr>OBJETIVOS E METAS</vt:lpstr>
      <vt:lpstr>OBJETIVOS E METAS</vt:lpstr>
      <vt:lpstr>OBJETIVOS E METAS</vt:lpstr>
      <vt:lpstr>OBJETIVOS E METAS</vt:lpstr>
      <vt:lpstr>METODOLOGIA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DISCUSSÃO</vt:lpstr>
      <vt:lpstr>DISCUSSÃO</vt:lpstr>
      <vt:lpstr>REFLEXÃO CRÍTICA</vt:lpstr>
      <vt:lpstr>REFERÊNCIAS</vt:lpstr>
      <vt:lpstr>Obrigado!!!</vt:lpstr>
      <vt:lpstr>Obrigado!!!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em Diabéticos e Hipertensos de 21 à 65 anos na Unidade Básica de Saúde Nova Gonçalves, Canguçu/RS</dc:title>
  <dc:creator>Usuario</dc:creator>
  <cp:lastModifiedBy>Diogo Rech</cp:lastModifiedBy>
  <cp:revision>48</cp:revision>
  <dcterms:created xsi:type="dcterms:W3CDTF">2015-01-21T22:14:33Z</dcterms:created>
  <dcterms:modified xsi:type="dcterms:W3CDTF">2015-01-23T01:51:03Z</dcterms:modified>
</cp:coreProperties>
</file>