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sldIdLst>
    <p:sldId id="256" r:id="rId2"/>
    <p:sldId id="257" r:id="rId3"/>
    <p:sldId id="260" r:id="rId4"/>
    <p:sldId id="258" r:id="rId5"/>
    <p:sldId id="263" r:id="rId6"/>
    <p:sldId id="259" r:id="rId7"/>
    <p:sldId id="261" r:id="rId8"/>
    <p:sldId id="262" r:id="rId9"/>
    <p:sldId id="289" r:id="rId10"/>
    <p:sldId id="290" r:id="rId11"/>
    <p:sldId id="291" r:id="rId12"/>
    <p:sldId id="295" r:id="rId13"/>
    <p:sldId id="293" r:id="rId14"/>
    <p:sldId id="278" r:id="rId15"/>
    <p:sldId id="279" r:id="rId16"/>
    <p:sldId id="280" r:id="rId17"/>
    <p:sldId id="281" r:id="rId18"/>
    <p:sldId id="288" r:id="rId19"/>
    <p:sldId id="282" r:id="rId20"/>
    <p:sldId id="283" r:id="rId21"/>
    <p:sldId id="273" r:id="rId22"/>
    <p:sldId id="276" r:id="rId23"/>
    <p:sldId id="277" r:id="rId24"/>
    <p:sldId id="294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51" d="100"/>
          <a:sy n="51" d="100"/>
        </p:scale>
        <p:origin x="-216" y="-13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8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N\Documents\CURSO%20DE%20ESPECIALIZACION\UNIDADE%203%20INTERVENCAO\semana%2015\Planilha%20de%20coleta%20de%20dados%20final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N\Documents\CURSO%20DE%20ESPECIALIZACION\UNIDADE%203%20INTERVENCAO\semana%2015\Planilha%20de%20coleta%20de%20dados%20fina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0849069097634578"/>
          <c:y val="0.13868106638344838"/>
          <c:w val="0.85849155468238814"/>
          <c:h val="0.72781907587783223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mulheres entre 25 e 64 anos com exame em dia para detecção precoce do câncer de colo de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numFmt formatCode="0%" sourceLinked="0"/>
            <c:showVal val="1"/>
          </c:dLbls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0.28661087866108786</c:v>
                </c:pt>
                <c:pt idx="1">
                  <c:v>0.4623430962343098</c:v>
                </c:pt>
                <c:pt idx="2">
                  <c:v>0.63598326359832691</c:v>
                </c:pt>
                <c:pt idx="3">
                  <c:v>0</c:v>
                </c:pt>
              </c:numCache>
            </c:numRef>
          </c:val>
        </c:ser>
        <c:axId val="56707328"/>
        <c:axId val="62128128"/>
      </c:barChart>
      <c:catAx>
        <c:axId val="5670732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2128128"/>
        <c:crosses val="autoZero"/>
        <c:auto val="1"/>
        <c:lblAlgn val="ctr"/>
        <c:lblOffset val="100"/>
      </c:catAx>
      <c:valAx>
        <c:axId val="62128128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670732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mulheres entre 50 e 69 anos com exame em dia para detecção precoce de câncer de mama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numFmt formatCode="0%" sourceLinked="0"/>
            <c:showVal val="1"/>
          </c:dLbls>
          <c:cat>
            <c:strRef>
              <c:f>Indicadores!$D$9:$G$9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Indicadores!$D$10:$G$10</c:f>
              <c:numCache>
                <c:formatCode>0.0%</c:formatCode>
                <c:ptCount val="4"/>
                <c:pt idx="0">
                  <c:v>9.0277777777777707E-2</c:v>
                </c:pt>
                <c:pt idx="1">
                  <c:v>0.22222222222222221</c:v>
                </c:pt>
                <c:pt idx="2">
                  <c:v>0.2986111111111111</c:v>
                </c:pt>
                <c:pt idx="3">
                  <c:v>0</c:v>
                </c:pt>
              </c:numCache>
            </c:numRef>
          </c:val>
        </c:ser>
        <c:axId val="62156160"/>
        <c:axId val="62170240"/>
      </c:barChart>
      <c:catAx>
        <c:axId val="6215616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2170240"/>
        <c:crosses val="autoZero"/>
        <c:auto val="1"/>
        <c:lblAlgn val="ctr"/>
        <c:lblOffset val="100"/>
      </c:catAx>
      <c:valAx>
        <c:axId val="62170240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215616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5EFFE53-7D49-4DBC-B6C6-4E64D2212B06}" type="datetimeFigureOut">
              <a:rPr lang="pt-BR" smtClean="0"/>
              <a:pPr/>
              <a:t>11/06/2015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0349-41A5-4F3B-9682-FB5C5F84BDD8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15162961"/>
      </p:ext>
    </p:extLst>
  </p:cSld>
  <p:clrMapOvr>
    <a:masterClrMapping/>
  </p:clrMapOvr>
  <p:transition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FE53-7D49-4DBC-B6C6-4E64D2212B06}" type="datetimeFigureOut">
              <a:rPr lang="pt-BR" smtClean="0"/>
              <a:pPr/>
              <a:t>11/06/2015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0349-41A5-4F3B-9682-FB5C5F84BD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17888794"/>
      </p:ext>
    </p:extLst>
  </p:cSld>
  <p:clrMapOvr>
    <a:masterClrMapping/>
  </p:clrMapOvr>
  <p:transition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FE53-7D49-4DBC-B6C6-4E64D2212B06}" type="datetimeFigureOut">
              <a:rPr lang="pt-BR" smtClean="0"/>
              <a:pPr/>
              <a:t>11/06/2015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0349-41A5-4F3B-9682-FB5C5F84BDD8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26472338"/>
      </p:ext>
    </p:extLst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FE53-7D49-4DBC-B6C6-4E64D2212B06}" type="datetimeFigureOut">
              <a:rPr lang="pt-BR" smtClean="0"/>
              <a:pPr/>
              <a:t>11/06/2015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0349-41A5-4F3B-9682-FB5C5F84BD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729669226"/>
      </p:ext>
    </p:extLst>
  </p:cSld>
  <p:clrMapOvr>
    <a:masterClrMapping/>
  </p:clrMapOvr>
  <p:transition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FE53-7D49-4DBC-B6C6-4E64D2212B06}" type="datetimeFigureOut">
              <a:rPr lang="pt-BR" smtClean="0"/>
              <a:pPr/>
              <a:t>11/06/2015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0349-41A5-4F3B-9682-FB5C5F84BDD8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74855531"/>
      </p:ext>
    </p:extLst>
  </p:cSld>
  <p:clrMapOvr>
    <a:masterClrMapping/>
  </p:clrMapOvr>
  <p:transition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FE53-7D49-4DBC-B6C6-4E64D2212B06}" type="datetimeFigureOut">
              <a:rPr lang="pt-BR" smtClean="0"/>
              <a:pPr/>
              <a:t>11/06/2015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0349-41A5-4F3B-9682-FB5C5F84BD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61111735"/>
      </p:ext>
    </p:extLst>
  </p:cSld>
  <p:clrMapOvr>
    <a:masterClrMapping/>
  </p:clrMapOvr>
  <p:transition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FE53-7D49-4DBC-B6C6-4E64D2212B06}" type="datetimeFigureOut">
              <a:rPr lang="pt-BR" smtClean="0"/>
              <a:pPr/>
              <a:t>11/06/2015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0349-41A5-4F3B-9682-FB5C5F84BD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581174444"/>
      </p:ext>
    </p:extLst>
  </p:cSld>
  <p:clrMapOvr>
    <a:masterClrMapping/>
  </p:clrMapOvr>
  <p:transition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FE53-7D49-4DBC-B6C6-4E64D2212B06}" type="datetimeFigureOut">
              <a:rPr lang="pt-BR" smtClean="0"/>
              <a:pPr/>
              <a:t>11/06/2015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0349-41A5-4F3B-9682-FB5C5F84BD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19459706"/>
      </p:ext>
    </p:extLst>
  </p:cSld>
  <p:clrMapOvr>
    <a:masterClrMapping/>
  </p:clrMapOvr>
  <p:transition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FE53-7D49-4DBC-B6C6-4E64D2212B06}" type="datetimeFigureOut">
              <a:rPr lang="pt-BR" smtClean="0"/>
              <a:pPr/>
              <a:t>11/06/2015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0349-41A5-4F3B-9682-FB5C5F84BD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92187922"/>
      </p:ext>
    </p:extLst>
  </p:cSld>
  <p:clrMapOvr>
    <a:masterClrMapping/>
  </p:clrMapOvr>
  <p:transition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FE53-7D49-4DBC-B6C6-4E64D2212B06}" type="datetimeFigureOut">
              <a:rPr lang="pt-BR" smtClean="0"/>
              <a:pPr/>
              <a:t>11/06/2015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0349-41A5-4F3B-9682-FB5C5F84BDD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42112294"/>
      </p:ext>
    </p:extLst>
  </p:cSld>
  <p:clrMapOvr>
    <a:masterClrMapping/>
  </p:clrMapOvr>
  <p:transition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FE53-7D49-4DBC-B6C6-4E64D2212B06}" type="datetimeFigureOut">
              <a:rPr lang="pt-BR" smtClean="0"/>
              <a:pPr/>
              <a:t>11/06/2015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0349-41A5-4F3B-9682-FB5C5F84BDD8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08020225"/>
      </p:ext>
    </p:extLst>
  </p:cSld>
  <p:clrMapOvr>
    <a:masterClrMapping/>
  </p:clrMapOvr>
  <p:transition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5EFFE53-7D49-4DBC-B6C6-4E64D2212B06}" type="datetimeFigureOut">
              <a:rPr lang="pt-BR" smtClean="0"/>
              <a:pPr/>
              <a:t>11/06/2015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490349-41A5-4F3B-9682-FB5C5F84BDD8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74536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>
    <p:pull dir="ru"/>
  </p:transition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Mesorregi%C3%A3o_do_Norte_Piauiense" TargetMode="External"/><Relationship Id="rId2" Type="http://schemas.openxmlformats.org/officeDocument/2006/relationships/hyperlink" Target="http://pt.wikipedia.org/wiki/Microrregi%C3%A3o_do_Baixo_Parna%C3%ADba_Piauiens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pt.wikipedia.org/w/index.php?title=Banco_dos_Cocais&amp;action=edit&amp;redlink=1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l_fi" descr="http://3.bp.blogspot.com/_TMzEax0xNOA/TOpL8Tn1RfI/AAAAAAAAAEw/3d30uvcmv3I/S220/logo_UFPE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763" y="441426"/>
            <a:ext cx="1469820" cy="1298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http://www.unasus.ufma.br/unasus_data/site/images/noticias/1356913b26unas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22941" y="531578"/>
            <a:ext cx="1701707" cy="1134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746976" y="2885516"/>
            <a:ext cx="11053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Melhoria na prevenção e detenção precoce do câncer de colo de útero e câncer de mama na UBS de São João do Arraial,Piauí. 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770833" y="4574417"/>
            <a:ext cx="61318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Diolkys Samón Dominguez </a:t>
            </a:r>
          </a:p>
          <a:p>
            <a:pPr algn="ctr"/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Orientadora: Sabiny Pedreira Ribeiro</a:t>
            </a:r>
          </a:p>
          <a:p>
            <a:pPr algn="ctr"/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Pelotas, 2015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1902294" y="1541190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UNIVERSIDADE ABERTA DO SUS</a:t>
            </a:r>
          </a:p>
          <a:p>
            <a:pPr eaLnBrk="1" hangingPunct="1"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UNIVERSIDADE FEDERAL DE PELOTAS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Especialização em Saúde da Família</a:t>
            </a:r>
          </a:p>
          <a:p>
            <a:pPr eaLnBrk="1" hangingPunct="1">
              <a:defRPr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Modalidade a Distância </a:t>
            </a:r>
          </a:p>
          <a:p>
            <a:pPr eaLnBrk="1" hangingPunct="1">
              <a:defRPr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Turma 7º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WIN\Downloads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54659" y="4643906"/>
            <a:ext cx="2457450" cy="1857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35220102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100" b="1" dirty="0">
                <a:latin typeface="Arial" pitchFamily="34" charset="0"/>
                <a:cs typeface="Arial" pitchFamily="34" charset="0"/>
              </a:rPr>
              <a:t>Ações de prevenção e promoção de saúde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6" name="Imagem 5" descr="C:\Users\WIN\Dropbox\Envio da câmera\2015-01-29 08.39.07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386" y="1124262"/>
            <a:ext cx="3226556" cy="242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 descr="C:\Users\WIN\Dropbox\Envio da câmera\2015-03-17 08.50.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0576" y="2655152"/>
            <a:ext cx="3139122" cy="202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m 8" descr="C:\Users\WIN\Dropbox\20150130_1545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88583" y="3402767"/>
            <a:ext cx="3028794" cy="2518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32114251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Ações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m 7" descr="C:\Users\WIN\Dropbox\Envio da câmera\2015-04-08 08.47.13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325" y="2372975"/>
            <a:ext cx="3807500" cy="3113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m 8" descr="C:\Users\WIN\Dropbox\20150115_091258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816" y="2899284"/>
            <a:ext cx="3782518" cy="299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C:\Users\WIN\Dropbox\Envio da câmera\2015-03-13 08.28.56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72683" y="1774772"/>
            <a:ext cx="3239750" cy="311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15344101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078692"/>
          </a:xfrm>
        </p:spPr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AÇÕES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3" name="Imagem 2" descr="C:\Users\WIN\Dropbox\20150127_19385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967" t="12697" r="967" b="1530"/>
          <a:stretch/>
        </p:blipFill>
        <p:spPr bwMode="auto">
          <a:xfrm>
            <a:off x="1124263" y="1708878"/>
            <a:ext cx="3177914" cy="25333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4" name="Imagem 3" descr="C:\Users\WIN\Dropbox\Envio da câmera\2015-04-01 09.12.3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r="23584"/>
          <a:stretch/>
        </p:blipFill>
        <p:spPr bwMode="auto">
          <a:xfrm rot="5400000">
            <a:off x="4755630" y="1892513"/>
            <a:ext cx="2690731" cy="31479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5" name="Imagem 4" descr="C:\Users\WIN\Dropbox\Envio da câmera\2015-03-26 09.25.0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7836" b="10952"/>
          <a:stretch/>
        </p:blipFill>
        <p:spPr bwMode="auto">
          <a:xfrm rot="10800000">
            <a:off x="7899815" y="2818148"/>
            <a:ext cx="3207895" cy="28631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0944" y="90671"/>
            <a:ext cx="9720072" cy="1499616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m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2050" y="1359342"/>
            <a:ext cx="9368607" cy="3092737"/>
          </a:xfrm>
          <a:prstGeom prst="rect">
            <a:avLst/>
          </a:prstGeom>
        </p:spPr>
      </p:pic>
      <p:pic>
        <p:nvPicPr>
          <p:cNvPr id="7170" name="Picture 2" descr="C:\Users\WIN\Downloads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9973" y="3071891"/>
            <a:ext cx="3147935" cy="30175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51697655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Ampliar a cobertura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de detecção precoce do câncer de colo de útero para 70% 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32740" y="2569009"/>
            <a:ext cx="634928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Das 478 mulheres cadastradas na faixa etária entre 25 e 64 anos de idades, apenas 304 mulheres tiverem exames em dia para detenção precoce de câncer de colo de útero.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Espaço Reservado para Conteúdo 9"/>
          <p:cNvGraphicFramePr>
            <a:graphicFrameLocks noGrp="1"/>
          </p:cNvGraphicFramePr>
          <p:nvPr>
            <p:ph idx="1"/>
          </p:nvPr>
        </p:nvGraphicFramePr>
        <p:xfrm>
          <a:off x="7139924" y="2488367"/>
          <a:ext cx="4387512" cy="350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702794260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4109" y="855038"/>
            <a:ext cx="9720072" cy="149961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Ampliar a cobertura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detenção precoce de câncer de mama para 35%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9549" y="2286000"/>
            <a:ext cx="6014434" cy="353525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Das 144 mulheres cadastradas na faixa etária entre 50 e 59 anos de idades, apenas 43 tiverem exames em dia para detenção precoce de câncer de mama.   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/>
          <p:cNvGraphicFramePr/>
          <p:nvPr/>
        </p:nvGraphicFramePr>
        <p:xfrm>
          <a:off x="6820525" y="2428407"/>
          <a:ext cx="4730155" cy="3132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4126706941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5627" y="725617"/>
            <a:ext cx="9720072" cy="149961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Melhorar a qualidade dos atendimentos das mulheres 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84420" y="2286000"/>
            <a:ext cx="10238282" cy="227101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Obteve-se 100% das mostras satisfatória dos exames citopatológico realizados.  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C:\Users\WIN\Downloads\exame_pelvic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6341" y="3067362"/>
            <a:ext cx="4751882" cy="297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41012265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9429" y="719282"/>
            <a:ext cx="10253272" cy="149961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t-BR" sz="3100" b="1" dirty="0" smtClean="0">
                <a:latin typeface="Arial" pitchFamily="34" charset="0"/>
                <a:cs typeface="Arial" pitchFamily="34" charset="0"/>
              </a:rPr>
              <a:t>Melhorar a adesão na Prevenção de Câncer de Colo de Útero e Controle de Câncer de Mama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7330" y="2363399"/>
            <a:ext cx="7612506" cy="381254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dentificou-se 100% das mulheres com exames  alterados, sem acompanhamento pela UBS.</a:t>
            </a:r>
          </a:p>
          <a:p>
            <a:pPr marL="0" indent="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Foi feito a busca ativa a 100% das mulheres com exames alterados sem acompanhamento pela UBS.   </a:t>
            </a:r>
          </a:p>
          <a:p>
            <a:pPr marL="0" indent="0" algn="just">
              <a:lnSpc>
                <a:spcPct val="150000"/>
              </a:lnSpc>
              <a:buFont typeface="Wingdings" pitchFamily="2" charset="2"/>
              <a:buChar char="v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Font typeface="Wingdings" pitchFamily="2" charset="2"/>
              <a:buChar char="v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C:\Users\WIN\Download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599" y="2218545"/>
            <a:ext cx="3567660" cy="37925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5893670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Melhorar o registro das informações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44699" y="3082975"/>
            <a:ext cx="6426557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Manteve-se o registro adequado para 100% das mulheres cadastradas.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C:\Users\WIN\Downloads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0013" y="2278505"/>
            <a:ext cx="3507698" cy="33278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37304887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Avaliar o risco do Câncer de Colo de Útero e Controle de Câncer de Mama.</a:t>
            </a:r>
            <a:br>
              <a:rPr lang="pt-BR" sz="2800" b="1" dirty="0" smtClean="0">
                <a:latin typeface="Arial" pitchFamily="34" charset="0"/>
                <a:cs typeface="Arial" pitchFamily="34" charset="0"/>
              </a:rPr>
            </a:b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3123" y="1952205"/>
            <a:ext cx="6792234" cy="4023360"/>
          </a:xfrm>
        </p:spPr>
        <p:txBody>
          <a:bodyPr>
            <a:normAutofit fontScale="92500" lnSpcReduction="10000"/>
          </a:bodyPr>
          <a:lstStyle/>
          <a:p>
            <a:pPr marL="268288" lvl="8" indent="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Foram pesquisados sinais de alerta para câncer de colo de útero em 100% das mulheres entre 25 e 64 anos de idades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.(Dor e sangramento após relação sexual,corrimento vaginal excessivo)</a:t>
            </a:r>
          </a:p>
          <a:p>
            <a:pPr marL="268288" lvl="8" indent="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Foi realizado avaliação do risco para câncer de mama em 100% das mulheres cadastradas. </a:t>
            </a:r>
          </a:p>
          <a:p>
            <a:pPr marL="268288" lvl="8" indent="0" algn="just">
              <a:lnSpc>
                <a:spcPct val="150000"/>
              </a:lnSpc>
              <a:buFont typeface="Wingdings" pitchFamily="2" charset="2"/>
              <a:buChar char="v"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C:\Users\WIN\Download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4944" y="2188564"/>
            <a:ext cx="3252866" cy="3811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29840521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7449" y="186228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r>
              <a:rPr lang="pt-BR" b="1" dirty="0" smtClean="0">
                <a:solidFill>
                  <a:schemeClr val="bg1"/>
                </a:solidFill>
              </a:rPr>
              <a:t/>
            </a:r>
            <a:br>
              <a:rPr lang="pt-BR" b="1" dirty="0" smtClean="0">
                <a:solidFill>
                  <a:schemeClr val="bg1"/>
                </a:solidFill>
              </a:rPr>
            </a:b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1973" y="1135766"/>
            <a:ext cx="11182640" cy="4111451"/>
          </a:xfrm>
        </p:spPr>
        <p:txBody>
          <a:bodyPr>
            <a:noAutofit/>
          </a:bodyPr>
          <a:lstStyle/>
          <a:p>
            <a:pPr marL="457200" lvl="3" indent="0" algn="just">
              <a:lnSpc>
                <a:spcPct val="150000"/>
              </a:lnSpc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O câncer é um importante problema de saúde pública em países desenvolvidos e em desenvolvimento; representando cerca dos 12% de todas as causas de morte no mundo</a:t>
            </a:r>
            <a:r>
              <a:rPr lang="pt-BR" sz="2200" dirty="0" smtClean="0"/>
              <a:t>.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3" algn="just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Com aproximadamente 530 mil casos novos por ano no mundo, o câncer do colo do útero é o quarto tipo de câncer mais comum entre as mulheres, sendo responsável pelos óbitos de 265 mil mulheres por ano;</a:t>
            </a:r>
          </a:p>
          <a:p>
            <a:pPr lvl="3" algn="just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 câncer da mama é o câncer que mais acomete as mulheres em todo o mundo, responsável por 458 mil mortes por ano, de acordo com a Organização Mundial de Saúde (OMS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). </a:t>
            </a:r>
          </a:p>
          <a:p>
            <a:pPr lvl="2"/>
            <a:r>
              <a:rPr lang="pt-BR" sz="2400" dirty="0" smtClean="0">
                <a:latin typeface="Arial" pitchFamily="34" charset="0"/>
                <a:cs typeface="Arial" pitchFamily="34" charset="0"/>
              </a:rPr>
              <a:t>Passível de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prevenção.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0995692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4167" y="558614"/>
            <a:ext cx="9720072" cy="149961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Promover a Prevenção de Câncer de Colo de Útero e Controle de Câncer de Mama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8103" y="3103808"/>
            <a:ext cx="6967037" cy="2142749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Orientou-se 100% das mulheres cadastradas sobre doenças sexualmente transmissíveis (DST) e fatores de risco para câncer de colo de útero e  câncer de mama. 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C:\Users\WIN\Dropbox\Envio da câmera\2015-04-08 08.43.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6631" y="2638270"/>
            <a:ext cx="3736990" cy="34477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6522083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Discussão 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283336" y="2133600"/>
            <a:ext cx="8847218" cy="3777622"/>
          </a:xfrm>
        </p:spPr>
        <p:txBody>
          <a:bodyPr>
            <a:normAutofit fontScale="92500" lnSpcReduction="20000"/>
          </a:bodyPr>
          <a:lstStyle/>
          <a:p>
            <a:r>
              <a:rPr lang="pt-BR" sz="2800" dirty="0" smtClean="0"/>
              <a:t>Aumentou a cobertura para prevenção e detenção precoce do câncer de colo de útero e câncer de mama;</a:t>
            </a:r>
          </a:p>
          <a:p>
            <a:r>
              <a:rPr lang="pt-BR" sz="2800" dirty="0" smtClean="0"/>
              <a:t>Melhorou os atendimentos e os registro das informações;</a:t>
            </a:r>
          </a:p>
          <a:p>
            <a:r>
              <a:rPr lang="pt-BR" sz="2800" dirty="0" smtClean="0"/>
              <a:t>Identificou as mulheres com exames alterados; </a:t>
            </a:r>
          </a:p>
          <a:p>
            <a:r>
              <a:rPr lang="pt-BR" sz="2800" dirty="0" smtClean="0"/>
              <a:t>Propiciou mapear todas as mulheres com risco para câncer de colo de útero e câncer de mama;</a:t>
            </a:r>
          </a:p>
          <a:p>
            <a:r>
              <a:rPr lang="pt-BR" sz="2800" dirty="0" smtClean="0"/>
              <a:t>Aumentou o conhecimento da população sobre fatores de risco para câncer de colo de útero e câncer de mama;</a:t>
            </a:r>
          </a:p>
          <a:p>
            <a:r>
              <a:rPr lang="pt-BR" sz="2800" dirty="0" smtClean="0"/>
              <a:t>O impacto já começa ser percebido pela comunidade.</a:t>
            </a:r>
            <a:endParaRPr lang="pt-BR" sz="2800" dirty="0"/>
          </a:p>
        </p:txBody>
      </p:sp>
      <p:pic>
        <p:nvPicPr>
          <p:cNvPr id="13314" name="Picture 2" descr="C:\Users\WIN\Download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26615" y="1768839"/>
            <a:ext cx="2143125" cy="42122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6995881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Reflexões sobre o curso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6214" y="2286000"/>
            <a:ext cx="10447987" cy="4023360"/>
          </a:xfrm>
        </p:spPr>
        <p:txBody>
          <a:bodyPr>
            <a:normAutofit/>
          </a:bodyPr>
          <a:lstStyle/>
          <a:p>
            <a:r>
              <a:rPr lang="pt-BR" sz="2800" dirty="0" smtClean="0"/>
              <a:t>Achei muito organizado;</a:t>
            </a:r>
          </a:p>
          <a:p>
            <a:r>
              <a:rPr lang="pt-BR" sz="2800" dirty="0" smtClean="0"/>
              <a:t>Papel do medico dentro da equipe;</a:t>
            </a:r>
          </a:p>
          <a:p>
            <a:r>
              <a:rPr lang="pt-BR" sz="2800" dirty="0" smtClean="0"/>
              <a:t>Adquiri novos conhecimentos e </a:t>
            </a:r>
            <a:r>
              <a:rPr lang="pt-BR" sz="2800" dirty="0" err="1" smtClean="0"/>
              <a:t>reforcou</a:t>
            </a:r>
            <a:r>
              <a:rPr lang="pt-BR" sz="2800" dirty="0" smtClean="0"/>
              <a:t> outros; </a:t>
            </a:r>
          </a:p>
          <a:p>
            <a:r>
              <a:rPr lang="pt-BR" sz="2800" dirty="0" smtClean="0"/>
              <a:t>Melhorias em minha prática clínica;</a:t>
            </a:r>
          </a:p>
          <a:p>
            <a:r>
              <a:rPr lang="pt-BR" sz="2800" dirty="0" smtClean="0"/>
              <a:t>Importância das ações de promoção e prevenção;</a:t>
            </a:r>
          </a:p>
          <a:p>
            <a:r>
              <a:rPr lang="pt-BR" sz="2800" dirty="0" smtClean="0"/>
              <a:t>Vínculo com comunidade;</a:t>
            </a:r>
          </a:p>
          <a:p>
            <a:r>
              <a:rPr lang="pt-BR" sz="2800" dirty="0" smtClean="0"/>
              <a:t>Estímulo para o trabalho continuar.</a:t>
            </a:r>
            <a:endParaRPr lang="pt-BR" sz="2800" dirty="0"/>
          </a:p>
        </p:txBody>
      </p:sp>
      <p:pic>
        <p:nvPicPr>
          <p:cNvPr id="14338" name="Picture 2" descr="C:\Users\WIN\Downloads\Índ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9974" y="1379096"/>
            <a:ext cx="3857771" cy="44820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22185957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Agradecimentos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4128" y="2286000"/>
            <a:ext cx="10850193" cy="4023360"/>
          </a:xfrm>
        </p:spPr>
        <p:txBody>
          <a:bodyPr>
            <a:normAutofit/>
          </a:bodyPr>
          <a:lstStyle/>
          <a:p>
            <a:r>
              <a:rPr lang="pt-BR" sz="2800" dirty="0" smtClean="0"/>
              <a:t>À minha orientadora Sabiny pela confiança e paciência; </a:t>
            </a:r>
          </a:p>
          <a:p>
            <a:r>
              <a:rPr lang="pt-BR" sz="2800" dirty="0" smtClean="0"/>
              <a:t>À equipe de saúde São João Do Arraial;</a:t>
            </a:r>
          </a:p>
          <a:p>
            <a:r>
              <a:rPr lang="pt-BR" sz="2800" dirty="0" smtClean="0"/>
              <a:t>A minha família por compreender minha ausência, </a:t>
            </a:r>
          </a:p>
          <a:p>
            <a:r>
              <a:rPr lang="pt-BR" sz="2800" dirty="0" smtClean="0"/>
              <a:t>durante este período e estar me apoiando</a:t>
            </a:r>
          </a:p>
          <a:p>
            <a:r>
              <a:rPr lang="pt-BR" sz="2800" dirty="0" smtClean="0"/>
              <a:t> nessa caminhada.</a:t>
            </a:r>
            <a:endParaRPr lang="pt-BR" sz="2800" dirty="0"/>
          </a:p>
        </p:txBody>
      </p:sp>
      <p:pic>
        <p:nvPicPr>
          <p:cNvPr id="15362" name="Picture 2" descr="C:\Users\WIN\Download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20113" y="3147934"/>
            <a:ext cx="2632569" cy="2524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74320089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b="1" dirty="0" smtClean="0">
                <a:latin typeface="Arial" pitchFamily="34" charset="0"/>
                <a:cs typeface="Arial" pitchFamily="34" charset="0"/>
              </a:rPr>
              <a:t>OBRIGADO 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92675" y="213443"/>
            <a:ext cx="8911687" cy="1280890"/>
          </a:xfrm>
        </p:spPr>
        <p:txBody>
          <a:bodyPr/>
          <a:lstStyle/>
          <a:p>
            <a:pPr algn="ctr"/>
            <a:r>
              <a:rPr lang="pt-BR" b="1" dirty="0" smtClean="0"/>
              <a:t>São João do arraial</a:t>
            </a:r>
            <a:endParaRPr lang="pt-BR" b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592428" y="1707776"/>
            <a:ext cx="10912183" cy="4203446"/>
          </a:xfrm>
        </p:spPr>
        <p:txBody>
          <a:bodyPr>
            <a:no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7336  habitantes  (IBGE 2010);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Microrregião do </a:t>
            </a:r>
            <a:r>
              <a:rPr lang="pt-BR" sz="2400" dirty="0" smtClean="0">
                <a:latin typeface="Arial" pitchFamily="34" charset="0"/>
                <a:cs typeface="Arial" pitchFamily="34" charset="0"/>
                <a:hlinkClick r:id="rId2" tooltip="Microrregião do Baixo Parnaíba Piauiense"/>
              </a:rPr>
              <a:t>Baixo Parnaíba Piauiense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Mesorregião do </a:t>
            </a:r>
            <a:r>
              <a:rPr lang="pt-BR" sz="2400" dirty="0" smtClean="0">
                <a:latin typeface="Arial" pitchFamily="34" charset="0"/>
                <a:cs typeface="Arial" pitchFamily="34" charset="0"/>
                <a:hlinkClick r:id="rId3" tooltip="Mesorregião do Norte Piauiense"/>
              </a:rPr>
              <a:t>Norte piauiense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213 km2 (IBGE);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203 km de Teresina; 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Banco local: </a:t>
            </a:r>
            <a:r>
              <a:rPr lang="pt-BR" sz="2800" dirty="0" smtClean="0">
                <a:latin typeface="Arial" pitchFamily="34" charset="0"/>
                <a:cs typeface="Arial" pitchFamily="34" charset="0"/>
                <a:hlinkClick r:id="rId4" tooltip="Banco dos Cocais (página não existe)"/>
              </a:rPr>
              <a:t>Banco dos Cocais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endParaRPr lang="pt-BR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WIN\Downloads\img_50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593" y="1753851"/>
            <a:ext cx="4482059" cy="33912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65801705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QUEhQVFRQUFBQUGBUYFRQUGhUVFBcWGhcUFRUYHCggGBolHBQYJDQhJSkrLi4uGCAzODMsNygtLisBCgoKDg0OGxAQGywkHyYsLCwsLCwsLCwsLCwsLCwsLCwsLCwsLCwsLCwsLCwsLCwsLCwsLCwsLCwsLCwsLCwsLP/AABEIAPEA0QMBEQACEQEDEQH/xAAcAAEAAgMBAQEAAAAAAAAAAAAABQYBBAcDAgj/xABCEAABAwIDBAYGCQMDBAMAAAABAAIDBBEFEiEGMUFREyJhcYGRFCMyQlKhBzNicoKxwdHwQ5LhU3OyY5Oi8RUWNP/EABoBAQADAQEBAAAAAAAAAAAAAAACBAUDAQb/xAAtEQACAgEDAwQBAwQDAAAAAAAAAQIDEQQSIRMxQQUiUWEyFHGBIzORoUKxwf/aAAwDAQACEQMRAD8A7igCAID5JQZPoIAgCAIAgCAIAgCAIAgCAIAgCAIAgCAIAgCAIAgCAIDBQEC+uc6cFgu0XY0ndmJALj46eClg5ZbZJQVvWLHlocDYWuA64vpfj2LzBNSN1eEggCAIAgCAIAgCAIAgCAIAgCAIAgCAIAgCAIBdAYugI3Eqkk9FGes4dY/A3ie9epHOXPB8zxhjOjjbmc5u462aBvP81JXp6+Eas9MB1GZsrspubn1jDfqk7nEDuK9Iknh9VnuCQS22o4gi4NuBUWTizcXhIIAgCAIAgCAIAgCAIAgCAIAgCAIAgCAIAgPGpkysc74Wl3kLpHlnqWWfn07a4hO8yCpey93NYzLlaNbNtbXxWoqIKK4Nj9LWq8vudT2ZxLpKeKRvWkkja954ZiOsXHhrfRU7YpT4MOxKFjROROI6rDmlfYuedzRzPIcmrizxPJ6SvPSNjc8aAvzXF9N1wdBv+SHpqULg17CyxZ7B59ZxtbmLsB8ShFcMnwos6mUAQBAEAQBAEAQBAEAQBAEAQBAEAQBAEAQHxKwEEHcQQfFFwep4PzXJTClq5oXadFI5g0J6oN2nd8JBWunugmjdhPdUmdE+jisLoHwggdDK6x3no5LPYQPEjwVTUJbsoxdZH3ZLnDUBl2xi7uJO4fae79FXKqZ7vYCzIAHSSa3cOHxke6OQ7lEl3PKoJIaAw+paC65y2IsdPi0B80PCcabgKJ1R9IAgCAIAgCAIAgCAIAgCAIAgCAIAgCAIAgMWXgOO/TDhfQ1UNW0aTDo3nk9nsk97b/2LQ0s8xcTT0M8pxZFbO4gIqmN5J6OYCF9ja5JvEb/eNvFTsjujjyc9XW3BnUoWmwAAFtw90dp+I9m5UsGQkb1PLku1vXldvJ/Nx4NHJRaJpmnV1AaQASQTllf8XNo7hy4aJg8b5J+nla5oc03B3FQZ1Tyj1Q9CAIAgCAIAgCAIAgCAIAgCAIAgCAIAgCAICA25wT0yjlh9/LmjPKRmrfO1vFdaZ7JpnWmbhNM4JhsmdjonXB1Ha0j9QQtOWH7jZtipJSR1zZXFnVFOx7nBjh6uXmJGaO1O6+/xVC6OHwfP3w2T5Jlr2gWaDlPM5A4/ae7U+C5HLse9GTe+ZhNrDKx8ga34W20H6rxkksm1hBcxz4jqG2eDYi4eSTcc7rxko98EookwgCAIAgCAIAgCAIAgCAIAgCAIAgCAIAgCAwUBwX6S8HNHXmRotFUXlHIPJ9Y3vvY/iWnp57q8fBs6KxTr2M29isQEdSGu9ipsBybO0dXxc0W8Ao3QyslPW1cZ+DpsUWt8rSfiddx8lSMtJm+y9utNl7GhrfzuVFk0edJI0TlrH5w5lyb5rFp5+KeBxkmFE6BAEAQBAEAQBAEAQBAEAQBAEAQBAEAQBAEAQFS+krZ70ujeGi8sXrY+ZLQczfFtx32XfT2bJnfTW9OeTiuFydJHZp6zSHsPJ7Tdp8wtCfDNa5J8nXtncSZUwRyuJJcLPZqcrxo9th2g/JUbY4kfP2wUZNMnqeaNo+rPhET87Li0RWD7p3tklY5jcoYH5r5QTmtYWBvwO9eMkuWTCiTCAIAgCAIDF0HIuvMgXXoF0BlAEAQBAEAQBAEAQBAEAQGCEBwLbXB/QcQcGi0M3rY+QueuzwdfwIWnTPqV8+DX00+rXjyiU2MrxFUGJwJZU9ZgFzaYDrN0+JuveFG6OY5Kmrqys/B0iMlu7NF2mJxHnuVJtdjNRuYXIS92Zwe7K3ri1rXNm2A0KiycSWUSYQC6AwXJg8bS7nh6bH8bP7gp7JfBz69ecbkewcCLgqDR0Uk+xpYnikUDc0rw3kL6nuG8rpXTOx4ijhdqK6Y5mypVW108pIpYrNHvuAP+B5laUNBCCzYzFs9UuseKI8GIMdr49XsbKOQsD8v2SWlol+LwI63WQ5ksomKLbCF1hMHQO5PBt/d+9lVnopx/Hn9i/V6nXLia2v7J+nqWPF2Oa4cwQR8lVlFx7ovwtjP8WeyidAgMXQ8bSMBw5r3DPN8fkzdeEhdAZQBAEAQBACgKZ9KOz3pVG5zBeWC8rOZAHXZ4t+YC76ezbLD7MsaW5wmcgoJjJGCx1pGFr2O4h7SCCPJaEl4NK2Kb+jvWy2MNq6aKdvvN6zfhe3R7T3EFZdkdssGRZDbLBKtjA3AC/LRQOeEfaHpgoCMx3F208eYjM5xysYN7ncl2opdssFTV6paeGX38FUkgmnOapkdr/SYcrW9htvK0Vtq4iv5ZlOFt3utb/ZHycAgIt0fjc38060lyP0UH4PJ2FTRA+jTPaD7hdbyPBTU6p/mjhLT31/2pv9jQoaeMyWqzJ0vDpCS134uPiV2nLEf6S4K9NcJTxdnP2WyOkAFgLAbgNAO4KhKfPLNmFSXEFwfTqawudBzPao71km6/kzJQAizhcciLjyK9V2Dx6dSWMZI6TZ1l7sL4nb7scW/JdVqc98P9ytLRY/FtfsfPo1aywZVOIHxNB8yQbpnTy7xPOjq4/jYfL4q53tVVh9loHlopZ0y7QIOOsfew8DgjnfWzzP8AxG3zJ/NSVsV+MUQ/STk8ym/8mDgjBxk/7jv3R257pf4Pf0mPL/yfTHVMHWhlc8D+nIS4EcgTuXjhVZw1gJ6il5hLP0yzbPY+ypaRbLI32mHh2g8Qs/UaaVL+jV0etjqF2w/KJtVy8EAQBAEAQHy4IDgm2GD+g17mgepnJlj7Lnrs8CfIhadU+pD7RrUT6lePKLJ9GmL9BVOp3H1dV6xnZO0DM38TRf8ACuWohuWV4K2phlZR1cKgUT6Xp6YKAotVL09ZI46tg9Wz73vnzH5LWqj06V8swJy62pb8IlqanuuMpYL0Im82iXF2HVVZRn0JedQkqzVrcJZI3K9ocP5u5LpC9x5Rxt0sZrDRFx0VTTfUkSxD+k++YDkx/wC66uyuz8uGU+jdQ/Y8r4Nr/wCxwWyVEckROha9hIPOxGhC5PTTzmLyd1ra3xNNEPV40IP/AMs4lbp6p7XvLexrxr4EqxXp3Z+ax9lG3VOp5qln6Nqnx+qeNKVo7XOc0eRF0lpao95nSvW6mxcVmZGVsm+WKPsYwn5uXiVMfGT2UdVZ5webcKrRqypDjyc2w87Feu2nzEgtLq1zGRt09dLHYVcWUHTpmdZn47ez37lymoPmt/wWa7LY+26P8rsTD6MEXHH8lwVjRc6aaI+oprKxCeThOGCv4rE6J7aiLR7D1u0btf17FbrasWyRlaiLqmrocF9wytbNEyRu5wv3HiD23WNbBwk4s+i09ytgpo21A7BAEAQBAEBUPpN2f9LpHFgvNAelj5m1s7PFt/EBd9PZsmWNNZsmcjw1z5owYr9JG5r2OHuvZq253DlrzV6WFwy9btSyduw7aON0cZlvG9zWlwINmuI1bmGm9ZsoYfBlSxngm2vBFwbg8VA8MSHQr1dyM37WyhbOatc7i6V5J8Vr38Yj8IwNFynL5bLbRR7ln2SNiuJINauBZMkLzIMFq9yRZ8OiC9U2eOGeTxfSg8FNWM5ypT5PEUDRuaB3ABe9ST7sgqIp8Iz6InUJdL6PttKF47GSVZ7thAUXImoH30fDgoZ5JOKawfEVO1os0WHLgO7kF7uZFQSWDVrIV3rmcrIcEFVwDUHcdD3K5W/goXQUltZ47A1BY6anJ9h2dvcdD+h/Eo+oRzixeTj6RZtcqX47fsXMLNN0ygCAIAgCAjcYxDogA0ZpHmzR+ZPYFKKyCHosPjpgGxxNknfd9g0Brbm5ceAF/FSlNy7nrlJ+TangkIPTztaDvY1rba8LuXn8HmDXiL4W+omErW/03Wvb7JB/Ze4yeE1QVrZo8zdN4I4tPEKGMMjP8WUzZfRjm/BI8fNa9/OH9GDoeN0fsudFuWbYbVRuLi0ds4ILF9pWRO6ONpmm+ButvvEblZq0zmsyeEUL9coPbBbpHpgNXVSFxqImxtsMtjr2gi/7Ly+uqL9jyS0luonl2xwTYVcvEZj1bLEwGGEyuLrEA2sOe5daoxk/c8FbVWWQj7Flkbhu1bXPEc7HQSHcHXynudYLrZpHjMHlFWn1GMnssTTLE0qr9M0lyspn0EPTKAIAvAeM7V0iyElkg61iuVyKNkeSv4e7o8Sj5SMLT4g6f+AVq5b9M38My6X09aseeDoIWMfSmUAQBAEBgoCu36Ssff3A1g8rlT/4hEnWDo2ve0Xe8tA7SdGi/L/KggeNNgrPal9Y/iTuHY1u4BeuQPWfBYXD6sA829UjuIRSZ5g0KGnNLKWuOZkxAa48Hi/Vd333qT9wIOnj6KsqY+Bc2Rvc69/zA8Fp7t9MX/BgQj09VOL/AHLTQvVKxGvUxiZkdaOM5c3tSfAzjl+0eHLeuUcLlkr90vbHyfdBh8VO2zAGjeXE6k8S5x3lJWSsPK6K6UbFPVxv9h7XW+Fwd+Sg1Jd0dYzi+x7EqJPPyRUm0dK1xaZ2Zgbb/wBdy7KmfwVnq6k8NmzVU0VRHZ4bIx246HxB/ZRjKcH8MlOuu6PPKNHD2vp3CJ7i+J2kbzq5p/03nj2Hw5Kc5Kxbl38nKtSplsfbwTYXEuGUAQBAfEgXqPGRFe1W62VLUVPEn5auld9sDzc0fqVfjzTNfRh6h7dTW/s6K1Yh9OjKHoQBAEAQFYmPR1j7++GvHlY/kfJdO6BYo3BwBXPsDTxfEmwsLnGwAJJ7ApRi2epZK9hu2kcp6rge/RdHU0TlXKPg9cQrjM5kbSCS9trWOW2t14ljJDK7GNqoslTTyjc/NC7vOrPndW9JLdCUf5MXXrZdCz54ZI0Ei52LguVMkaurbHG6R3stBJ/Ydv7qsouUsIsSsUI7mcR282jfNUviqpZKeBmjuiaXuYSzMwW55nMBOu87lbtiq6/6Yr0kp19a3/BzjZ3aeemnY9sr7Ai93E9W/wDNFwrtecS7ELtOpJuKwz9F7SbQE4UahuhezW3ZcPA/tK6Qqxa0/BWnc7KV8vg/L01fI55kL3ZiSb3Ol+XJcHZJvOS8qoKO3HB2TYjaSqojCyqLXNliZKLSNeHsfe272ZBY6cfHS5WlqI4l3+SjbTPT/wBWr8fKO1QyMlY1ws5rgHDjfiFRlFxlhlyEo2QUkbDVE6oygCAIDDkBFV4VqsqWlNxz6+l/3W/82LSp/tz/AGMPW/3ofujo4WGfTLsZQ9CAIAgCAicew8yNDmfWRm7e0cWqUWDUwrE9NediDvB5WXrjkG3iMIkbcWO8WPI7wkW0exOJYjSGkqpIfcJzx626jybC44ggjwWhB747jWratrLnsjUCWnEZPr4pQzN7zo8rnMkJ3nq6E82qvbHEs/Jn317XlEjtBicklKA6F92Oa7ptMpym1779d3erGjrSsznuux856pc3DG3t5JfDJswa4e8A7zF1G2OG0d9NPMUzaxTrvp4judKZCOYibcD+4t8lWi9qk/o72pTlGL+Tn30j7MvZUSVPRukgnAMmUFxjeGhpzNGuUgDUbjddKZqcNrN2mxOGxnMqbZBs8lqbpJANXD3WNG8vkt1QO3XRe9COVlnG2quEXNvsdukwcuwURneIy+3YXOdbX7JXrmuv/owtjen3fef9nBYdmmCTLI57balps0lp1BBPAi2q8elSfDN+miNlasi+GXrYnZ1tRWwiFo6KB7ZJHNFmjoyC2MncXEgacrrpJqmHHc7XbIVuGO51rZa8UlRTG9onhzP9uTUAdxuuGp9yjZ89z5zReycqfjlfyWMKqaRlAEAQGCh4RWIFWaytaU7Fm5qqlaP9Rpt+Np/IFacOKZv6MHUc6mC+zowWGfUGUAQBAEAQBARWJYOHnOw5JOfB3Y4fqpKWAQ0lS+HSVjm/aGrT3FS7gqf0g0HTwCWMOMkJLxZrtYz7YvbcND+FWdPLa9pc0lu2WGVzZnGDDKyZttR0LydwbJYB/wCF1j3XXayGVgs6mrMTr2L0zRSOiBuBEW37bb/PVVtNlWJ/Z85r47qpR+iH2UkzQR9lx5FW9T+bZQ9Pea0TmJtLRHK0EmJ1yALkxuBD7DiRofwqiscr5NC5NJTXg348Qic3O2RpbvvmFvHkuWySeMHdXway2QtZUemHoYb9BcdLLwcB/TYeN+JVhR6S3S7+EVLLHqJdOH4+X/4WERi2W2lrW7OSrN85LyglFR8FWOHwxv6CqiZJC5xMD3tDgy5uYS47td3NWW3OO6L58oqVWvTS2N+19iy0tOyNobG1rGj3WgNHkFWbb7l5y3ERRsviE7hubBG0/ecSQPIfMLvJ/wBFL7M+uL/Uyku2CfCrmgZQBAeYkGYtuLgA242N7H5HyTDxk8ys48n05AyuS1mZ8sZ9qNw8WO1a78x4K7CGEmjOldmTg/BBQNz4lCPgbf5OP6hXbHjSv7MyC365fR0ELFPpTKAIAgCAIAgCA+XMBFiLg8DqgImfAIjfLmYDvDTYHwKlGbR6ng4bieGGjq5qV+rL9S/vRP8AZ79LjwK1Iy3xyjZhLq15Lfgu0zjTmJ7XvdC3IXjUFpB6NzuVwPNpXSumLa5PkvWZSpk8Lhln2Rpy2CO/G7vM3HysuOpl7mV/ToYrWfJbYRos2Xc2IrgjMSoaYOa6SGNz3vawEsaSS4793Deulc7Gmk+CtdVQpJyiiVjjAFgLAcBouLeeS1FKKwux5V1YyGN0kjg1rRcn/HE9gQ6QhKckoldqdqIXtInglbC7QvexpbY8XNBLmDtIFkhJxfBan6bKcccP6JSnw4hvqqiQMI6o6kgAPwucCbeJXR2qXdcmZ0JV8ZZu4fQtiBDbkk3c4m5c7m48Sozm5dyddSh2NsKJ0CAwSgK9DUZ8RcGahlPleR8RfdrT3DN5lWJQxSs+WZ0Ld2rai+Euf3J9xVfyX32KNiU1q9tvfiIPe3MR/wAVr1R/o5MC+eNWl8mdloukr5pDujblHebAfIHzXmse2iMfnk89PXU1cp/HBegsk+iMoAgCAIAgCAIAgMEIDm30y4Hmhjq2DrwHK/ticd/4XW8CVb0tmJbfku6KzbPD8lDwmvLS12bLG/LHN2xFwIJ+6de4lXuIyzj9h6npOtU4na8OhAAtuAFu7gqNssvkxaq3H2m/VzPY27IzIeQc1tv7iq8Um+XgsTlKEfasleq2ztljqalrRFGSOjaS7oswt0rjudbjyvfgrK6bi4x7/JnyVqsVlnb4LSxwIuDoePeqbXJqRkmsoq+2z7vpWH2TI557ejbdoPiQfBQsyanpy5k/hEFV4oGuyO3Ftwedvaae21j58lFJvsaldGfcNmNoeijdDmsG1EXR3/0ZHtztHY257hZW6aZSzleDB9esrqsi4SWW1lHQK2rbGwvPDcBvJOgA7SVyS5KucrJpR00sozSyGMcI4zlsPtP337kCMuwWI/Ffn0jyfO6ZPSIxDCHtOYOdIB8TjmAHwuuukWgfODkQZpWjNG9w6Q+/G7m7mNVKcnPCfg4wqhDMku5OV1aANDvF7/zglVeSF1qSKPBMJJ5Z/cjblaedhqR8/MLX27YKB88pb7pWeF2J/wCj+nIhfK4ayyE+A/zdUPUJ5sUV4Rp+k14rc/llqCoGuZQBAEAQBAEAQBAEBE7UVETKaXphmY5jmFvx5wRlC60QlOaUTjfqVp472fn6CB0Er4JAdNLHi1wuD4ghatnyjeotWp06s8nYfo3xTpYDE43kpyGG+90dvVv8tCebSs67hmXfVtnlF0AVY5mHtuLHW6cnjWVghWxPpSQxpkp94a3V8V+DR7zOzeOF+HduNnPZ/wDZUSnS/mP/AEQG3OIMkZA+F4c+Oa5ZucWPa5ruqbHQkHwUHRM1vTPUKK5S6jwmiJwrZeeqcHSgxxg3uRYneOq3x/8Aamowr58nfU+rOcenp1j7L5TbPwMiMYjGVwyuPvG/N29QldOTy2Y36aGGpct+TSr4jG6naXOeGue4FwF+qBlBI3kXOqZy8k64bFt7n2yaWoJ6M5WA2LyL3PJg4rzCR1JCloGxm+dznc3PP/EaKLyDdc0ELzsCu17ehlzj2XdR44FrtAe9dFyzwrlRHNIehZpGCQ6Q30bf2d2+3BaWmlCMdz7mJ6jG2yzZHt5MYvGI4WwRDWQhg5m5Fyf5xXauW6TnIqXxUIKuPkv2G0oiiZGNzWgeNtSsa2bnJs+gor6cFE21A7hAEAQBAEAQBAEB5yPABJNgBcnkAvUsvBGUsLLKK+c10/SG/QRG0bfid8RH84LVjFaeH2zAc3rLd3/FdivfSjgpa2KsaPYIjk+649R3gbj8XYoV2ZltPqfS549j8kbsxjXo08dRf1ZHRyj/AKbj7fe12vdmUbIZi0W76so7e06LOMwyUBqV1cyIAyHK0m2a2jTwzHgO1Sim+xzssjD8ux8mtguDnjJJAGrSSTwC92zXggrKpdmjdCgdkZQ9I/GqISxkbnNu5p5OAK9T5HYiaLFWx0zbDUC1uZvu81NrLB7UWGulGeZ7tfcacoHeRqUbxwCTpxHEcjbg2vYlxv3F2h8FDlghdoJ82jdSSABzN1OCD9qPMRZGBu86knm471bgjPunkjcBh9Iri/fHT6DkXm/63P4Qu+pl0qdvlmbpIfqNTv8AES+WWSfRGUAQBAEAQBAEAQGEBUNsK90j20kRsX2MjvhZy+X8utHR1JR6sv4MX1G+U5qiHnuSGF0LWNa1o0Gn+VC6xyeWWKKYwiorsb2IYYyeCSGQXZIxzT2Bw3jtG/wVXe1LJpVvY00cHpIHRSS08o60T3MPbY7+4jXxWi3uSkjak90VJHWfo3xnpYDA83lp7Nud7oj9W7t0GU9rVRvhiWUZd8NsslwKrnE+JGBwIIBB3g6g+C9TaItblho1aXCIYzmjiY13MNAPmpuyb4bOcdPXF5SN0BQOxlAYsgKpjeEujJeyxjDhIW8Wm+tuxdIy8AmcKqQW2uoSXIM1+Esk6xLw4ahwedDzAOi9TaBD0UVnSF5zPY7IDwDSAbgcCdV2hycLZEdj9d0cZI9p3Vb3nj2rQohmXPYxtZbshx3LBsnhfQU7Qfbd13/ePDwGngqGqt6ljfg0fT6OlUs93yybVYvhAEAQBAEAQBAYKA85pMrSeQJ8gvUsshOW2LZQdnjnMk7tXSvcb8mg6D+cgtm9YjGC7I+f0fvlKx92WqkmCoTjya0JI3BUhcdh33nKvpVoRHUR1bPZkAik+825Y7xFx+EK5p87drNXQ3b062R2C4uaaaOob7I6sg5wuIz+LbZh93tSUNywTthlNHYWYgC0FpFiLg7xYjQ/l5qo6jGnbte00XY90ZtO3IOErdY/xcWHv07VPoN9is9bse2zj7JaKqDgCDcHiNbrm4YLMLVLsbDXLm0dkz6Xh6EB8uaDcHUHeEBXqjC5IjeHrM4MvZzewE7wpZyDXfVzkWETwebrABdIxyQlPBiGIsabm7nEknt5Bd4RxwU7p5IzCaX0qszHWGnI7nP32HPUX8BzVm+zo07fLMzT1/qtRuf4xL6AsnJ9Djg+kPQgCAIAgCAIAgMFAzwrYs0b2j3muHmFKt4kmc7Y7oNL4ObYLXCHNDN1HMcd9/EHlrx4rdsr6i3w5Pl9Nd0W4WcEu/Gomb5G6cjc+QVfoSfZF79ZXHyYjxl8n1EMkvbbK3zPBeOqEfzkkFq5z/txbNfG9n6yrp5I3sijaW3Db5nZm6t1GgNwodeiL4bZc0X6uNym+EcvwWquMrvI/MFdJR5yfXWxTW5M6L9HuDR1EEgc+UGCUxDK8gZMrXMAHCzXgeC4W6mVbxhHzet9NrlY5ZfP2WabZM+5UzjscRI3xad6hDWc5cUUZ+mbuFJkV/8AH1NCM2YSwA3cBoWj4gOA7tFZ61V/GMMqdC/R85zEsOHYm2Roc0gtPH9D2qpZS0zSo1CsWYslopbqu44LkZeD2uoEwgPGZ6nFEJMiqqZWIRKtkivY7WFrQ1mskhyNA367z81dogm9z7IzdXa17I92WrZ/DBTwtjG8C7jzcd5Wbfa7ZuRq6PTqipRRJLiWggCAIAgCAIAgCAIDFkBqVmFQy/WRseeZAJ810hbOH4s4Waaqz8o5POnwOnZq2FgPPKCfMr2V9ku7ZGGjpj2ijeDVyyWFFLsjNkPTjW3WxU0NU6eljdJFK7OWsGZ0bz7Qyj3Sdb9qv1XxcUpGnp9VHZtmXv6OcGkp6Y9MMskzzK5u8s0a1rT2hrRftVa+alLgp3zUpcFqsuJwPlzQd+5O3J40nwylYvh7qN5miBMDz6xnwE+80cv53aentV3sl38GFqaJaafUh+PkmKCuBAINwRcFcra8ZTL9F6lyiZhluqbjguxlk9XOUUemhVyKxCJXslgiJnqwl2Ks2R2zcPpFW+Y6shGRn3uf5nxC66qfTqUPLKWih1tQ7PC4ReAso+gMoAgCAIAgCAIAgCAIAgCAIAgCAwgAQGUBheeQfEsYcCCLgixHMcl6nh5RGUVJYZR6umNDKBqaaQ9U/wCm4+6TyWtXYtRDn8kYNsHo7OPxf+iepKvcq1lZpVWZRvGqFlx2HfeR9VMu8IlayRCY1V9HC93G1h3nQH81aqjloz9XZsg8d2WLZTDugpo2kWcRnd952uvdu8Fn6qzqWNmn6fR0aVHz3JgKuXUZQBAEAQBAEAQBAEAQBAEAQBAEAQBAEAQGCh4zWr6JkrHMeLtcLf5Hap1zcJZRyuqjbDbIonSPo5egmJLD9XIeLeR7r+HcteO26G+Hfyj5/dLS2dKzt4ZL+kFcemi+rOOD5dLde4SIuRGVcfTVNPDvBdnd3DX8gV1T6dUpFSxda+Ff8nQgFin0aWEZQ9CAIAgCAIAgCAIAgCAIAgCAIAgCAIAgCAIAgIzHcIZUxljtDva7i08/8LvRfKmW6JU1eljqIbJf5KI581G7o6hpLNzXi5HgTv7jqtaMoahZjwz59u3Sy22ptfJ6y47CASCXHlYjzuLBerTTzySnr6kuHz8EtsTh73PfVSixeMrB9nie7cAqeutWOlHwXfTNPNy69nnsXMLNRuBAEAQBAEAQBAEAQBAEAQBAEAQBAEAQBAEAQBAYsh4ec9O14LXgOB4EXBXqk4vKIyhGSxJZIxmzNKHZhCy+/jYdzb2Xd6q7GNxVXp+nT3beSWa22ir8lxRUVhH0h6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155575" y="-1562100"/>
            <a:ext cx="2828925" cy="3257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6" descr="data:image/jpeg;base64,/9j/4AAQSkZJRgABAQAAAQABAAD/2wCEAAkGBxQTEhQUEhQVFRQUFBQUGBUYFRQUGhUVFBcWGhcUFRUYHCggGBolHBQYJDQhJSkrLi4uGCAzODMsNygtLisBCgoKDg0OGxAQGywkHyYsLCwsLCwsLCwsLCwsLCwsLCwsLCwsLCwsLCwsLCwsLCwsLCwsLCwsLCwsLCwsLCwsLP/AABEIAPEA0QMBEQACEQEDEQH/xAAcAAEAAgMBAQEAAAAAAAAAAAAABQYBBAcDAgj/xABCEAABAwIDBAYGCQMDBAMAAAABAAIDBBEFEiEGMUFREyJhcYGRFCMyQlKhBzNicoKxwdHwQ5LhU3OyY5Oi8RUWNP/EABoBAQADAQEBAAAAAAAAAAAAAAACBAUDAQb/xAAtEQACAgEDAwQBAwQDAAAAAAAAAQIDEQQSIRMxQQUiUWEyFHGBIzORoUKxwf/aAAwDAQACEQMRAD8A7igCAID5JQZPoIAgCAIAgCAIAgCAIAgCAIAgCAIAgCAIAgCAIAgCAIDBQEC+uc6cFgu0XY0ndmJALj46eClg5ZbZJQVvWLHlocDYWuA64vpfj2LzBNSN1eEggCAIAgCAIAgCAIAgCAIAgCAIAgCAIAgCAIBdAYugI3Eqkk9FGes4dY/A3ie9epHOXPB8zxhjOjjbmc5u462aBvP81JXp6+Eas9MB1GZsrspubn1jDfqk7nEDuK9Iknh9VnuCQS22o4gi4NuBUWTizcXhIIAgCAIAgCAIAgCAIAgCAIAgCAIAgCAIAgPGpkysc74Wl3kLpHlnqWWfn07a4hO8yCpey93NYzLlaNbNtbXxWoqIKK4Nj9LWq8vudT2ZxLpKeKRvWkkja954ZiOsXHhrfRU7YpT4MOxKFjROROI6rDmlfYuedzRzPIcmrizxPJ6SvPSNjc8aAvzXF9N1wdBv+SHpqULg17CyxZ7B59ZxtbmLsB8ShFcMnwos6mUAQBAEAQBAEAQBAEAQBAEAQBAEAQBAEAQHxKwEEHcQQfFFwep4PzXJTClq5oXadFI5g0J6oN2nd8JBWunugmjdhPdUmdE+jisLoHwggdDK6x3no5LPYQPEjwVTUJbsoxdZH3ZLnDUBl2xi7uJO4fae79FXKqZ7vYCzIAHSSa3cOHxke6OQ7lEl3PKoJIaAw+paC65y2IsdPi0B80PCcabgKJ1R9IAgCAIAgCAIAgCAIAgCAIAgCAIAgCAIAgMWXgOO/TDhfQ1UNW0aTDo3nk9nsk97b/2LQ0s8xcTT0M8pxZFbO4gIqmN5J6OYCF9ja5JvEb/eNvFTsjujjyc9XW3BnUoWmwAAFtw90dp+I9m5UsGQkb1PLku1vXldvJ/Nx4NHJRaJpmnV1AaQASQTllf8XNo7hy4aJg8b5J+nla5oc03B3FQZ1Tyj1Q9CAIAgCAIAgCAIAgCAIAgCAIAgCAIAgCAICA25wT0yjlh9/LmjPKRmrfO1vFdaZ7JpnWmbhNM4JhsmdjonXB1Ha0j9QQtOWH7jZtipJSR1zZXFnVFOx7nBjh6uXmJGaO1O6+/xVC6OHwfP3w2T5Jlr2gWaDlPM5A4/ae7U+C5HLse9GTe+ZhNrDKx8ga34W20H6rxkksm1hBcxz4jqG2eDYi4eSTcc7rxko98EookwgCAIAgCAIAgCAIAgCAIAgCAIAgCAIAgCAwUBwX6S8HNHXmRotFUXlHIPJ9Y3vvY/iWnp57q8fBs6KxTr2M29isQEdSGu9ipsBybO0dXxc0W8Ao3QyslPW1cZ+DpsUWt8rSfiddx8lSMtJm+y9utNl7GhrfzuVFk0edJI0TlrH5w5lyb5rFp5+KeBxkmFE6BAEAQBAEAQBAEAQBAEAQBAEAQBAEAQBAEAQFS+krZ70ujeGi8sXrY+ZLQczfFtx32XfT2bJnfTW9OeTiuFydJHZp6zSHsPJ7Tdp8wtCfDNa5J8nXtncSZUwRyuJJcLPZqcrxo9th2g/JUbY4kfP2wUZNMnqeaNo+rPhET87Li0RWD7p3tklY5jcoYH5r5QTmtYWBvwO9eMkuWTCiTCAIAgCAIDF0HIuvMgXXoF0BlAEAQBAEAQBAEAQBAEAQGCEBwLbXB/QcQcGi0M3rY+QueuzwdfwIWnTPqV8+DX00+rXjyiU2MrxFUGJwJZU9ZgFzaYDrN0+JuveFG6OY5Kmrqys/B0iMlu7NF2mJxHnuVJtdjNRuYXIS92Zwe7K3ri1rXNm2A0KiycSWUSYQC6AwXJg8bS7nh6bH8bP7gp7JfBz69ecbkewcCLgqDR0Uk+xpYnikUDc0rw3kL6nuG8rpXTOx4ijhdqK6Y5mypVW108pIpYrNHvuAP+B5laUNBCCzYzFs9UuseKI8GIMdr49XsbKOQsD8v2SWlol+LwI63WQ5ksomKLbCF1hMHQO5PBt/d+9lVnopx/Hn9i/V6nXLia2v7J+nqWPF2Oa4cwQR8lVlFx7ovwtjP8WeyidAgMXQ8bSMBw5r3DPN8fkzdeEhdAZQBAEAQBACgKZ9KOz3pVG5zBeWC8rOZAHXZ4t+YC76ezbLD7MsaW5wmcgoJjJGCx1pGFr2O4h7SCCPJaEl4NK2Kb+jvWy2MNq6aKdvvN6zfhe3R7T3EFZdkdssGRZDbLBKtjA3AC/LRQOeEfaHpgoCMx3F208eYjM5xysYN7ncl2opdssFTV6paeGX38FUkgmnOapkdr/SYcrW9htvK0Vtq4iv5ZlOFt3utb/ZHycAgIt0fjc38060lyP0UH4PJ2FTRA+jTPaD7hdbyPBTU6p/mjhLT31/2pv9jQoaeMyWqzJ0vDpCS134uPiV2nLEf6S4K9NcJTxdnP2WyOkAFgLAbgNAO4KhKfPLNmFSXEFwfTqawudBzPao71km6/kzJQAizhcciLjyK9V2Dx6dSWMZI6TZ1l7sL4nb7scW/JdVqc98P9ytLRY/FtfsfPo1aywZVOIHxNB8yQbpnTy7xPOjq4/jYfL4q53tVVh9loHlopZ0y7QIOOsfew8DgjnfWzzP8AxG3zJ/NSVsV+MUQ/STk8ym/8mDgjBxk/7jv3R257pf4Pf0mPL/yfTHVMHWhlc8D+nIS4EcgTuXjhVZw1gJ6il5hLP0yzbPY+ypaRbLI32mHh2g8Qs/UaaVL+jV0etjqF2w/KJtVy8EAQBAEAQHy4IDgm2GD+g17mgepnJlj7Lnrs8CfIhadU+pD7RrUT6lePKLJ9GmL9BVOp3H1dV6xnZO0DM38TRf8ACuWohuWV4K2phlZR1cKgUT6Xp6YKAotVL09ZI46tg9Wz73vnzH5LWqj06V8swJy62pb8IlqanuuMpYL0Im82iXF2HVVZRn0JedQkqzVrcJZI3K9ocP5u5LpC9x5Rxt0sZrDRFx0VTTfUkSxD+k++YDkx/wC66uyuz8uGU+jdQ/Y8r4Nr/wCxwWyVEckROha9hIPOxGhC5PTTzmLyd1ra3xNNEPV40IP/AMs4lbp6p7XvLexrxr4EqxXp3Z+ax9lG3VOp5qln6Nqnx+qeNKVo7XOc0eRF0lpao95nSvW6mxcVmZGVsm+WKPsYwn5uXiVMfGT2UdVZ5webcKrRqypDjyc2w87Feu2nzEgtLq1zGRt09dLHYVcWUHTpmdZn47ez37lymoPmt/wWa7LY+26P8rsTD6MEXHH8lwVjRc6aaI+oprKxCeThOGCv4rE6J7aiLR7D1u0btf17FbrasWyRlaiLqmrocF9wytbNEyRu5wv3HiD23WNbBwk4s+i09ytgpo21A7BAEAQBAEBUPpN2f9LpHFgvNAelj5m1s7PFt/EBd9PZsmWNNZsmcjw1z5owYr9JG5r2OHuvZq253DlrzV6WFwy9btSyduw7aON0cZlvG9zWlwINmuI1bmGm9ZsoYfBlSxngm2vBFwbg8VA8MSHQr1dyM37WyhbOatc7i6V5J8Vr38Yj8IwNFynL5bLbRR7ln2SNiuJINauBZMkLzIMFq9yRZ8OiC9U2eOGeTxfSg8FNWM5ypT5PEUDRuaB3ABe9ST7sgqIp8Iz6InUJdL6PttKF47GSVZ7thAUXImoH30fDgoZ5JOKawfEVO1os0WHLgO7kF7uZFQSWDVrIV3rmcrIcEFVwDUHcdD3K5W/goXQUltZ47A1BY6anJ9h2dvcdD+h/Eo+oRzixeTj6RZtcqX47fsXMLNN0ygCAIAgCAjcYxDogA0ZpHmzR+ZPYFKKyCHosPjpgGxxNknfd9g0Brbm5ceAF/FSlNy7nrlJ+TangkIPTztaDvY1rba8LuXn8HmDXiL4W+omErW/03Wvb7JB/Ze4yeE1QVrZo8zdN4I4tPEKGMMjP8WUzZfRjm/BI8fNa9/OH9GDoeN0fsudFuWbYbVRuLi0ds4ILF9pWRO6ONpmm+ButvvEblZq0zmsyeEUL9coPbBbpHpgNXVSFxqImxtsMtjr2gi/7Ly+uqL9jyS0luonl2xwTYVcvEZj1bLEwGGEyuLrEA2sOe5daoxk/c8FbVWWQj7Flkbhu1bXPEc7HQSHcHXynudYLrZpHjMHlFWn1GMnssTTLE0qr9M0lyspn0EPTKAIAvAeM7V0iyElkg61iuVyKNkeSv4e7o8Sj5SMLT4g6f+AVq5b9M38My6X09aseeDoIWMfSmUAQBAEBgoCu36Ssff3A1g8rlT/4hEnWDo2ve0Xe8tA7SdGi/L/KggeNNgrPal9Y/iTuHY1u4BeuQPWfBYXD6sA829UjuIRSZ5g0KGnNLKWuOZkxAa48Hi/Vd333qT9wIOnj6KsqY+Bc2Rvc69/zA8Fp7t9MX/BgQj09VOL/AHLTQvVKxGvUxiZkdaOM5c3tSfAzjl+0eHLeuUcLlkr90vbHyfdBh8VO2zAGjeXE6k8S5x3lJWSsPK6K6UbFPVxv9h7XW+Fwd+Sg1Jd0dYzi+x7EqJPPyRUm0dK1xaZ2Zgbb/wBdy7KmfwVnq6k8NmzVU0VRHZ4bIx246HxB/ZRjKcH8MlOuu6PPKNHD2vp3CJ7i+J2kbzq5p/03nj2Hw5Kc5Kxbl38nKtSplsfbwTYXEuGUAQBAfEgXqPGRFe1W62VLUVPEn5auld9sDzc0fqVfjzTNfRh6h7dTW/s6K1Yh9OjKHoQBAEAQFYmPR1j7++GvHlY/kfJdO6BYo3BwBXPsDTxfEmwsLnGwAJJ7ApRi2epZK9hu2kcp6rge/RdHU0TlXKPg9cQrjM5kbSCS9trWOW2t14ljJDK7GNqoslTTyjc/NC7vOrPndW9JLdCUf5MXXrZdCz54ZI0Ei52LguVMkaurbHG6R3stBJ/Ydv7qsouUsIsSsUI7mcR282jfNUviqpZKeBmjuiaXuYSzMwW55nMBOu87lbtiq6/6Yr0kp19a3/BzjZ3aeemnY9sr7Ai93E9W/wDNFwrtecS7ELtOpJuKwz9F7SbQE4UahuhezW3ZcPA/tK6Qqxa0/BWnc7KV8vg/L01fI55kL3ZiSb3Ol+XJcHZJvOS8qoKO3HB2TYjaSqojCyqLXNliZKLSNeHsfe272ZBY6cfHS5WlqI4l3+SjbTPT/wBWr8fKO1QyMlY1ws5rgHDjfiFRlFxlhlyEo2QUkbDVE6oygCAIDDkBFV4VqsqWlNxz6+l/3W/82LSp/tz/AGMPW/3ofujo4WGfTLsZQ9CAIAgCAicew8yNDmfWRm7e0cWqUWDUwrE9NediDvB5WXrjkG3iMIkbcWO8WPI7wkW0exOJYjSGkqpIfcJzx626jybC44ggjwWhB747jWratrLnsjUCWnEZPr4pQzN7zo8rnMkJ3nq6E82qvbHEs/Jn317XlEjtBicklKA6F92Oa7ptMpym1779d3erGjrSsznuux856pc3DG3t5JfDJswa4e8A7zF1G2OG0d9NPMUzaxTrvp4judKZCOYibcD+4t8lWi9qk/o72pTlGL+Tn30j7MvZUSVPRukgnAMmUFxjeGhpzNGuUgDUbjddKZqcNrN2mxOGxnMqbZBs8lqbpJANXD3WNG8vkt1QO3XRe9COVlnG2quEXNvsdukwcuwURneIy+3YXOdbX7JXrmuv/owtjen3fef9nBYdmmCTLI57balps0lp1BBPAi2q8elSfDN+miNlasi+GXrYnZ1tRWwiFo6KB7ZJHNFmjoyC2MncXEgacrrpJqmHHc7XbIVuGO51rZa8UlRTG9onhzP9uTUAdxuuGp9yjZ89z5zReycqfjlfyWMKqaRlAEAQGCh4RWIFWaytaU7Fm5qqlaP9Rpt+Np/IFacOKZv6MHUc6mC+zowWGfUGUAQBAEAQBARWJYOHnOw5JOfB3Y4fqpKWAQ0lS+HSVjm/aGrT3FS7gqf0g0HTwCWMOMkJLxZrtYz7YvbcND+FWdPLa9pc0lu2WGVzZnGDDKyZttR0LydwbJYB/wCF1j3XXayGVgs6mrMTr2L0zRSOiBuBEW37bb/PVVtNlWJ/Z85r47qpR+iH2UkzQR9lx5FW9T+bZQ9Pea0TmJtLRHK0EmJ1yALkxuBD7DiRofwqiscr5NC5NJTXg348Qic3O2RpbvvmFvHkuWySeMHdXway2QtZUemHoYb9BcdLLwcB/TYeN+JVhR6S3S7+EVLLHqJdOH4+X/4WERi2W2lrW7OSrN85LyglFR8FWOHwxv6CqiZJC5xMD3tDgy5uYS47td3NWW3OO6L58oqVWvTS2N+19iy0tOyNobG1rGj3WgNHkFWbb7l5y3ERRsviE7hubBG0/ecSQPIfMLvJ/wBFL7M+uL/Uyku2CfCrmgZQBAeYkGYtuLgA242N7H5HyTDxk8ys48n05AyuS1mZ8sZ9qNw8WO1a78x4K7CGEmjOldmTg/BBQNz4lCPgbf5OP6hXbHjSv7MyC365fR0ELFPpTKAIAgCAIAgCA+XMBFiLg8DqgImfAIjfLmYDvDTYHwKlGbR6ng4bieGGjq5qV+rL9S/vRP8AZ79LjwK1Iy3xyjZhLq15Lfgu0zjTmJ7XvdC3IXjUFpB6NzuVwPNpXSumLa5PkvWZSpk8Lhln2Rpy2CO/G7vM3HysuOpl7mV/ToYrWfJbYRos2Xc2IrgjMSoaYOa6SGNz3vawEsaSS4793Deulc7Gmk+CtdVQpJyiiVjjAFgLAcBouLeeS1FKKwux5V1YyGN0kjg1rRcn/HE9gQ6QhKckoldqdqIXtInglbC7QvexpbY8XNBLmDtIFkhJxfBan6bKcccP6JSnw4hvqqiQMI6o6kgAPwucCbeJXR2qXdcmZ0JV8ZZu4fQtiBDbkk3c4m5c7m48Sozm5dyddSh2NsKJ0CAwSgK9DUZ8RcGahlPleR8RfdrT3DN5lWJQxSs+WZ0Ld2rai+Euf3J9xVfyX32KNiU1q9tvfiIPe3MR/wAVr1R/o5MC+eNWl8mdloukr5pDujblHebAfIHzXmse2iMfnk89PXU1cp/HBegsk+iMoAgCAIAgCAIAgMEIDm30y4Hmhjq2DrwHK/ticd/4XW8CVb0tmJbfku6KzbPD8lDwmvLS12bLG/LHN2xFwIJ+6de4lXuIyzj9h6npOtU4na8OhAAtuAFu7gqNssvkxaq3H2m/VzPY27IzIeQc1tv7iq8Um+XgsTlKEfasleq2ztljqalrRFGSOjaS7oswt0rjudbjyvfgrK6bi4x7/JnyVqsVlnb4LSxwIuDoePeqbXJqRkmsoq+2z7vpWH2TI557ejbdoPiQfBQsyanpy5k/hEFV4oGuyO3Ftwedvaae21j58lFJvsaldGfcNmNoeijdDmsG1EXR3/0ZHtztHY257hZW6aZSzleDB9esrqsi4SWW1lHQK2rbGwvPDcBvJOgA7SVyS5KucrJpR00sozSyGMcI4zlsPtP337kCMuwWI/Ffn0jyfO6ZPSIxDCHtOYOdIB8TjmAHwuuukWgfODkQZpWjNG9w6Q+/G7m7mNVKcnPCfg4wqhDMku5OV1aANDvF7/zglVeSF1qSKPBMJJ5Z/cjblaedhqR8/MLX27YKB88pb7pWeF2J/wCj+nIhfK4ayyE+A/zdUPUJ5sUV4Rp+k14rc/llqCoGuZQBAEAQBAEAQBAEBE7UVETKaXphmY5jmFvx5wRlC60QlOaUTjfqVp472fn6CB0Er4JAdNLHi1wuD4ghatnyjeotWp06s8nYfo3xTpYDE43kpyGG+90dvVv8tCebSs67hmXfVtnlF0AVY5mHtuLHW6cnjWVghWxPpSQxpkp94a3V8V+DR7zOzeOF+HduNnPZ/wDZUSnS/mP/AEQG3OIMkZA+F4c+Oa5ZucWPa5ruqbHQkHwUHRM1vTPUKK5S6jwmiJwrZeeqcHSgxxg3uRYneOq3x/8Aamowr58nfU+rOcenp1j7L5TbPwMiMYjGVwyuPvG/N29QldOTy2Y36aGGpct+TSr4jG6naXOeGue4FwF+qBlBI3kXOqZy8k64bFt7n2yaWoJ6M5WA2LyL3PJg4rzCR1JCloGxm+dznc3PP/EaKLyDdc0ELzsCu17ehlzj2XdR44FrtAe9dFyzwrlRHNIehZpGCQ6Q30bf2d2+3BaWmlCMdz7mJ6jG2yzZHt5MYvGI4WwRDWQhg5m5Fyf5xXauW6TnIqXxUIKuPkv2G0oiiZGNzWgeNtSsa2bnJs+gor6cFE21A7hAEAQBAEAQBAEB5yPABJNgBcnkAvUsvBGUsLLKK+c10/SG/QRG0bfid8RH84LVjFaeH2zAc3rLd3/FdivfSjgpa2KsaPYIjk+649R3gbj8XYoV2ZltPqfS549j8kbsxjXo08dRf1ZHRyj/AKbj7fe12vdmUbIZi0W76so7e06LOMwyUBqV1cyIAyHK0m2a2jTwzHgO1Sim+xzssjD8ux8mtguDnjJJAGrSSTwC92zXggrKpdmjdCgdkZQ9I/GqISxkbnNu5p5OAK9T5HYiaLFWx0zbDUC1uZvu81NrLB7UWGulGeZ7tfcacoHeRqUbxwCTpxHEcjbg2vYlxv3F2h8FDlghdoJ82jdSSABzN1OCD9qPMRZGBu86knm471bgjPunkjcBh9Iri/fHT6DkXm/63P4Qu+pl0qdvlmbpIfqNTv8AES+WWSfRGUAQBAEAQBAEAQGEBUNsK90j20kRsX2MjvhZy+X8utHR1JR6sv4MX1G+U5qiHnuSGF0LWNa1o0Gn+VC6xyeWWKKYwiorsb2IYYyeCSGQXZIxzT2Bw3jtG/wVXe1LJpVvY00cHpIHRSS08o60T3MPbY7+4jXxWi3uSkjak90VJHWfo3xnpYDA83lp7Nud7oj9W7t0GU9rVRvhiWUZd8NsslwKrnE+JGBwIIBB3g6g+C9TaItblho1aXCIYzmjiY13MNAPmpuyb4bOcdPXF5SN0BQOxlAYsgKpjeEujJeyxjDhIW8Wm+tuxdIy8AmcKqQW2uoSXIM1+Esk6xLw4ahwedDzAOi9TaBD0UVnSF5zPY7IDwDSAbgcCdV2hycLZEdj9d0cZI9p3Vb3nj2rQohmXPYxtZbshx3LBsnhfQU7Qfbd13/ePDwGngqGqt6ljfg0fT6OlUs93yybVYvhAEAQBAEAQBAYKA85pMrSeQJ8gvUsshOW2LZQdnjnMk7tXSvcb8mg6D+cgtm9YjGC7I+f0fvlKx92WqkmCoTjya0JI3BUhcdh33nKvpVoRHUR1bPZkAik+825Y7xFx+EK5p87drNXQ3b062R2C4uaaaOob7I6sg5wuIz+LbZh93tSUNywTthlNHYWYgC0FpFiLg7xYjQ/l5qo6jGnbte00XY90ZtO3IOErdY/xcWHv07VPoN9is9bse2zj7JaKqDgCDcHiNbrm4YLMLVLsbDXLm0dkz6Xh6EB8uaDcHUHeEBXqjC5IjeHrM4MvZzewE7wpZyDXfVzkWETwebrABdIxyQlPBiGIsabm7nEknt5Bd4RxwU7p5IzCaX0qszHWGnI7nP32HPUX8BzVm+zo07fLMzT1/qtRuf4xL6AsnJ9Djg+kPQgCAIAgCAIAgMFAzwrYs0b2j3muHmFKt4kmc7Y7oNL4ObYLXCHNDN1HMcd9/EHlrx4rdsr6i3w5Pl9Nd0W4WcEu/Gomb5G6cjc+QVfoSfZF79ZXHyYjxl8n1EMkvbbK3zPBeOqEfzkkFq5z/txbNfG9n6yrp5I3sijaW3Db5nZm6t1GgNwodeiL4bZc0X6uNym+EcvwWquMrvI/MFdJR5yfXWxTW5M6L9HuDR1EEgc+UGCUxDK8gZMrXMAHCzXgeC4W6mVbxhHzet9NrlY5ZfP2WabZM+5UzjscRI3xad6hDWc5cUUZ+mbuFJkV/8AH1NCM2YSwA3cBoWj4gOA7tFZ61V/GMMqdC/R85zEsOHYm2Roc0gtPH9D2qpZS0zSo1CsWYslopbqu44LkZeD2uoEwgPGZ6nFEJMiqqZWIRKtkivY7WFrQ1mskhyNA367z81dogm9z7IzdXa17I92WrZ/DBTwtjG8C7jzcd5Wbfa7ZuRq6PTqipRRJLiWggCAIAgCAIAgCAIDFkBqVmFQy/WRseeZAJ810hbOH4s4Waaqz8o5POnwOnZq2FgPPKCfMr2V9ku7ZGGjpj2ijeDVyyWFFLsjNkPTjW3WxU0NU6eljdJFK7OWsGZ0bz7Qyj3Sdb9qv1XxcUpGnp9VHZtmXv6OcGkp6Y9MMskzzK5u8s0a1rT2hrRftVa+alLgp3zUpcFqsuJwPlzQd+5O3J40nwylYvh7qN5miBMDz6xnwE+80cv53aentV3sl38GFqaJaafUh+PkmKCuBAINwRcFcra8ZTL9F6lyiZhluqbjguxlk9XOUUemhVyKxCJXslgiJnqwl2Ks2R2zcPpFW+Y6shGRn3uf5nxC66qfTqUPLKWih1tQ7PC4ReAso+gMoAgCAIAgCAIAgCAIAgCAIAgCAwgAQGUBheeQfEsYcCCLgixHMcl6nh5RGUVJYZR6umNDKBqaaQ9U/wCm4+6TyWtXYtRDn8kYNsHo7OPxf+iepKvcq1lZpVWZRvGqFlx2HfeR9VMu8IlayRCY1V9HC93G1h3nQH81aqjloz9XZsg8d2WLZTDugpo2kWcRnd952uvdu8Fn6qzqWNmn6fR0aVHz3JgKuXUZQBAEAQBAEAQBAEAQBAEAQBAEAQBAEAQGCh4zWr6JkrHMeLtcLf5Hap1zcJZRyuqjbDbIonSPo5egmJLD9XIeLeR7r+HcteO26G+Hfyj5/dLS2dKzt4ZL+kFcemi+rOOD5dLde4SIuRGVcfTVNPDvBdnd3DX8gV1T6dUpFSxda+Ff8nQgFin0aWEZQ9CAIAgCAIAgCAIAgCAIAgCAIAgCAIAgCAIAgIzHcIZUxljtDva7i08/8LvRfKmW6JU1eljqIbJf5KI581G7o6hpLNzXi5HgTv7jqtaMoahZjwz59u3Sy22ptfJ6y47CASCXHlYjzuLBerTTzySnr6kuHz8EtsTh73PfVSixeMrB9nie7cAqeutWOlHwXfTNPNy69nnsXMLNRuBAEAQBAEAQBAEAQBAEAQBAEAQBAEAQBAEAQBAYsh4ec9O14LXgOB4EXBXqk4vKIyhGSxJZIxmzNKHZhCy+/jYdzb2Xd6q7GNxVXp+nT3beSWa22ir8lxRUVhH0h6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6528471" y="1436531"/>
            <a:ext cx="2828925" cy="3257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8" descr="data:image/jpeg;base64,/9j/4AAQSkZJRgABAQAAAQABAAD/2wCEAAkGBxQTEhQUEhQVFRQUFBQUGBUYFRQUGhUVFBcWGhcUFRUYHCggGBolHBQYJDQhJSkrLi4uGCAzODMsNygtLisBCgoKDg0OGxAQGywkHyYsLCwsLCwsLCwsLCwsLCwsLCwsLCwsLCwsLCwsLCwsLCwsLCwsLCwsLCwsLCwsLCwsLP/AABEIAPEA0QMBEQACEQEDEQH/xAAcAAEAAgMBAQEAAAAAAAAAAAAABQYBBAcDAgj/xABCEAABAwIDBAYGCQMDBAMAAAABAAIDBBEFEiEGMUFREyJhcYGRFCMyQlKhBzNicoKxwdHwQ5LhU3OyY5Oi8RUWNP/EABoBAQADAQEBAAAAAAAAAAAAAAACBAUDAQb/xAAtEQACAgEDAwQBAwQDAAAAAAAAAQIDEQQSIRMxQQUiUWEyFHGBIzORoUKxwf/aAAwDAQACEQMRAD8A7igCAID5JQZPoIAgCAIAgCAIAgCAIAgCAIAgCAIAgCAIAgCAIAgCAIDBQEC+uc6cFgu0XY0ndmJALj46eClg5ZbZJQVvWLHlocDYWuA64vpfj2LzBNSN1eEggCAIAgCAIAgCAIAgCAIAgCAIAgCAIAgCAIBdAYugI3Eqkk9FGes4dY/A3ie9epHOXPB8zxhjOjjbmc5u462aBvP81JXp6+Eas9MB1GZsrspubn1jDfqk7nEDuK9Iknh9VnuCQS22o4gi4NuBUWTizcXhIIAgCAIAgCAIAgCAIAgCAIAgCAIAgCAIAgPGpkysc74Wl3kLpHlnqWWfn07a4hO8yCpey93NYzLlaNbNtbXxWoqIKK4Nj9LWq8vudT2ZxLpKeKRvWkkja954ZiOsXHhrfRU7YpT4MOxKFjROROI6rDmlfYuedzRzPIcmrizxPJ6SvPSNjc8aAvzXF9N1wdBv+SHpqULg17CyxZ7B59ZxtbmLsB8ShFcMnwos6mUAQBAEAQBAEAQBAEAQBAEAQBAEAQBAEAQHxKwEEHcQQfFFwep4PzXJTClq5oXadFI5g0J6oN2nd8JBWunugmjdhPdUmdE+jisLoHwggdDK6x3no5LPYQPEjwVTUJbsoxdZH3ZLnDUBl2xi7uJO4fae79FXKqZ7vYCzIAHSSa3cOHxke6OQ7lEl3PKoJIaAw+paC65y2IsdPi0B80PCcabgKJ1R9IAgCAIAgCAIAgCAIAgCAIAgCAIAgCAIAgMWXgOO/TDhfQ1UNW0aTDo3nk9nsk97b/2LQ0s8xcTT0M8pxZFbO4gIqmN5J6OYCF9ja5JvEb/eNvFTsjujjyc9XW3BnUoWmwAAFtw90dp+I9m5UsGQkb1PLku1vXldvJ/Nx4NHJRaJpmnV1AaQASQTllf8XNo7hy4aJg8b5J+nla5oc03B3FQZ1Tyj1Q9CAIAgCAIAgCAIAgCAIAgCAIAgCAIAgCAICA25wT0yjlh9/LmjPKRmrfO1vFdaZ7JpnWmbhNM4JhsmdjonXB1Ha0j9QQtOWH7jZtipJSR1zZXFnVFOx7nBjh6uXmJGaO1O6+/xVC6OHwfP3w2T5Jlr2gWaDlPM5A4/ae7U+C5HLse9GTe+ZhNrDKx8ga34W20H6rxkksm1hBcxz4jqG2eDYi4eSTcc7rxko98EookwgCAIAgCAIAgCAIAgCAIAgCAIAgCAIAgCAwUBwX6S8HNHXmRotFUXlHIPJ9Y3vvY/iWnp57q8fBs6KxTr2M29isQEdSGu9ipsBybO0dXxc0W8Ao3QyslPW1cZ+DpsUWt8rSfiddx8lSMtJm+y9utNl7GhrfzuVFk0edJI0TlrH5w5lyb5rFp5+KeBxkmFE6BAEAQBAEAQBAEAQBAEAQBAEAQBAEAQBAEAQFS+krZ70ujeGi8sXrY+ZLQczfFtx32XfT2bJnfTW9OeTiuFydJHZp6zSHsPJ7Tdp8wtCfDNa5J8nXtncSZUwRyuJJcLPZqcrxo9th2g/JUbY4kfP2wUZNMnqeaNo+rPhET87Li0RWD7p3tklY5jcoYH5r5QTmtYWBvwO9eMkuWTCiTCAIAgCAIDF0HIuvMgXXoF0BlAEAQBAEAQBAEAQBAEAQGCEBwLbXB/QcQcGi0M3rY+QueuzwdfwIWnTPqV8+DX00+rXjyiU2MrxFUGJwJZU9ZgFzaYDrN0+JuveFG6OY5Kmrqys/B0iMlu7NF2mJxHnuVJtdjNRuYXIS92Zwe7K3ri1rXNm2A0KiycSWUSYQC6AwXJg8bS7nh6bH8bP7gp7JfBz69ecbkewcCLgqDR0Uk+xpYnikUDc0rw3kL6nuG8rpXTOx4ijhdqK6Y5mypVW108pIpYrNHvuAP+B5laUNBCCzYzFs9UuseKI8GIMdr49XsbKOQsD8v2SWlol+LwI63WQ5ksomKLbCF1hMHQO5PBt/d+9lVnopx/Hn9i/V6nXLia2v7J+nqWPF2Oa4cwQR8lVlFx7ovwtjP8WeyidAgMXQ8bSMBw5r3DPN8fkzdeEhdAZQBAEAQBACgKZ9KOz3pVG5zBeWC8rOZAHXZ4t+YC76ezbLD7MsaW5wmcgoJjJGCx1pGFr2O4h7SCCPJaEl4NK2Kb+jvWy2MNq6aKdvvN6zfhe3R7T3EFZdkdssGRZDbLBKtjA3AC/LRQOeEfaHpgoCMx3F208eYjM5xysYN7ncl2opdssFTV6paeGX38FUkgmnOapkdr/SYcrW9htvK0Vtq4iv5ZlOFt3utb/ZHycAgIt0fjc38060lyP0UH4PJ2FTRA+jTPaD7hdbyPBTU6p/mjhLT31/2pv9jQoaeMyWqzJ0vDpCS134uPiV2nLEf6S4K9NcJTxdnP2WyOkAFgLAbgNAO4KhKfPLNmFSXEFwfTqawudBzPao71km6/kzJQAizhcciLjyK9V2Dx6dSWMZI6TZ1l7sL4nb7scW/JdVqc98P9ytLRY/FtfsfPo1aywZVOIHxNB8yQbpnTy7xPOjq4/jYfL4q53tVVh9loHlopZ0y7QIOOsfew8DgjnfWzzP8AxG3zJ/NSVsV+MUQ/STk8ym/8mDgjBxk/7jv3R257pf4Pf0mPL/yfTHVMHWhlc8D+nIS4EcgTuXjhVZw1gJ6il5hLP0yzbPY+ypaRbLI32mHh2g8Qs/UaaVL+jV0etjqF2w/KJtVy8EAQBAEAQHy4IDgm2GD+g17mgepnJlj7Lnrs8CfIhadU+pD7RrUT6lePKLJ9GmL9BVOp3H1dV6xnZO0DM38TRf8ACuWohuWV4K2phlZR1cKgUT6Xp6YKAotVL09ZI46tg9Wz73vnzH5LWqj06V8swJy62pb8IlqanuuMpYL0Im82iXF2HVVZRn0JedQkqzVrcJZI3K9ocP5u5LpC9x5Rxt0sZrDRFx0VTTfUkSxD+k++YDkx/wC66uyuz8uGU+jdQ/Y8r4Nr/wCxwWyVEckROha9hIPOxGhC5PTTzmLyd1ra3xNNEPV40IP/AMs4lbp6p7XvLexrxr4EqxXp3Z+ax9lG3VOp5qln6Nqnx+qeNKVo7XOc0eRF0lpao95nSvW6mxcVmZGVsm+WKPsYwn5uXiVMfGT2UdVZ5webcKrRqypDjyc2w87Feu2nzEgtLq1zGRt09dLHYVcWUHTpmdZn47ez37lymoPmt/wWa7LY+26P8rsTD6MEXHH8lwVjRc6aaI+oprKxCeThOGCv4rE6J7aiLR7D1u0btf17FbrasWyRlaiLqmrocF9wytbNEyRu5wv3HiD23WNbBwk4s+i09ytgpo21A7BAEAQBAEBUPpN2f9LpHFgvNAelj5m1s7PFt/EBd9PZsmWNNZsmcjw1z5owYr9JG5r2OHuvZq253DlrzV6WFwy9btSyduw7aON0cZlvG9zWlwINmuI1bmGm9ZsoYfBlSxngm2vBFwbg8VA8MSHQr1dyM37WyhbOatc7i6V5J8Vr38Yj8IwNFynL5bLbRR7ln2SNiuJINauBZMkLzIMFq9yRZ8OiC9U2eOGeTxfSg8FNWM5ypT5PEUDRuaB3ABe9ST7sgqIp8Iz6InUJdL6PttKF47GSVZ7thAUXImoH30fDgoZ5JOKawfEVO1os0WHLgO7kF7uZFQSWDVrIV3rmcrIcEFVwDUHcdD3K5W/goXQUltZ47A1BY6anJ9h2dvcdD+h/Eo+oRzixeTj6RZtcqX47fsXMLNN0ygCAIAgCAjcYxDogA0ZpHmzR+ZPYFKKyCHosPjpgGxxNknfd9g0Brbm5ceAF/FSlNy7nrlJ+TangkIPTztaDvY1rba8LuXn8HmDXiL4W+omErW/03Wvb7JB/Ze4yeE1QVrZo8zdN4I4tPEKGMMjP8WUzZfRjm/BI8fNa9/OH9GDoeN0fsudFuWbYbVRuLi0ds4ILF9pWRO6ONpmm+ButvvEblZq0zmsyeEUL9coPbBbpHpgNXVSFxqImxtsMtjr2gi/7Ly+uqL9jyS0luonl2xwTYVcvEZj1bLEwGGEyuLrEA2sOe5daoxk/c8FbVWWQj7Flkbhu1bXPEc7HQSHcHXynudYLrZpHjMHlFWn1GMnssTTLE0qr9M0lyspn0EPTKAIAvAeM7V0iyElkg61iuVyKNkeSv4e7o8Sj5SMLT4g6f+AVq5b9M38My6X09aseeDoIWMfSmUAQBAEBgoCu36Ssff3A1g8rlT/4hEnWDo2ve0Xe8tA7SdGi/L/KggeNNgrPal9Y/iTuHY1u4BeuQPWfBYXD6sA829UjuIRSZ5g0KGnNLKWuOZkxAa48Hi/Vd333qT9wIOnj6KsqY+Bc2Rvc69/zA8Fp7t9MX/BgQj09VOL/AHLTQvVKxGvUxiZkdaOM5c3tSfAzjl+0eHLeuUcLlkr90vbHyfdBh8VO2zAGjeXE6k8S5x3lJWSsPK6K6UbFPVxv9h7XW+Fwd+Sg1Jd0dYzi+x7EqJPPyRUm0dK1xaZ2Zgbb/wBdy7KmfwVnq6k8NmzVU0VRHZ4bIx246HxB/ZRjKcH8MlOuu6PPKNHD2vp3CJ7i+J2kbzq5p/03nj2Hw5Kc5Kxbl38nKtSplsfbwTYXEuGUAQBAfEgXqPGRFe1W62VLUVPEn5auld9sDzc0fqVfjzTNfRh6h7dTW/s6K1Yh9OjKHoQBAEAQFYmPR1j7++GvHlY/kfJdO6BYo3BwBXPsDTxfEmwsLnGwAJJ7ApRi2epZK9hu2kcp6rge/RdHU0TlXKPg9cQrjM5kbSCS9trWOW2t14ljJDK7GNqoslTTyjc/NC7vOrPndW9JLdCUf5MXXrZdCz54ZI0Ei52LguVMkaurbHG6R3stBJ/Ydv7qsouUsIsSsUI7mcR282jfNUviqpZKeBmjuiaXuYSzMwW55nMBOu87lbtiq6/6Yr0kp19a3/BzjZ3aeemnY9sr7Ai93E9W/wDNFwrtecS7ELtOpJuKwz9F7SbQE4UahuhezW3ZcPA/tK6Qqxa0/BWnc7KV8vg/L01fI55kL3ZiSb3Ol+XJcHZJvOS8qoKO3HB2TYjaSqojCyqLXNliZKLSNeHsfe272ZBY6cfHS5WlqI4l3+SjbTPT/wBWr8fKO1QyMlY1ws5rgHDjfiFRlFxlhlyEo2QUkbDVE6oygCAIDDkBFV4VqsqWlNxz6+l/3W/82LSp/tz/AGMPW/3ofujo4WGfTLsZQ9CAIAgCAicew8yNDmfWRm7e0cWqUWDUwrE9NediDvB5WXrjkG3iMIkbcWO8WPI7wkW0exOJYjSGkqpIfcJzx626jybC44ggjwWhB747jWratrLnsjUCWnEZPr4pQzN7zo8rnMkJ3nq6E82qvbHEs/Jn317XlEjtBicklKA6F92Oa7ptMpym1779d3erGjrSsznuux856pc3DG3t5JfDJswa4e8A7zF1G2OG0d9NPMUzaxTrvp4judKZCOYibcD+4t8lWi9qk/o72pTlGL+Tn30j7MvZUSVPRukgnAMmUFxjeGhpzNGuUgDUbjddKZqcNrN2mxOGxnMqbZBs8lqbpJANXD3WNG8vkt1QO3XRe9COVlnG2quEXNvsdukwcuwURneIy+3YXOdbX7JXrmuv/owtjen3fef9nBYdmmCTLI57balps0lp1BBPAi2q8elSfDN+miNlasi+GXrYnZ1tRWwiFo6KB7ZJHNFmjoyC2MncXEgacrrpJqmHHc7XbIVuGO51rZa8UlRTG9onhzP9uTUAdxuuGp9yjZ89z5zReycqfjlfyWMKqaRlAEAQGCh4RWIFWaytaU7Fm5qqlaP9Rpt+Np/IFacOKZv6MHUc6mC+zowWGfUGUAQBAEAQBARWJYOHnOw5JOfB3Y4fqpKWAQ0lS+HSVjm/aGrT3FS7gqf0g0HTwCWMOMkJLxZrtYz7YvbcND+FWdPLa9pc0lu2WGVzZnGDDKyZttR0LydwbJYB/wCF1j3XXayGVgs6mrMTr2L0zRSOiBuBEW37bb/PVVtNlWJ/Z85r47qpR+iH2UkzQR9lx5FW9T+bZQ9Pea0TmJtLRHK0EmJ1yALkxuBD7DiRofwqiscr5NC5NJTXg348Qic3O2RpbvvmFvHkuWySeMHdXway2QtZUemHoYb9BcdLLwcB/TYeN+JVhR6S3S7+EVLLHqJdOH4+X/4WERi2W2lrW7OSrN85LyglFR8FWOHwxv6CqiZJC5xMD3tDgy5uYS47td3NWW3OO6L58oqVWvTS2N+19iy0tOyNobG1rGj3WgNHkFWbb7l5y3ERRsviE7hubBG0/ecSQPIfMLvJ/wBFL7M+uL/Uyku2CfCrmgZQBAeYkGYtuLgA242N7H5HyTDxk8ys48n05AyuS1mZ8sZ9qNw8WO1a78x4K7CGEmjOldmTg/BBQNz4lCPgbf5OP6hXbHjSv7MyC365fR0ELFPpTKAIAgCAIAgCA+XMBFiLg8DqgImfAIjfLmYDvDTYHwKlGbR6ng4bieGGjq5qV+rL9S/vRP8AZ79LjwK1Iy3xyjZhLq15Lfgu0zjTmJ7XvdC3IXjUFpB6NzuVwPNpXSumLa5PkvWZSpk8Lhln2Rpy2CO/G7vM3HysuOpl7mV/ToYrWfJbYRos2Xc2IrgjMSoaYOa6SGNz3vawEsaSS4793Deulc7Gmk+CtdVQpJyiiVjjAFgLAcBouLeeS1FKKwux5V1YyGN0kjg1rRcn/HE9gQ6QhKckoldqdqIXtInglbC7QvexpbY8XNBLmDtIFkhJxfBan6bKcccP6JSnw4hvqqiQMI6o6kgAPwucCbeJXR2qXdcmZ0JV8ZZu4fQtiBDbkk3c4m5c7m48Sozm5dyddSh2NsKJ0CAwSgK9DUZ8RcGahlPleR8RfdrT3DN5lWJQxSs+WZ0Ld2rai+Euf3J9xVfyX32KNiU1q9tvfiIPe3MR/wAVr1R/o5MC+eNWl8mdloukr5pDujblHebAfIHzXmse2iMfnk89PXU1cp/HBegsk+iMoAgCAIAgCAIAgMEIDm30y4Hmhjq2DrwHK/ticd/4XW8CVb0tmJbfku6KzbPD8lDwmvLS12bLG/LHN2xFwIJ+6de4lXuIyzj9h6npOtU4na8OhAAtuAFu7gqNssvkxaq3H2m/VzPY27IzIeQc1tv7iq8Um+XgsTlKEfasleq2ztljqalrRFGSOjaS7oswt0rjudbjyvfgrK6bi4x7/JnyVqsVlnb4LSxwIuDoePeqbXJqRkmsoq+2z7vpWH2TI557ejbdoPiQfBQsyanpy5k/hEFV4oGuyO3Ftwedvaae21j58lFJvsaldGfcNmNoeijdDmsG1EXR3/0ZHtztHY257hZW6aZSzleDB9esrqsi4SWW1lHQK2rbGwvPDcBvJOgA7SVyS5KucrJpR00sozSyGMcI4zlsPtP337kCMuwWI/Ffn0jyfO6ZPSIxDCHtOYOdIB8TjmAHwuuukWgfODkQZpWjNG9w6Q+/G7m7mNVKcnPCfg4wqhDMku5OV1aANDvF7/zglVeSF1qSKPBMJJ5Z/cjblaedhqR8/MLX27YKB88pb7pWeF2J/wCj+nIhfK4ayyE+A/zdUPUJ5sUV4Rp+k14rc/llqCoGuZQBAEAQBAEAQBAEBE7UVETKaXphmY5jmFvx5wRlC60QlOaUTjfqVp472fn6CB0Er4JAdNLHi1wuD4ghatnyjeotWp06s8nYfo3xTpYDE43kpyGG+90dvVv8tCebSs67hmXfVtnlF0AVY5mHtuLHW6cnjWVghWxPpSQxpkp94a3V8V+DR7zOzeOF+HduNnPZ/wDZUSnS/mP/AEQG3OIMkZA+F4c+Oa5ZucWPa5ruqbHQkHwUHRM1vTPUKK5S6jwmiJwrZeeqcHSgxxg3uRYneOq3x/8Aamowr58nfU+rOcenp1j7L5TbPwMiMYjGVwyuPvG/N29QldOTy2Y36aGGpct+TSr4jG6naXOeGue4FwF+qBlBI3kXOqZy8k64bFt7n2yaWoJ6M5WA2LyL3PJg4rzCR1JCloGxm+dznc3PP/EaKLyDdc0ELzsCu17ehlzj2XdR44FrtAe9dFyzwrlRHNIehZpGCQ6Q30bf2d2+3BaWmlCMdz7mJ6jG2yzZHt5MYvGI4WwRDWQhg5m5Fyf5xXauW6TnIqXxUIKuPkv2G0oiiZGNzWgeNtSsa2bnJs+gor6cFE21A7hAEAQBAEAQBAEB5yPABJNgBcnkAvUsvBGUsLLKK+c10/SG/QRG0bfid8RH84LVjFaeH2zAc3rLd3/FdivfSjgpa2KsaPYIjk+649R3gbj8XYoV2ZltPqfS549j8kbsxjXo08dRf1ZHRyj/AKbj7fe12vdmUbIZi0W76so7e06LOMwyUBqV1cyIAyHK0m2a2jTwzHgO1Sim+xzssjD8ux8mtguDnjJJAGrSSTwC92zXggrKpdmjdCgdkZQ9I/GqISxkbnNu5p5OAK9T5HYiaLFWx0zbDUC1uZvu81NrLB7UWGulGeZ7tfcacoHeRqUbxwCTpxHEcjbg2vYlxv3F2h8FDlghdoJ82jdSSABzN1OCD9qPMRZGBu86knm471bgjPunkjcBh9Iri/fHT6DkXm/63P4Qu+pl0qdvlmbpIfqNTv8AES+WWSfRGUAQBAEAQBAEAQGEBUNsK90j20kRsX2MjvhZy+X8utHR1JR6sv4MX1G+U5qiHnuSGF0LWNa1o0Gn+VC6xyeWWKKYwiorsb2IYYyeCSGQXZIxzT2Bw3jtG/wVXe1LJpVvY00cHpIHRSS08o60T3MPbY7+4jXxWi3uSkjak90VJHWfo3xnpYDA83lp7Nud7oj9W7t0GU9rVRvhiWUZd8NsslwKrnE+JGBwIIBB3g6g+C9TaItblho1aXCIYzmjiY13MNAPmpuyb4bOcdPXF5SN0BQOxlAYsgKpjeEujJeyxjDhIW8Wm+tuxdIy8AmcKqQW2uoSXIM1+Esk6xLw4ahwedDzAOi9TaBD0UVnSF5zPY7IDwDSAbgcCdV2hycLZEdj9d0cZI9p3Vb3nj2rQohmXPYxtZbshx3LBsnhfQU7Qfbd13/ePDwGngqGqt6ljfg0fT6OlUs93yybVYvhAEAQBAEAQBAYKA85pMrSeQJ8gvUsshOW2LZQdnjnMk7tXSvcb8mg6D+cgtm9YjGC7I+f0fvlKx92WqkmCoTjya0JI3BUhcdh33nKvpVoRHUR1bPZkAik+825Y7xFx+EK5p87drNXQ3b062R2C4uaaaOob7I6sg5wuIz+LbZh93tSUNywTthlNHYWYgC0FpFiLg7xYjQ/l5qo6jGnbte00XY90ZtO3IOErdY/xcWHv07VPoN9is9bse2zj7JaKqDgCDcHiNbrm4YLMLVLsbDXLm0dkz6Xh6EB8uaDcHUHeEBXqjC5IjeHrM4MvZzewE7wpZyDXfVzkWETwebrABdIxyQlPBiGIsabm7nEknt5Bd4RxwU7p5IzCaX0qszHWGnI7nP32HPUX8BzVm+zo07fLMzT1/qtRuf4xL6AsnJ9Djg+kPQgCAIAgCAIAgMFAzwrYs0b2j3muHmFKt4kmc7Y7oNL4ObYLXCHNDN1HMcd9/EHlrx4rdsr6i3w5Pl9Nd0W4WcEu/Gomb5G6cjc+QVfoSfZF79ZXHyYjxl8n1EMkvbbK3zPBeOqEfzkkFq5z/txbNfG9n6yrp5I3sijaW3Db5nZm6t1GgNwodeiL4bZc0X6uNym+EcvwWquMrvI/MFdJR5yfXWxTW5M6L9HuDR1EEgc+UGCUxDK8gZMrXMAHCzXgeC4W6mVbxhHzet9NrlY5ZfP2WabZM+5UzjscRI3xad6hDWc5cUUZ+mbuFJkV/8AH1NCM2YSwA3cBoWj4gOA7tFZ61V/GMMqdC/R85zEsOHYm2Roc0gtPH9D2qpZS0zSo1CsWYslopbqu44LkZeD2uoEwgPGZ6nFEJMiqqZWIRKtkivY7WFrQ1mskhyNA367z81dogm9z7IzdXa17I92WrZ/DBTwtjG8C7jzcd5Wbfa7ZuRq6PTqipRRJLiWggCAIAgCAIAgCAIDFkBqVmFQy/WRseeZAJ810hbOH4s4Waaqz8o5POnwOnZq2FgPPKCfMr2V9ku7ZGGjpj2ijeDVyyWFFLsjNkPTjW3WxU0NU6eljdJFK7OWsGZ0bz7Qyj3Sdb9qv1XxcUpGnp9VHZtmXv6OcGkp6Y9MMskzzK5u8s0a1rT2hrRftVa+alLgp3zUpcFqsuJwPlzQd+5O3J40nwylYvh7qN5miBMDz6xnwE+80cv53aentV3sl38GFqaJaafUh+PkmKCuBAINwRcFcra8ZTL9F6lyiZhluqbjguxlk9XOUUemhVyKxCJXslgiJnqwl2Ks2R2zcPpFW+Y6shGRn3uf5nxC66qfTqUPLKWih1tQ7PC4ReAso+gMoAgCAIAgCAIAgCAIAgCAIAgCAwgAQGUBheeQfEsYcCCLgixHMcl6nh5RGUVJYZR6umNDKBqaaQ9U/wCm4+6TyWtXYtRDn8kYNsHo7OPxf+iepKvcq1lZpVWZRvGqFlx2HfeR9VMu8IlayRCY1V9HC93G1h3nQH81aqjloz9XZsg8d2WLZTDugpo2kWcRnd952uvdu8Fn6qzqWNmn6fR0aVHz3JgKuXUZQBAEAQBAEAQBAEAQBAEAQBAEAQBAEAQGCh4zWr6JkrHMeLtcLf5Hap1zcJZRyuqjbDbIonSPo5egmJLD9XIeLeR7r+HcteO26G+Hfyj5/dLS2dKzt4ZL+kFcemi+rOOD5dLde4SIuRGVcfTVNPDvBdnd3DX8gV1T6dUpFSxda+Ff8nQgFin0aWEZQ9CAIAgCAIAgCAIAgCAIAgCAIAgCAIAgCAIAgIzHcIZUxljtDva7i08/8LvRfKmW6JU1eljqIbJf5KI581G7o6hpLNzXi5HgTv7jqtaMoahZjwz59u3Sy22ptfJ6y47CASCXHlYjzuLBerTTzySnr6kuHz8EtsTh73PfVSixeMrB9nie7cAqeutWOlHwXfTNPNy69nnsXMLNRuBAEAQBAEAQBAEAQBAEAQBAEAQBAEAQBAEAQBAYsh4ec9O14LXgOB4EXBXqk4vKIyhGSxJZIxmzNKHZhCy+/jYdzb2Xd6q7GNxVXp+nT3beSWa22ir8lxRUVhH0h6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307975" y="-1409700"/>
            <a:ext cx="2828925" cy="3257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10" descr="data:image/jpeg;base64,/9j/4AAQSkZJRgABAQAAAQABAAD/2wCEAAkGBxQTEhQUEhQVFRQUFBQUGBUYFRQUGhUVFBcWGhcUFRUYHCggGBolHBQYJDQhJSkrLi4uGCAzODMsNygtLisBCgoKDg0OGxAQGywkHyYsLCwsLCwsLCwsLCwsLCwsLCwsLCwsLCwsLCwsLCwsLCwsLCwsLCwsLCwsLCwsLCwsLP/AABEIAPEA0QMBEQACEQEDEQH/xAAcAAEAAgMBAQEAAAAAAAAAAAAABQYBBAcDAgj/xABCEAABAwIDBAYGCQMDBAMAAAABAAIDBBEFEiEGMUFREyJhcYGRFCMyQlKhBzNicoKxwdHwQ5LhU3OyY5Oi8RUWNP/EABoBAQADAQEBAAAAAAAAAAAAAAACBAUDAQb/xAAtEQACAgEDAwQBAwQDAAAAAAAAAQIDEQQSIRMxQQUiUWEyFHGBIzORoUKxwf/aAAwDAQACEQMRAD8A7igCAID5JQZPoIAgCAIAgCAIAgCAIAgCAIAgCAIAgCAIAgCAIAgCAIDBQEC+uc6cFgu0XY0ndmJALj46eClg5ZbZJQVvWLHlocDYWuA64vpfj2LzBNSN1eEggCAIAgCAIAgCAIAgCAIAgCAIAgCAIAgCAIBdAYugI3Eqkk9FGes4dY/A3ie9epHOXPB8zxhjOjjbmc5u462aBvP81JXp6+Eas9MB1GZsrspubn1jDfqk7nEDuK9Iknh9VnuCQS22o4gi4NuBUWTizcXhIIAgCAIAgCAIAgCAIAgCAIAgCAIAgCAIAgPGpkysc74Wl3kLpHlnqWWfn07a4hO8yCpey93NYzLlaNbNtbXxWoqIKK4Nj9LWq8vudT2ZxLpKeKRvWkkja954ZiOsXHhrfRU7YpT4MOxKFjROROI6rDmlfYuedzRzPIcmrizxPJ6SvPSNjc8aAvzXF9N1wdBv+SHpqULg17CyxZ7B59ZxtbmLsB8ShFcMnwos6mUAQBAEAQBAEAQBAEAQBAEAQBAEAQBAEAQHxKwEEHcQQfFFwep4PzXJTClq5oXadFI5g0J6oN2nd8JBWunugmjdhPdUmdE+jisLoHwggdDK6x3no5LPYQPEjwVTUJbsoxdZH3ZLnDUBl2xi7uJO4fae79FXKqZ7vYCzIAHSSa3cOHxke6OQ7lEl3PKoJIaAw+paC65y2IsdPi0B80PCcabgKJ1R9IAgCAIAgCAIAgCAIAgCAIAgCAIAgCAIAgMWXgOO/TDhfQ1UNW0aTDo3nk9nsk97b/2LQ0s8xcTT0M8pxZFbO4gIqmN5J6OYCF9ja5JvEb/eNvFTsjujjyc9XW3BnUoWmwAAFtw90dp+I9m5UsGQkb1PLku1vXldvJ/Nx4NHJRaJpmnV1AaQASQTllf8XNo7hy4aJg8b5J+nla5oc03B3FQZ1Tyj1Q9CAIAgCAIAgCAIAgCAIAgCAIAgCAIAgCAICA25wT0yjlh9/LmjPKRmrfO1vFdaZ7JpnWmbhNM4JhsmdjonXB1Ha0j9QQtOWH7jZtipJSR1zZXFnVFOx7nBjh6uXmJGaO1O6+/xVC6OHwfP3w2T5Jlr2gWaDlPM5A4/ae7U+C5HLse9GTe+ZhNrDKx8ga34W20H6rxkksm1hBcxz4jqG2eDYi4eSTcc7rxko98EookwgCAIAgCAIAgCAIAgCAIAgCAIAgCAIAgCAwUBwX6S8HNHXmRotFUXlHIPJ9Y3vvY/iWnp57q8fBs6KxTr2M29isQEdSGu9ipsBybO0dXxc0W8Ao3QyslPW1cZ+DpsUWt8rSfiddx8lSMtJm+y9utNl7GhrfzuVFk0edJI0TlrH5w5lyb5rFp5+KeBxkmFE6BAEAQBAEAQBAEAQBAEAQBAEAQBAEAQBAEAQFS+krZ70ujeGi8sXrY+ZLQczfFtx32XfT2bJnfTW9OeTiuFydJHZp6zSHsPJ7Tdp8wtCfDNa5J8nXtncSZUwRyuJJcLPZqcrxo9th2g/JUbY4kfP2wUZNMnqeaNo+rPhET87Li0RWD7p3tklY5jcoYH5r5QTmtYWBvwO9eMkuWTCiTCAIAgCAIDF0HIuvMgXXoF0BlAEAQBAEAQBAEAQBAEAQGCEBwLbXB/QcQcGi0M3rY+QueuzwdfwIWnTPqV8+DX00+rXjyiU2MrxFUGJwJZU9ZgFzaYDrN0+JuveFG6OY5Kmrqys/B0iMlu7NF2mJxHnuVJtdjNRuYXIS92Zwe7K3ri1rXNm2A0KiycSWUSYQC6AwXJg8bS7nh6bH8bP7gp7JfBz69ecbkewcCLgqDR0Uk+xpYnikUDc0rw3kL6nuG8rpXTOx4ijhdqK6Y5mypVW108pIpYrNHvuAP+B5laUNBCCzYzFs9UuseKI8GIMdr49XsbKOQsD8v2SWlol+LwI63WQ5ksomKLbCF1hMHQO5PBt/d+9lVnopx/Hn9i/V6nXLia2v7J+nqWPF2Oa4cwQR8lVlFx7ovwtjP8WeyidAgMXQ8bSMBw5r3DPN8fkzdeEhdAZQBAEAQBACgKZ9KOz3pVG5zBeWC8rOZAHXZ4t+YC76ezbLD7MsaW5wmcgoJjJGCx1pGFr2O4h7SCCPJaEl4NK2Kb+jvWy2MNq6aKdvvN6zfhe3R7T3EFZdkdssGRZDbLBKtjA3AC/LRQOeEfaHpgoCMx3F208eYjM5xysYN7ncl2opdssFTV6paeGX38FUkgmnOapkdr/SYcrW9htvK0Vtq4iv5ZlOFt3utb/ZHycAgIt0fjc38060lyP0UH4PJ2FTRA+jTPaD7hdbyPBTU6p/mjhLT31/2pv9jQoaeMyWqzJ0vDpCS134uPiV2nLEf6S4K9NcJTxdnP2WyOkAFgLAbgNAO4KhKfPLNmFSXEFwfTqawudBzPao71km6/kzJQAizhcciLjyK9V2Dx6dSWMZI6TZ1l7sL4nb7scW/JdVqc98P9ytLRY/FtfsfPo1aywZVOIHxNB8yQbpnTy7xPOjq4/jYfL4q53tVVh9loHlopZ0y7QIOOsfew8DgjnfWzzP8AxG3zJ/NSVsV+MUQ/STk8ym/8mDgjBxk/7jv3R257pf4Pf0mPL/yfTHVMHWhlc8D+nIS4EcgTuXjhVZw1gJ6il5hLP0yzbPY+ypaRbLI32mHh2g8Qs/UaaVL+jV0etjqF2w/KJtVy8EAQBAEAQHy4IDgm2GD+g17mgepnJlj7Lnrs8CfIhadU+pD7RrUT6lePKLJ9GmL9BVOp3H1dV6xnZO0DM38TRf8ACuWohuWV4K2phlZR1cKgUT6Xp6YKAotVL09ZI46tg9Wz73vnzH5LWqj06V8swJy62pb8IlqanuuMpYL0Im82iXF2HVVZRn0JedQkqzVrcJZI3K9ocP5u5LpC9x5Rxt0sZrDRFx0VTTfUkSxD+k++YDkx/wC66uyuz8uGU+jdQ/Y8r4Nr/wCxwWyVEckROha9hIPOxGhC5PTTzmLyd1ra3xNNEPV40IP/AMs4lbp6p7XvLexrxr4EqxXp3Z+ax9lG3VOp5qln6Nqnx+qeNKVo7XOc0eRF0lpao95nSvW6mxcVmZGVsm+WKPsYwn5uXiVMfGT2UdVZ5webcKrRqypDjyc2w87Feu2nzEgtLq1zGRt09dLHYVcWUHTpmdZn47ez37lymoPmt/wWa7LY+26P8rsTD6MEXHH8lwVjRc6aaI+oprKxCeThOGCv4rE6J7aiLR7D1u0btf17FbrasWyRlaiLqmrocF9wytbNEyRu5wv3HiD23WNbBwk4s+i09ytgpo21A7BAEAQBAEBUPpN2f9LpHFgvNAelj5m1s7PFt/EBd9PZsmWNNZsmcjw1z5owYr9JG5r2OHuvZq253DlrzV6WFwy9btSyduw7aON0cZlvG9zWlwINmuI1bmGm9ZsoYfBlSxngm2vBFwbg8VA8MSHQr1dyM37WyhbOatc7i6V5J8Vr38Yj8IwNFynL5bLbRR7ln2SNiuJINauBZMkLzIMFq9yRZ8OiC9U2eOGeTxfSg8FNWM5ypT5PEUDRuaB3ABe9ST7sgqIp8Iz6InUJdL6PttKF47GSVZ7thAUXImoH30fDgoZ5JOKawfEVO1os0WHLgO7kF7uZFQSWDVrIV3rmcrIcEFVwDUHcdD3K5W/goXQUltZ47A1BY6anJ9h2dvcdD+h/Eo+oRzixeTj6RZtcqX47fsXMLNN0ygCAIAgCAjcYxDogA0ZpHmzR+ZPYFKKyCHosPjpgGxxNknfd9g0Brbm5ceAF/FSlNy7nrlJ+TangkIPTztaDvY1rba8LuXn8HmDXiL4W+omErW/03Wvb7JB/Ze4yeE1QVrZo8zdN4I4tPEKGMMjP8WUzZfRjm/BI8fNa9/OH9GDoeN0fsudFuWbYbVRuLi0ds4ILF9pWRO6ONpmm+ButvvEblZq0zmsyeEUL9coPbBbpHpgNXVSFxqImxtsMtjr2gi/7Ly+uqL9jyS0luonl2xwTYVcvEZj1bLEwGGEyuLrEA2sOe5daoxk/c8FbVWWQj7Flkbhu1bXPEc7HQSHcHXynudYLrZpHjMHlFWn1GMnssTTLE0qr9M0lyspn0EPTKAIAvAeM7V0iyElkg61iuVyKNkeSv4e7o8Sj5SMLT4g6f+AVq5b9M38My6X09aseeDoIWMfSmUAQBAEBgoCu36Ssff3A1g8rlT/4hEnWDo2ve0Xe8tA7SdGi/L/KggeNNgrPal9Y/iTuHY1u4BeuQPWfBYXD6sA829UjuIRSZ5g0KGnNLKWuOZkxAa48Hi/Vd333qT9wIOnj6KsqY+Bc2Rvc69/zA8Fp7t9MX/BgQj09VOL/AHLTQvVKxGvUxiZkdaOM5c3tSfAzjl+0eHLeuUcLlkr90vbHyfdBh8VO2zAGjeXE6k8S5x3lJWSsPK6K6UbFPVxv9h7XW+Fwd+Sg1Jd0dYzi+x7EqJPPyRUm0dK1xaZ2Zgbb/wBdy7KmfwVnq6k8NmzVU0VRHZ4bIx246HxB/ZRjKcH8MlOuu6PPKNHD2vp3CJ7i+J2kbzq5p/03nj2Hw5Kc5Kxbl38nKtSplsfbwTYXEuGUAQBAfEgXqPGRFe1W62VLUVPEn5auld9sDzc0fqVfjzTNfRh6h7dTW/s6K1Yh9OjKHoQBAEAQFYmPR1j7++GvHlY/kfJdO6BYo3BwBXPsDTxfEmwsLnGwAJJ7ApRi2epZK9hu2kcp6rge/RdHU0TlXKPg9cQrjM5kbSCS9trWOW2t14ljJDK7GNqoslTTyjc/NC7vOrPndW9JLdCUf5MXXrZdCz54ZI0Ei52LguVMkaurbHG6R3stBJ/Ydv7qsouUsIsSsUI7mcR282jfNUviqpZKeBmjuiaXuYSzMwW55nMBOu87lbtiq6/6Yr0kp19a3/BzjZ3aeemnY9sr7Ai93E9W/wDNFwrtecS7ELtOpJuKwz9F7SbQE4UahuhezW3ZcPA/tK6Qqxa0/BWnc7KV8vg/L01fI55kL3ZiSb3Ol+XJcHZJvOS8qoKO3HB2TYjaSqojCyqLXNliZKLSNeHsfe272ZBY6cfHS5WlqI4l3+SjbTPT/wBWr8fKO1QyMlY1ws5rgHDjfiFRlFxlhlyEo2QUkbDVE6oygCAIDDkBFV4VqsqWlNxz6+l/3W/82LSp/tz/AGMPW/3ofujo4WGfTLsZQ9CAIAgCAicew8yNDmfWRm7e0cWqUWDUwrE9NediDvB5WXrjkG3iMIkbcWO8WPI7wkW0exOJYjSGkqpIfcJzx626jybC44ggjwWhB747jWratrLnsjUCWnEZPr4pQzN7zo8rnMkJ3nq6E82qvbHEs/Jn317XlEjtBicklKA6F92Oa7ptMpym1779d3erGjrSsznuux856pc3DG3t5JfDJswa4e8A7zF1G2OG0d9NPMUzaxTrvp4judKZCOYibcD+4t8lWi9qk/o72pTlGL+Tn30j7MvZUSVPRukgnAMmUFxjeGhpzNGuUgDUbjddKZqcNrN2mxOGxnMqbZBs8lqbpJANXD3WNG8vkt1QO3XRe9COVlnG2quEXNvsdukwcuwURneIy+3YXOdbX7JXrmuv/owtjen3fef9nBYdmmCTLI57balps0lp1BBPAi2q8elSfDN+miNlasi+GXrYnZ1tRWwiFo6KB7ZJHNFmjoyC2MncXEgacrrpJqmHHc7XbIVuGO51rZa8UlRTG9onhzP9uTUAdxuuGp9yjZ89z5zReycqfjlfyWMKqaRlAEAQGCh4RWIFWaytaU7Fm5qqlaP9Rpt+Np/IFacOKZv6MHUc6mC+zowWGfUGUAQBAEAQBARWJYOHnOw5JOfB3Y4fqpKWAQ0lS+HSVjm/aGrT3FS7gqf0g0HTwCWMOMkJLxZrtYz7YvbcND+FWdPLa9pc0lu2WGVzZnGDDKyZttR0LydwbJYB/wCF1j3XXayGVgs6mrMTr2L0zRSOiBuBEW37bb/PVVtNlWJ/Z85r47qpR+iH2UkzQR9lx5FW9T+bZQ9Pea0TmJtLRHK0EmJ1yALkxuBD7DiRofwqiscr5NC5NJTXg348Qic3O2RpbvvmFvHkuWySeMHdXway2QtZUemHoYb9BcdLLwcB/TYeN+JVhR6S3S7+EVLLHqJdOH4+X/4WERi2W2lrW7OSrN85LyglFR8FWOHwxv6CqiZJC5xMD3tDgy5uYS47td3NWW3OO6L58oqVWvTS2N+19iy0tOyNobG1rGj3WgNHkFWbb7l5y3ERRsviE7hubBG0/ecSQPIfMLvJ/wBFL7M+uL/Uyku2CfCrmgZQBAeYkGYtuLgA242N7H5HyTDxk8ys48n05AyuS1mZ8sZ9qNw8WO1a78x4K7CGEmjOldmTg/BBQNz4lCPgbf5OP6hXbHjSv7MyC365fR0ELFPpTKAIAgCAIAgCA+XMBFiLg8DqgImfAIjfLmYDvDTYHwKlGbR6ng4bieGGjq5qV+rL9S/vRP8AZ79LjwK1Iy3xyjZhLq15Lfgu0zjTmJ7XvdC3IXjUFpB6NzuVwPNpXSumLa5PkvWZSpk8Lhln2Rpy2CO/G7vM3HysuOpl7mV/ToYrWfJbYRos2Xc2IrgjMSoaYOa6SGNz3vawEsaSS4793Deulc7Gmk+CtdVQpJyiiVjjAFgLAcBouLeeS1FKKwux5V1YyGN0kjg1rRcn/HE9gQ6QhKckoldqdqIXtInglbC7QvexpbY8XNBLmDtIFkhJxfBan6bKcccP6JSnw4hvqqiQMI6o6kgAPwucCbeJXR2qXdcmZ0JV8ZZu4fQtiBDbkk3c4m5c7m48Sozm5dyddSh2NsKJ0CAwSgK9DUZ8RcGahlPleR8RfdrT3DN5lWJQxSs+WZ0Ld2rai+Euf3J9xVfyX32KNiU1q9tvfiIPe3MR/wAVr1R/o5MC+eNWl8mdloukr5pDujblHebAfIHzXmse2iMfnk89PXU1cp/HBegsk+iMoAgCAIAgCAIAgMEIDm30y4Hmhjq2DrwHK/ticd/4XW8CVb0tmJbfku6KzbPD8lDwmvLS12bLG/LHN2xFwIJ+6de4lXuIyzj9h6npOtU4na8OhAAtuAFu7gqNssvkxaq3H2m/VzPY27IzIeQc1tv7iq8Um+XgsTlKEfasleq2ztljqalrRFGSOjaS7oswt0rjudbjyvfgrK6bi4x7/JnyVqsVlnb4LSxwIuDoePeqbXJqRkmsoq+2z7vpWH2TI557ejbdoPiQfBQsyanpy5k/hEFV4oGuyO3Ftwedvaae21j58lFJvsaldGfcNmNoeijdDmsG1EXR3/0ZHtztHY257hZW6aZSzleDB9esrqsi4SWW1lHQK2rbGwvPDcBvJOgA7SVyS5KucrJpR00sozSyGMcI4zlsPtP337kCMuwWI/Ffn0jyfO6ZPSIxDCHtOYOdIB8TjmAHwuuukWgfODkQZpWjNG9w6Q+/G7m7mNVKcnPCfg4wqhDMku5OV1aANDvF7/zglVeSF1qSKPBMJJ5Z/cjblaedhqR8/MLX27YKB88pb7pWeF2J/wCj+nIhfK4ayyE+A/zdUPUJ5sUV4Rp+k14rc/llqCoGuZQBAEAQBAEAQBAEBE7UVETKaXphmY5jmFvx5wRlC60QlOaUTjfqVp472fn6CB0Er4JAdNLHi1wuD4ghatnyjeotWp06s8nYfo3xTpYDE43kpyGG+90dvVv8tCebSs67hmXfVtnlF0AVY5mHtuLHW6cnjWVghWxPpSQxpkp94a3V8V+DR7zOzeOF+HduNnPZ/wDZUSnS/mP/AEQG3OIMkZA+F4c+Oa5ZucWPa5ruqbHQkHwUHRM1vTPUKK5S6jwmiJwrZeeqcHSgxxg3uRYneOq3x/8Aamowr58nfU+rOcenp1j7L5TbPwMiMYjGVwyuPvG/N29QldOTy2Y36aGGpct+TSr4jG6naXOeGue4FwF+qBlBI3kXOqZy8k64bFt7n2yaWoJ6M5WA2LyL3PJg4rzCR1JCloGxm+dznc3PP/EaKLyDdc0ELzsCu17ehlzj2XdR44FrtAe9dFyzwrlRHNIehZpGCQ6Q30bf2d2+3BaWmlCMdz7mJ6jG2yzZHt5MYvGI4WwRDWQhg5m5Fyf5xXauW6TnIqXxUIKuPkv2G0oiiZGNzWgeNtSsa2bnJs+gor6cFE21A7hAEAQBAEAQBAEB5yPABJNgBcnkAvUsvBGUsLLKK+c10/SG/QRG0bfid8RH84LVjFaeH2zAc3rLd3/FdivfSjgpa2KsaPYIjk+649R3gbj8XYoV2ZltPqfS549j8kbsxjXo08dRf1ZHRyj/AKbj7fe12vdmUbIZi0W76so7e06LOMwyUBqV1cyIAyHK0m2a2jTwzHgO1Sim+xzssjD8ux8mtguDnjJJAGrSSTwC92zXggrKpdmjdCgdkZQ9I/GqISxkbnNu5p5OAK9T5HYiaLFWx0zbDUC1uZvu81NrLB7UWGulGeZ7tfcacoHeRqUbxwCTpxHEcjbg2vYlxv3F2h8FDlghdoJ82jdSSABzN1OCD9qPMRZGBu86knm471bgjPunkjcBh9Iri/fHT6DkXm/63P4Qu+pl0qdvlmbpIfqNTv8AES+WWSfRGUAQBAEAQBAEAQGEBUNsK90j20kRsX2MjvhZy+X8utHR1JR6sv4MX1G+U5qiHnuSGF0LWNa1o0Gn+VC6xyeWWKKYwiorsb2IYYyeCSGQXZIxzT2Bw3jtG/wVXe1LJpVvY00cHpIHRSS08o60T3MPbY7+4jXxWi3uSkjak90VJHWfo3xnpYDA83lp7Nud7oj9W7t0GU9rVRvhiWUZd8NsslwKrnE+JGBwIIBB3g6g+C9TaItblho1aXCIYzmjiY13MNAPmpuyb4bOcdPXF5SN0BQOxlAYsgKpjeEujJeyxjDhIW8Wm+tuxdIy8AmcKqQW2uoSXIM1+Esk6xLw4ahwedDzAOi9TaBD0UVnSF5zPY7IDwDSAbgcCdV2hycLZEdj9d0cZI9p3Vb3nj2rQohmXPYxtZbshx3LBsnhfQU7Qfbd13/ePDwGngqGqt6ljfg0fT6OlUs93yybVYvhAEAQBAEAQBAYKA85pMrSeQJ8gvUsshOW2LZQdnjnMk7tXSvcb8mg6D+cgtm9YjGC7I+f0fvlKx92WqkmCoTjya0JI3BUhcdh33nKvpVoRHUR1bPZkAik+825Y7xFx+EK5p87drNXQ3b062R2C4uaaaOob7I6sg5wuIz+LbZh93tSUNywTthlNHYWYgC0FpFiLg7xYjQ/l5qo6jGnbte00XY90ZtO3IOErdY/xcWHv07VPoN9is9bse2zj7JaKqDgCDcHiNbrm4YLMLVLsbDXLm0dkz6Xh6EB8uaDcHUHeEBXqjC5IjeHrM4MvZzewE7wpZyDXfVzkWETwebrABdIxyQlPBiGIsabm7nEknt5Bd4RxwU7p5IzCaX0qszHWGnI7nP32HPUX8BzVm+zo07fLMzT1/qtRuf4xL6AsnJ9Djg+kPQgCAIAgCAIAgMFAzwrYs0b2j3muHmFKt4kmc7Y7oNL4ObYLXCHNDN1HMcd9/EHlrx4rdsr6i3w5Pl9Nd0W4WcEu/Gomb5G6cjc+QVfoSfZF79ZXHyYjxl8n1EMkvbbK3zPBeOqEfzkkFq5z/txbNfG9n6yrp5I3sijaW3Db5nZm6t1GgNwodeiL4bZc0X6uNym+EcvwWquMrvI/MFdJR5yfXWxTW5M6L9HuDR1EEgc+UGCUxDK8gZMrXMAHCzXgeC4W6mVbxhHzet9NrlY5ZfP2WabZM+5UzjscRI3xad6hDWc5cUUZ+mbuFJkV/8AH1NCM2YSwA3cBoWj4gOA7tFZ61V/GMMqdC/R85zEsOHYm2Roc0gtPH9D2qpZS0zSo1CsWYslopbqu44LkZeD2uoEwgPGZ6nFEJMiqqZWIRKtkivY7WFrQ1mskhyNA367z81dogm9z7IzdXa17I92WrZ/DBTwtjG8C7jzcd5Wbfa7ZuRq6PTqipRRJLiWggCAIAgCAIAgCAIDFkBqVmFQy/WRseeZAJ810hbOH4s4Waaqz8o5POnwOnZq2FgPPKCfMr2V9ku7ZGGjpj2ijeDVyyWFFLsjNkPTjW3WxU0NU6eljdJFK7OWsGZ0bz7Qyj3Sdb9qv1XxcUpGnp9VHZtmXv6OcGkp6Y9MMskzzK5u8s0a1rT2hrRftVa+alLgp3zUpcFqsuJwPlzQd+5O3J40nwylYvh7qN5miBMDz6xnwE+80cv53aentV3sl38GFqaJaafUh+PkmKCuBAINwRcFcra8ZTL9F6lyiZhluqbjguxlk9XOUUemhVyKxCJXslgiJnqwl2Ks2R2zcPpFW+Y6shGRn3uf5nxC66qfTqUPLKWih1tQ7PC4ReAso+gMoAgCAIAgCAIAgCAIAgCAIAgCAwgAQGUBheeQfEsYcCCLgixHMcl6nh5RGUVJYZR6umNDKBqaaQ9U/wCm4+6TyWtXYtRDn8kYNsHo7OPxf+iepKvcq1lZpVWZRvGqFlx2HfeR9VMu8IlayRCY1V9HC93G1h3nQH81aqjloz9XZsg8d2WLZTDugpo2kWcRnd952uvdu8Fn6qzqWNmn6fR0aVHz3JgKuXUZQBAEAQBAEAQBAEAQBAEAQBAEAQBAEAQGCh4zWr6JkrHMeLtcLf5Hap1zcJZRyuqjbDbIonSPo5egmJLD9XIeLeR7r+HcteO26G+Hfyj5/dLS2dKzt4ZL+kFcemi+rOOD5dLde4SIuRGVcfTVNPDvBdnd3DX8gV1T6dUpFSxda+Ff8nQgFin0aWEZQ9CAIAgCAIAgCAIAgCAIAgCAIAgCAIAgCAIAgIzHcIZUxljtDva7i08/8LvRfKmW6JU1eljqIbJf5KI581G7o6hpLNzXi5HgTv7jqtaMoahZjwz59u3Sy22ptfJ6y47CASCXHlYjzuLBerTTzySnr6kuHz8EtsTh73PfVSixeMrB9nie7cAqeutWOlHwXfTNPNy69nnsXMLNRuBAEAQBAEAQBAEAQBAEAQBAEAQBAEAQBAEAQBAYsh4ec9O14LXgOB4EXBXqk4vKIyhGSxJZIxmzNKHZhCy+/jYdzb2Xd6q7GNxVXp+nT3beSWa22ir8lxRUVhH0h6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460375" y="-1257300"/>
            <a:ext cx="2828925" cy="3257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82311" y="371475"/>
            <a:ext cx="8911687" cy="1280890"/>
          </a:xfrm>
        </p:spPr>
        <p:txBody>
          <a:bodyPr/>
          <a:lstStyle/>
          <a:p>
            <a:pPr algn="ctr"/>
            <a:r>
              <a:rPr lang="pt-BR" b="1" dirty="0" smtClean="0"/>
              <a:t>são João do arraial</a:t>
            </a:r>
            <a:endParaRPr lang="pt-BR" b="1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654500" y="1489023"/>
            <a:ext cx="10925063" cy="377762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pt-BR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Cinco  unidades de saúde da família.</a:t>
            </a:r>
          </a:p>
          <a:p>
            <a:pPr>
              <a:lnSpc>
                <a:spcPct val="170000"/>
              </a:lnSpc>
            </a:pPr>
            <a:r>
              <a:rPr lang="pt-BR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Um Núcleo de Apoio de Saúde da Família (NASF).</a:t>
            </a:r>
          </a:p>
          <a:p>
            <a:pPr>
              <a:lnSpc>
                <a:spcPct val="170000"/>
              </a:lnSpc>
            </a:pPr>
            <a:r>
              <a:rPr lang="pt-BR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Quatro ESF (1 médicos, 1 enfermeiro,1 técnica de enfermagem,1 dentista,1 técnica em consultório dentário e 6 agentes de saúde)</a:t>
            </a:r>
          </a:p>
          <a:p>
            <a:pPr>
              <a:lnSpc>
                <a:spcPct val="170000"/>
              </a:lnSpc>
            </a:pPr>
            <a:r>
              <a:rPr lang="pt-BR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Atendimento 3 unidades de saúde: 1825 pessoas.</a:t>
            </a:r>
          </a:p>
          <a:p>
            <a:pPr marL="0" indent="0">
              <a:buNone/>
            </a:pPr>
            <a:endParaRPr lang="pt-BR" sz="2800" dirty="0"/>
          </a:p>
        </p:txBody>
      </p:sp>
      <p:pic>
        <p:nvPicPr>
          <p:cNvPr id="2050" name="Picture 2" descr="C:\Users\WIN\Dropbox\Envio da câmera\2015-03-25 08.33.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4453" y="3597640"/>
            <a:ext cx="2983042" cy="2938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77608450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9701" y="482442"/>
            <a:ext cx="10126573" cy="1280890"/>
          </a:xfrm>
        </p:spPr>
        <p:txBody>
          <a:bodyPr/>
          <a:lstStyle/>
          <a:p>
            <a:pPr algn="ctr"/>
            <a:r>
              <a:rPr lang="pt-BR" b="1" dirty="0" smtClean="0"/>
              <a:t>UBS são João do arraial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7127" y="2133600"/>
            <a:ext cx="10667485" cy="3777622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Deficiência na estrutura física;</a:t>
            </a:r>
          </a:p>
          <a:p>
            <a:pPr>
              <a:lnSpc>
                <a:spcPct val="150000"/>
              </a:lnSpc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Grande número de demanda espontânea;</a:t>
            </a:r>
          </a:p>
          <a:p>
            <a:pPr>
              <a:lnSpc>
                <a:spcPct val="150000"/>
              </a:lnSpc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Falta de Recursos Humanos;</a:t>
            </a:r>
          </a:p>
          <a:p>
            <a:pPr>
              <a:lnSpc>
                <a:spcPct val="150000"/>
              </a:lnSpc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Acolhimento ineficiente;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Faltas de insumos. </a:t>
            </a:r>
          </a:p>
        </p:txBody>
      </p:sp>
      <p:pic>
        <p:nvPicPr>
          <p:cNvPr id="3074" name="Picture 2" descr="C:\Users\WIN\Downloads\e792b6b6-502f-4551-94dd-1484858a6bf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0366" y="3177915"/>
            <a:ext cx="3368919" cy="28654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32912146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1842" y="327896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Ação programática antes da intervenção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0761" y="2003611"/>
            <a:ext cx="11565228" cy="441063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Impossibilidade para determinar a cobertura da ação programática;</a:t>
            </a:r>
          </a:p>
          <a:p>
            <a:pPr>
              <a:lnSpc>
                <a:spcPct val="150000"/>
              </a:lnSpc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Impossível avaliar a qualidade dos atendimentos ;</a:t>
            </a:r>
          </a:p>
          <a:p>
            <a:pPr>
              <a:lnSpc>
                <a:spcPct val="150000"/>
              </a:lnSpc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Falta dos registros adequados das informações;</a:t>
            </a:r>
          </a:p>
          <a:p>
            <a:pPr>
              <a:lnSpc>
                <a:spcPct val="150000"/>
              </a:lnSpc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Equipe sem informação do funcionamento do serviço.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 descr="C:\Users\WIN\Downloads\exame-papanicola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3862" y="2788171"/>
            <a:ext cx="2149995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26177069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6526" y="289259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pt-BR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endParaRPr lang="pt-BR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2124" y="1905000"/>
            <a:ext cx="11096201" cy="3938987"/>
          </a:xfrm>
        </p:spPr>
        <p:txBody>
          <a:bodyPr>
            <a:noAutofit/>
          </a:bodyPr>
          <a:lstStyle/>
          <a:p>
            <a:pPr lvl="1" algn="just">
              <a:lnSpc>
                <a:spcPct val="150000"/>
              </a:lnSpc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Melhoria da atenção da Prevenção e Detecção Precoce do Câncer de Colo de Útero e do Câncer de Mama na UBS de São João do Arraial, Piauí.</a:t>
            </a:r>
          </a:p>
          <a:p>
            <a:pPr lvl="1" algn="just">
              <a:lnSpc>
                <a:spcPct val="150000"/>
              </a:lnSpc>
            </a:pP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800" dirty="0"/>
          </a:p>
          <a:p>
            <a:endParaRPr lang="pt-BR" sz="2800" dirty="0"/>
          </a:p>
        </p:txBody>
      </p:sp>
      <p:pic>
        <p:nvPicPr>
          <p:cNvPr id="5122" name="Picture 2" descr="C:\Users\WIN\Download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5457" y="3477718"/>
            <a:ext cx="3117953" cy="22093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97758988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0643" y="469564"/>
            <a:ext cx="8911687" cy="1258478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Objetivos Específicos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548" y="1292900"/>
            <a:ext cx="10770094" cy="471815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Ampliar a cobertura na Prevenção de Câncer de Colo de Útero e controle de câncer de Mama;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Melhorar a qualidade na prevenção de câncer de colo de útero e controle de câncer de mama;</a:t>
            </a:r>
          </a:p>
          <a:p>
            <a:pPr marL="457200" lvl="0" indent="-457200">
              <a:buFont typeface="+mj-lt"/>
              <a:buAutoNum type="arabicPeriod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Melhorar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adesão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na prevenção de câncer de colo de útero e controle de câncer de mama; 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Melhorar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registro das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informações;</a:t>
            </a:r>
          </a:p>
          <a:p>
            <a:pPr marL="457200" lvl="0" indent="-457200">
              <a:buFont typeface="+mj-lt"/>
              <a:buAutoNum type="arabicPeriod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Avaliar o risco do Câncer de Colo de Útero e Controle de Câncer de Mama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Promover a Prevenção de Câncer de Colo de Útero e Controle de Câncer de Mama.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6475010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Logística</a:t>
            </a:r>
            <a:br>
              <a:rPr lang="pt-BR" sz="2800" b="1" dirty="0" smtClean="0">
                <a:latin typeface="Arial" pitchFamily="34" charset="0"/>
                <a:cs typeface="Arial" pitchFamily="34" charset="0"/>
              </a:rPr>
            </a:b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51616" y="1680882"/>
            <a:ext cx="9455266" cy="4230339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Caderno de Atenção Básica de Controle dos cânceres de colo de útero e câncer de mama do Ministério de Saúde Brasília;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Capacitação da equipe;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Ficha espelho e planilha de coleta de dados;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Monitoramento dos resultados dos exames;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Material e insumos para a realização dos exames;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Atualização de registros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;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Divulgação do projeto de intervenção </a:t>
            </a:r>
            <a:r>
              <a:rPr lang="pt-BR" sz="2400" smtClean="0">
                <a:latin typeface="Arial" pitchFamily="34" charset="0"/>
                <a:cs typeface="Arial" pitchFamily="34" charset="0"/>
              </a:rPr>
              <a:t>na comunidade.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WIN\Download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9266" y="2413416"/>
            <a:ext cx="2293495" cy="31329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49279511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1034</TotalTime>
  <Words>769</Words>
  <Application>Microsoft Office PowerPoint</Application>
  <PresentationFormat>Personalizar</PresentationFormat>
  <Paragraphs>102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Integral</vt:lpstr>
      <vt:lpstr>Slide 1</vt:lpstr>
      <vt:lpstr>Introdução </vt:lpstr>
      <vt:lpstr>São João do arraial</vt:lpstr>
      <vt:lpstr>são João do arraial</vt:lpstr>
      <vt:lpstr>UBS são João do arraial</vt:lpstr>
      <vt:lpstr>Ação programática antes da intervenção</vt:lpstr>
      <vt:lpstr>Objetivo</vt:lpstr>
      <vt:lpstr> Objetivos Específicos</vt:lpstr>
      <vt:lpstr>Logística </vt:lpstr>
      <vt:lpstr>Ações de prevenção e promoção de saúde </vt:lpstr>
      <vt:lpstr>Ações</vt:lpstr>
      <vt:lpstr>AÇÕES  </vt:lpstr>
      <vt:lpstr>Objetivos, metas e resultados</vt:lpstr>
      <vt:lpstr>Ampliar a cobertura de detecção precoce do câncer de colo de útero para 70% </vt:lpstr>
      <vt:lpstr>Ampliar a cobertura de detenção precoce de câncer de mama para 35% </vt:lpstr>
      <vt:lpstr>Melhorar a qualidade dos atendimentos das mulheres   </vt:lpstr>
      <vt:lpstr>Melhorar a adesão na Prevenção de Câncer de Colo de Útero e Controle de Câncer de Mama.</vt:lpstr>
      <vt:lpstr>Melhorar o registro das informações</vt:lpstr>
      <vt:lpstr>Avaliar o risco do Câncer de Colo de Útero e Controle de Câncer de Mama. </vt:lpstr>
      <vt:lpstr>Promover a Prevenção de Câncer de Colo de Útero e Controle de Câncer de Mama</vt:lpstr>
      <vt:lpstr>Discussão </vt:lpstr>
      <vt:lpstr>Reflexões sobre o curso</vt:lpstr>
      <vt:lpstr>Agradecimentos</vt:lpstr>
      <vt:lpstr>OBRIGADO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fabiana vargas ferreira</dc:creator>
  <cp:lastModifiedBy>WIN</cp:lastModifiedBy>
  <cp:revision>101</cp:revision>
  <dcterms:created xsi:type="dcterms:W3CDTF">2014-03-20T23:33:59Z</dcterms:created>
  <dcterms:modified xsi:type="dcterms:W3CDTF">2015-06-12T01:08:21Z</dcterms:modified>
</cp:coreProperties>
</file>