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329" r:id="rId6"/>
    <p:sldId id="260" r:id="rId7"/>
    <p:sldId id="261" r:id="rId8"/>
    <p:sldId id="333" r:id="rId9"/>
    <p:sldId id="335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264" r:id="rId23"/>
    <p:sldId id="266" r:id="rId24"/>
    <p:sldId id="265" r:id="rId25"/>
    <p:sldId id="268" r:id="rId26"/>
    <p:sldId id="272" r:id="rId27"/>
    <p:sldId id="273" r:id="rId28"/>
    <p:sldId id="330" r:id="rId29"/>
    <p:sldId id="331" r:id="rId30"/>
    <p:sldId id="334" r:id="rId31"/>
    <p:sldId id="284" r:id="rId32"/>
    <p:sldId id="294" r:id="rId33"/>
    <p:sldId id="292" r:id="rId34"/>
    <p:sldId id="300" r:id="rId35"/>
    <p:sldId id="302" r:id="rId36"/>
    <p:sldId id="304" r:id="rId37"/>
    <p:sldId id="310" r:id="rId38"/>
    <p:sldId id="312" r:id="rId39"/>
    <p:sldId id="316" r:id="rId40"/>
    <p:sldId id="318" r:id="rId41"/>
    <p:sldId id="320" r:id="rId42"/>
    <p:sldId id="322" r:id="rId43"/>
    <p:sldId id="324" r:id="rId44"/>
    <p:sldId id="325" r:id="rId45"/>
    <p:sldId id="326" r:id="rId46"/>
    <p:sldId id="327" r:id="rId47"/>
    <p:sldId id="332" r:id="rId48"/>
    <p:sldId id="336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71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0C8540-73CB-4B97-A909-708FB07AD152}" type="datetimeFigureOut">
              <a:rPr lang="pt-BR"/>
              <a:pPr>
                <a:defRPr/>
              </a:pPr>
              <a:t>01/11/2014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53C1F-8C31-4775-A6F9-5CB95E1F98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98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53C1F-8C31-4775-A6F9-5CB95E1F983F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Dionéia</a:t>
            </a:r>
            <a:r>
              <a:rPr lang="pt-BR" dirty="0" smtClean="0"/>
              <a:t>, aqui precisamos incluir todas</a:t>
            </a:r>
            <a:r>
              <a:rPr lang="pt-BR" baseline="0" dirty="0" smtClean="0"/>
              <a:t> as ações que estão na planilha. Mas você pode resumir... Por exemplo, aquelas que são iguais para HAS e diabetes, você pode colocar só uma vez para as duas doenças, sem ficar repetindo separadamente, ok? Sugiro que divida por eixo temático. E o que repetir na logística, sugiro deixar apenas nas ações.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53C1F-8C31-4775-A6F9-5CB95E1F983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799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Acho que pode</a:t>
            </a:r>
            <a:r>
              <a:rPr lang="pt-BR" baseline="0" dirty="0" smtClean="0"/>
              <a:t> colocar a imagem do folder aqui na apresentação. Fica interessante e mostra que foi feito.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53C1F-8C31-4775-A6F9-5CB95E1F983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830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53C1F-8C31-4775-A6F9-5CB95E1F983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000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C00000"/>
                </a:solidFill>
              </a:rPr>
              <a:t>Dionéia</a:t>
            </a:r>
            <a:r>
              <a:rPr lang="pt-BR" dirty="0" smtClean="0">
                <a:solidFill>
                  <a:srgbClr val="C00000"/>
                </a:solidFill>
              </a:rPr>
              <a:t>,</a:t>
            </a:r>
            <a:r>
              <a:rPr lang="pt-BR" baseline="0" dirty="0" smtClean="0">
                <a:solidFill>
                  <a:srgbClr val="C00000"/>
                </a:solidFill>
              </a:rPr>
              <a:t> aqui nos resultados de cobertura ficaram faltando as metas. Sugiro seguir a ordem dos demais resultados: objetivo, meta, gráfico dos resultados e por fim a descrição qualitativa (somente os pontos principais). Ficou faltando essa descrição qualitativa de porque você atingiu ou não a meta depois de cada um dos resultados. Pode incluir, por favor. Sugiro também padronizar o tamanho dos gráficos.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53C1F-8C31-4775-A6F9-5CB95E1F983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424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53C1F-8C31-4775-A6F9-5CB95E1F983F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134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sp>
          <p:nvSpPr>
            <p:cNvPr id="931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grpSp>
          <p:nvGrpSpPr>
            <p:cNvPr id="9319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31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31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319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31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931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931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319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319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319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320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32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pic>
              <p:nvPicPr>
                <p:cNvPr id="9320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0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0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0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0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0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0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0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321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321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1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322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32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sp>
          <p:nvSpPr>
            <p:cNvPr id="932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pt-BR"/>
            </a:p>
          </p:txBody>
        </p:sp>
      </p:grpSp>
      <p:sp>
        <p:nvSpPr>
          <p:cNvPr id="932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932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9324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045074F-7ED8-40AA-8181-EFADAFB395EC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9324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324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28A2F4-7087-448D-AA90-7D10E274A15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269D4-96F9-4CC2-BEF0-C2207F3D83A0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4415A-1DC0-49BD-8B18-BFBC95F9D50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194E4-D170-4D26-8D56-DD3E48068B7E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50092-7571-4156-802E-708799CA9BB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43409-6611-466C-BD05-7070CBA71805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14CC1-EBCC-481C-A54F-DCCB21395FA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FC443-976C-4EE3-B695-830D11F872DB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4B41B-783B-4566-B9A1-6743C6AA39C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E023F-33B1-4AC0-B12C-9BB55D9689C3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68A9B-696E-45B7-A6AC-FE08090849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04C76-2154-41F5-AA63-5859C264010C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908E5-9D69-4D1E-B37E-98B63CA9407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40AE7-5C6E-479C-A977-194AD55A3D12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9635-E415-4AE1-93A0-3883C46E654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2F7E1-85F5-4393-8659-355EAC5FD05C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FC5B3-C1D3-444A-B9D7-21CC7F9F53C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39B13-0306-4943-B110-E3E43D587023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95895-FA8E-49A4-9288-AB3592B1584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8C632-F4EE-4516-AF65-3EA1307A6E96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ADD03-0AB6-49A4-B427-C669A53A2BA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sp>
          <p:nvSpPr>
            <p:cNvPr id="9216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21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21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21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21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921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921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217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217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217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217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217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pic>
              <p:nvPicPr>
                <p:cNvPr id="9217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7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218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218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220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0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1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1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1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1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pt-BR"/>
            </a:p>
          </p:txBody>
        </p:sp>
        <p:sp>
          <p:nvSpPr>
            <p:cNvPr id="922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1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pt-BR"/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22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9B6DFE9-9C86-4886-877B-8EB8B6287D7C}" type="datetimeFigureOut">
              <a:rPr lang="pt-BR"/>
              <a:pPr/>
              <a:t>01/11/2014</a:t>
            </a:fld>
            <a:endParaRPr lang="pt-BR"/>
          </a:p>
        </p:txBody>
      </p:sp>
      <p:sp>
        <p:nvSpPr>
          <p:cNvPr id="922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t-BR"/>
          </a:p>
        </p:txBody>
      </p:sp>
      <p:sp>
        <p:nvSpPr>
          <p:cNvPr id="922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287FED8-35B9-4837-BDC7-4AB6DC79249C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-180528" y="2565449"/>
            <a:ext cx="8245028" cy="1871663"/>
          </a:xfrm>
        </p:spPr>
        <p:txBody>
          <a:bodyPr anchor="b">
            <a:normAutofit/>
          </a:bodyPr>
          <a:lstStyle/>
          <a:p>
            <a:pPr algn="ctr"/>
            <a:r>
              <a:rPr lang="pt-BR" sz="1800" b="1" dirty="0" smtClean="0"/>
              <a:t>MELHORIA DA ATENÇÃO AOS PORTADORES DE HIPERTENSÃO ARTERIAL SISTÊMICA E/OU DIABETES MELLITUS NA UNIDADE DE SAÚDE UMBARÁ, CURITIBA, PR.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2845" y="4500570"/>
            <a:ext cx="7093452" cy="1752600"/>
          </a:xfrm>
        </p:spPr>
        <p:txBody>
          <a:bodyPr tIns="0">
            <a:normAutofit/>
          </a:bodyPr>
          <a:lstStyle/>
          <a:p>
            <a:pPr marL="26988" indent="0" algn="ctr">
              <a:buFontTx/>
              <a:buNone/>
            </a:pPr>
            <a:r>
              <a:rPr lang="pt-BR" sz="2000" dirty="0"/>
              <a:t>Especializanda: Dionéia Dobrowolski kovalski</a:t>
            </a:r>
          </a:p>
          <a:p>
            <a:pPr marL="26988" indent="0" algn="ctr">
              <a:buFontTx/>
              <a:buNone/>
            </a:pPr>
            <a:r>
              <a:rPr lang="pt-BR" sz="2000" dirty="0" smtClean="0"/>
              <a:t>Orientadora:Camila </a:t>
            </a:r>
            <a:r>
              <a:rPr lang="pt-BR" sz="2000" dirty="0" err="1" smtClean="0"/>
              <a:t>Dallazen</a:t>
            </a:r>
            <a:r>
              <a:rPr lang="pt-BR" sz="2000" dirty="0" smtClean="0"/>
              <a:t>   </a:t>
            </a:r>
            <a:endParaRPr lang="pt-BR" sz="2000" dirty="0"/>
          </a:p>
          <a:p>
            <a:pPr marL="26988" indent="0" algn="r">
              <a:buFontTx/>
              <a:buNone/>
            </a:pPr>
            <a:endParaRPr lang="pt-BR" sz="20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75" y="1772816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62" y="1931565"/>
            <a:ext cx="22939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CaixaDeTexto 5"/>
          <p:cNvSpPr txBox="1">
            <a:spLocks noChangeArrowheads="1"/>
          </p:cNvSpPr>
          <p:nvPr/>
        </p:nvSpPr>
        <p:spPr bwMode="auto">
          <a:xfrm>
            <a:off x="2771700" y="5877272"/>
            <a:ext cx="259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latin typeface="+mj-lt"/>
              </a:rPr>
              <a:t>Pelotas </a:t>
            </a:r>
          </a:p>
          <a:p>
            <a:pPr algn="ctr"/>
            <a:r>
              <a:rPr lang="pt-BR" sz="1400" b="1" dirty="0" smtClean="0">
                <a:latin typeface="+mj-lt"/>
              </a:rPr>
              <a:t>2014</a:t>
            </a:r>
            <a:endParaRPr lang="pt-BR" sz="1400" b="1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n-lt"/>
                <a:cs typeface="Arial" pitchFamily="34" charset="0"/>
              </a:rPr>
              <a:t>Universidade Aberta do Sistema Único de Saúde - UNASUS</a:t>
            </a:r>
            <a:br>
              <a:rPr lang="pt-BR" dirty="0">
                <a:latin typeface="+mn-lt"/>
                <a:cs typeface="Arial" pitchFamily="34" charset="0"/>
              </a:rPr>
            </a:br>
            <a:r>
              <a:rPr lang="pt-BR" dirty="0">
                <a:latin typeface="+mn-lt"/>
                <a:cs typeface="Arial" pitchFamily="34" charset="0"/>
              </a:rPr>
              <a:t>Universidade Federal de Pelotas - UFPEL</a:t>
            </a:r>
            <a:br>
              <a:rPr lang="pt-BR" dirty="0">
                <a:latin typeface="+mn-lt"/>
                <a:cs typeface="Arial" pitchFamily="34" charset="0"/>
              </a:rPr>
            </a:br>
            <a:r>
              <a:rPr lang="pt-BR" dirty="0">
                <a:latin typeface="+mn-lt"/>
                <a:cs typeface="Arial" pitchFamily="34" charset="0"/>
              </a:rPr>
              <a:t>Especialização em Saúde da </a:t>
            </a:r>
            <a:r>
              <a:rPr lang="pt-BR" dirty="0" smtClean="0">
                <a:latin typeface="+mn-lt"/>
                <a:cs typeface="Arial" pitchFamily="34" charset="0"/>
              </a:rPr>
              <a:t>Família - EAD</a:t>
            </a:r>
            <a:r>
              <a:rPr lang="pt-BR" dirty="0">
                <a:latin typeface="+mn-lt"/>
                <a:cs typeface="Arial" pitchFamily="34" charset="0"/>
              </a:rPr>
              <a:t/>
            </a:r>
            <a:br>
              <a:rPr lang="pt-BR" dirty="0">
                <a:latin typeface="+mn-lt"/>
                <a:cs typeface="Arial" pitchFamily="34" charset="0"/>
              </a:rPr>
            </a:br>
            <a:r>
              <a:rPr lang="pt-BR" dirty="0" smtClean="0">
                <a:latin typeface="+mn-lt"/>
                <a:cs typeface="Arial" pitchFamily="34" charset="0"/>
              </a:rPr>
              <a:t>Turma </a:t>
            </a:r>
            <a:r>
              <a:rPr lang="pt-BR" dirty="0">
                <a:latin typeface="+mn-lt"/>
                <a:cs typeface="Arial" pitchFamily="34" charset="0"/>
              </a:rPr>
              <a:t>4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400" b="1" kern="0" smtClean="0"/>
              <a:t>Monitoramento e Avaliação</a:t>
            </a:r>
            <a:endParaRPr lang="pt-BR" sz="2400" b="1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2564904"/>
            <a:ext cx="822960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Monitorar o acesso aos  medicamentos da Farmácia Popular/</a:t>
            </a:r>
            <a:r>
              <a:rPr lang="pt-BR" sz="1800" dirty="0" err="1"/>
              <a:t>Hiperdia</a:t>
            </a:r>
            <a:r>
              <a:rPr lang="pt-BR" sz="1800" dirty="0" smtClean="0"/>
              <a:t>.</a:t>
            </a:r>
          </a:p>
          <a:p>
            <a:r>
              <a:rPr lang="pt-BR" sz="1800" dirty="0"/>
              <a:t>Monitorar a qualidade dos registros de </a:t>
            </a:r>
            <a:r>
              <a:rPr lang="pt-BR" sz="1800" dirty="0" smtClean="0"/>
              <a:t>hipertensos e diabéticos  </a:t>
            </a:r>
            <a:r>
              <a:rPr lang="pt-BR" sz="1800" dirty="0"/>
              <a:t>acompanhados na unidade de saúde</a:t>
            </a:r>
            <a:r>
              <a:rPr lang="pt-BR" sz="1800" dirty="0" smtClean="0"/>
              <a:t>.</a:t>
            </a:r>
          </a:p>
          <a:p>
            <a:r>
              <a:rPr lang="pt-BR" sz="1800" dirty="0"/>
              <a:t>Monitorar o número de pacientes hipertensos </a:t>
            </a:r>
            <a:r>
              <a:rPr lang="pt-BR" sz="1800" dirty="0" smtClean="0"/>
              <a:t>e diabéticos com </a:t>
            </a:r>
            <a:r>
              <a:rPr lang="pt-BR" sz="1800" dirty="0"/>
              <a:t>realização de pelo menos uma verificação da estratificação de risco por ano</a:t>
            </a:r>
            <a:r>
              <a:rPr lang="pt-BR" sz="1800" dirty="0" smtClean="0"/>
              <a:t>.</a:t>
            </a:r>
          </a:p>
          <a:p>
            <a:r>
              <a:rPr lang="pt-BR" sz="1800" dirty="0"/>
              <a:t>Monitorar a realização de consultas periódicas anuais dos </a:t>
            </a:r>
            <a:r>
              <a:rPr lang="pt-BR" sz="1800" dirty="0" smtClean="0"/>
              <a:t>hipertensos e diabéticos </a:t>
            </a:r>
            <a:r>
              <a:rPr lang="pt-BR" sz="1800" dirty="0"/>
              <a:t>com o dentista. </a:t>
            </a:r>
            <a:endParaRPr lang="pt-BR" sz="1800" dirty="0" smtClean="0"/>
          </a:p>
          <a:p>
            <a:r>
              <a:rPr lang="pt-BR" sz="1800" dirty="0" smtClean="0"/>
              <a:t>Monitorar a realização de orientação nutricional aos hipertensos e diabéticos. </a:t>
            </a:r>
          </a:p>
          <a:p>
            <a:r>
              <a:rPr lang="pt-BR" sz="1800" dirty="0" smtClean="0"/>
              <a:t>Monitorar a realização de orientação para atividade física regular aos hipertensos e diabéticos. </a:t>
            </a:r>
          </a:p>
          <a:p>
            <a:r>
              <a:rPr lang="pt-BR" sz="1800" dirty="0" smtClean="0"/>
              <a:t>Monitorar realização de orientação sobre riscos do tabagismo aos hipertensos e diabéticos.</a:t>
            </a:r>
          </a:p>
          <a:p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18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400" b="1" kern="0" smtClean="0"/>
              <a:t>Organização e Gestão do Serviço</a:t>
            </a:r>
            <a:endParaRPr lang="pt-BR" sz="2400" b="1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2578712"/>
            <a:ext cx="7632848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Garantir o registro dos hipertensos e diabéticos  cadastrados no Programa.</a:t>
            </a:r>
          </a:p>
          <a:p>
            <a:pPr>
              <a:buClrTx/>
            </a:pPr>
            <a:r>
              <a:rPr lang="pt-BR" sz="1800" dirty="0" smtClean="0"/>
              <a:t>Melhorar o acolhimento para os pacientes portadores de HAS e DM. </a:t>
            </a:r>
          </a:p>
          <a:p>
            <a:pPr>
              <a:buClrTx/>
            </a:pPr>
            <a:r>
              <a:rPr lang="pt-BR" sz="1800" dirty="0" smtClean="0"/>
              <a:t>Garantir material adequado para a tomada da medida da pressão arterial (</a:t>
            </a:r>
            <a:r>
              <a:rPr lang="pt-BR" sz="1800" dirty="0" err="1" smtClean="0"/>
              <a:t>esfigmomanômetro</a:t>
            </a:r>
            <a:r>
              <a:rPr lang="pt-BR" sz="1800" dirty="0" smtClean="0"/>
              <a:t>, manguitos, fita métrica) e </a:t>
            </a:r>
            <a:r>
              <a:rPr lang="pt-BR" sz="1800" dirty="0" err="1" smtClean="0"/>
              <a:t>hemoglicoteste</a:t>
            </a:r>
            <a:r>
              <a:rPr lang="pt-BR" sz="1800" dirty="0" smtClean="0"/>
              <a:t> na unidade de saúde. </a:t>
            </a:r>
          </a:p>
          <a:p>
            <a:pPr>
              <a:buClrTx/>
            </a:pPr>
            <a:r>
              <a:rPr lang="pt-BR" sz="1800" dirty="0" smtClean="0"/>
              <a:t>Organizar visitas domiciliares para buscar os faltosos. </a:t>
            </a:r>
          </a:p>
          <a:p>
            <a:pPr>
              <a:buClrTx/>
            </a:pPr>
            <a:r>
              <a:rPr lang="pt-BR" sz="1800" dirty="0" smtClean="0"/>
              <a:t>Organizar a agenda para acolher os hipertensos e diabéticos provenientes das buscas domiciliares.</a:t>
            </a:r>
          </a:p>
          <a:p>
            <a:pPr>
              <a:buClrTx/>
            </a:pPr>
            <a:r>
              <a:rPr lang="pt-BR" sz="1800" dirty="0" smtClean="0"/>
              <a:t>Definir atribuições de cada membro da equipe no exame clínico de pacientes hipertensos e diabéticos.</a:t>
            </a:r>
          </a:p>
          <a:p>
            <a:pPr>
              <a:buClrTx/>
            </a:pPr>
            <a:endParaRPr lang="pt-BR" sz="1800" dirty="0" smtClean="0"/>
          </a:p>
          <a:p>
            <a:pPr>
              <a:buClrTx/>
            </a:pP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62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400" b="1" kern="0" smtClean="0"/>
              <a:t>Organização e Gestão do Serviço</a:t>
            </a:r>
            <a:endParaRPr lang="pt-BR" sz="2400" b="1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2564904"/>
            <a:ext cx="7632848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Organizar a capacitação dos profissionais de acordo com os protocolos adotados pela unidade de saúde. </a:t>
            </a:r>
          </a:p>
          <a:p>
            <a:pPr>
              <a:buClrTx/>
            </a:pPr>
            <a:r>
              <a:rPr lang="pt-BR" sz="1800" dirty="0" smtClean="0"/>
              <a:t>Estabelecer periodicidade para atualização dos profissionais. </a:t>
            </a:r>
          </a:p>
          <a:p>
            <a:pPr>
              <a:buClrTx/>
            </a:pPr>
            <a:r>
              <a:rPr lang="pt-BR" sz="1800" dirty="0" smtClean="0"/>
              <a:t>Dispor de versão atualizada do protocolo impressa na unidade de saúde.                                          </a:t>
            </a:r>
          </a:p>
          <a:p>
            <a:pPr>
              <a:buClrTx/>
            </a:pPr>
            <a:r>
              <a:rPr lang="pt-BR" sz="1800" dirty="0" smtClean="0"/>
              <a:t>Garantir a solicitação dos exames complementares. </a:t>
            </a:r>
          </a:p>
          <a:p>
            <a:pPr>
              <a:buClrTx/>
            </a:pPr>
            <a:r>
              <a:rPr lang="pt-BR" sz="1800" dirty="0" smtClean="0"/>
              <a:t>Garantir com o gestor municipal agilidade para a realização dos exames complementares definidos no protocolo. </a:t>
            </a:r>
          </a:p>
          <a:p>
            <a:pPr>
              <a:buClrTx/>
            </a:pPr>
            <a:r>
              <a:rPr lang="pt-BR" sz="1800" dirty="0" smtClean="0"/>
              <a:t>Estabelecer sistemas de alerta os exames complementares preconizados.</a:t>
            </a:r>
          </a:p>
          <a:p>
            <a:pPr>
              <a:buClrTx/>
            </a:pPr>
            <a:r>
              <a:rPr lang="pt-BR" sz="1800" dirty="0" smtClean="0"/>
              <a:t>Realizar controle de estoque (incluindo validade) de medicamentos. </a:t>
            </a:r>
          </a:p>
          <a:p>
            <a:pPr>
              <a:buClrTx/>
            </a:pPr>
            <a:r>
              <a:rPr lang="pt-BR" sz="1800" dirty="0" smtClean="0"/>
              <a:t>Manter um registro das necessidades de medicamentos dos hipertensos e diabéticos cadastrados na unidade de saúde.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33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400" b="1" kern="0" smtClean="0"/>
              <a:t>Organização e Gestão do Serviço</a:t>
            </a:r>
            <a:endParaRPr lang="pt-BR" sz="2400" b="1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2708920"/>
            <a:ext cx="7632848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Manter as informações do SIAB atualizadas. </a:t>
            </a:r>
          </a:p>
          <a:p>
            <a:pPr>
              <a:buClrTx/>
            </a:pPr>
            <a:r>
              <a:rPr lang="pt-BR" sz="1800" dirty="0" smtClean="0"/>
              <a:t>Implantar planilha/registro específico de acompanhamento. </a:t>
            </a:r>
          </a:p>
          <a:p>
            <a:pPr>
              <a:buClrTx/>
            </a:pPr>
            <a:r>
              <a:rPr lang="pt-BR" sz="1800" dirty="0" smtClean="0"/>
              <a:t>Pactuar com a equipe o registro das informações.  </a:t>
            </a:r>
          </a:p>
          <a:p>
            <a:pPr>
              <a:buClrTx/>
            </a:pPr>
            <a:r>
              <a:rPr lang="pt-BR" sz="1800" dirty="0" smtClean="0"/>
              <a:t>Definir responsável pelo monitoramento registros. </a:t>
            </a:r>
          </a:p>
          <a:p>
            <a:pPr>
              <a:buClrTx/>
            </a:pPr>
            <a:r>
              <a:rPr lang="pt-BR" sz="1800" dirty="0" smtClean="0"/>
              <a:t>Organizar um sistema de registro que viabilize situações de alerta quanto ao atraso na realização de consulta de acompanhamento, ao atraso na realização de exame complementar, a não realização de estratificação de risco, a não avaliação de comprometimento de órgãos alvo e ao estado de compensação da doença.</a:t>
            </a:r>
          </a:p>
          <a:p>
            <a:pPr>
              <a:buClrTx/>
            </a:pPr>
            <a:r>
              <a:rPr lang="pt-BR" sz="1800" dirty="0" smtClean="0"/>
              <a:t>Priorizar o atendimento dos pacientes avaliados como de alto risco. Organizar a agenda para o atendimento desta demanda.</a:t>
            </a:r>
          </a:p>
          <a:p>
            <a:pPr>
              <a:buClrTx/>
            </a:pP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2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1844824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400" b="1" kern="0" smtClean="0"/>
              <a:t>Organização e Gestão do Serviço</a:t>
            </a:r>
            <a:endParaRPr lang="pt-BR" sz="2400" b="1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6816" y="2492896"/>
            <a:ext cx="7941568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Organizar a agenda da atenção à saúde bucal de forma a possibilitar a atenção ao hipertenso e ao diabético. </a:t>
            </a:r>
          </a:p>
          <a:p>
            <a:pPr>
              <a:buClrTx/>
            </a:pPr>
            <a:r>
              <a:rPr lang="pt-BR" sz="1800" dirty="0" smtClean="0"/>
              <a:t>Estabelecer prioridades de atendimento considerando a classificação do risco odontológico. </a:t>
            </a:r>
          </a:p>
          <a:p>
            <a:pPr>
              <a:buClrTx/>
            </a:pPr>
            <a:r>
              <a:rPr lang="pt-BR" sz="1800" dirty="0" smtClean="0"/>
              <a:t>Demandar junto ao gestor oferta de consultas com dentista para estes pacientes.</a:t>
            </a:r>
          </a:p>
          <a:p>
            <a:pPr>
              <a:buClrTx/>
            </a:pPr>
            <a:r>
              <a:rPr lang="pt-BR" sz="1800" dirty="0" smtClean="0"/>
              <a:t>Organizar práticas coletivas sobre alimentação saudável. </a:t>
            </a:r>
          </a:p>
          <a:p>
            <a:pPr>
              <a:buClrTx/>
            </a:pPr>
            <a:r>
              <a:rPr lang="pt-BR" sz="1800" dirty="0" smtClean="0"/>
              <a:t>Demandar junto ao gestor parcerias institucionais para envolver nutricionistas nesta atividade. </a:t>
            </a:r>
          </a:p>
          <a:p>
            <a:pPr>
              <a:buClrTx/>
            </a:pPr>
            <a:r>
              <a:rPr lang="pt-BR" sz="1800" dirty="0" smtClean="0"/>
              <a:t>Organizar práticas coletivas para orientação de atividade física.</a:t>
            </a:r>
          </a:p>
          <a:p>
            <a:pPr>
              <a:buClrTx/>
            </a:pPr>
            <a:r>
              <a:rPr lang="pt-BR" sz="1800" dirty="0" smtClean="0"/>
              <a:t>Demandar junto ao gestor parcerias institucionais para envolver educadores físicos nesta atividade. </a:t>
            </a:r>
          </a:p>
          <a:p>
            <a:pPr>
              <a:buClrTx/>
            </a:pPr>
            <a:r>
              <a:rPr lang="pt-BR" sz="1800" dirty="0" smtClean="0"/>
              <a:t>Demandar ao gestor a compra de medicamentos para o tratamento do "abandono ao tabagismo".</a:t>
            </a:r>
          </a:p>
          <a:p>
            <a:pPr>
              <a:buClrTx/>
            </a:pP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124744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34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2400" b="1" kern="0" smtClean="0"/>
              <a:t>Engajamento Público</a:t>
            </a:r>
            <a:endParaRPr lang="pt-BR" sz="2400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64235" y="2564904"/>
            <a:ext cx="7720133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700" dirty="0" smtClean="0"/>
              <a:t>Informar a comunidade sobre a existência do Programa de Atenção à Hipertensão Arterial e à Diabetes </a:t>
            </a:r>
            <a:r>
              <a:rPr lang="pt-BR" sz="1700" dirty="0" err="1" smtClean="0"/>
              <a:t>Mellitus</a:t>
            </a:r>
            <a:r>
              <a:rPr lang="pt-BR" sz="1700" dirty="0" smtClean="0"/>
              <a:t> da unidade de saúde.</a:t>
            </a:r>
          </a:p>
          <a:p>
            <a:pPr>
              <a:buClrTx/>
            </a:pPr>
            <a:r>
              <a:rPr lang="pt-BR" sz="1700" dirty="0" smtClean="0"/>
              <a:t>Informar a comunidade sobre a importância de medir a pressão arterial a partir dos 18 anos, pelo menos, anualmente.</a:t>
            </a:r>
          </a:p>
          <a:p>
            <a:pPr>
              <a:buClrTx/>
            </a:pPr>
            <a:r>
              <a:rPr lang="pt-BR" sz="1700" dirty="0" smtClean="0"/>
              <a:t>Orientar a comunidade sobre a importância do rastreamento para DM em adultos com pressão arterial sustentada maior que 135/80 </a:t>
            </a:r>
            <a:r>
              <a:rPr lang="pt-BR" sz="1700" dirty="0" err="1" smtClean="0"/>
              <a:t>mmHg</a:t>
            </a:r>
            <a:r>
              <a:rPr lang="pt-BR" sz="1700" dirty="0" smtClean="0"/>
              <a:t>.     </a:t>
            </a:r>
          </a:p>
          <a:p>
            <a:pPr>
              <a:buClrTx/>
            </a:pPr>
            <a:r>
              <a:rPr lang="pt-BR" sz="1700" dirty="0" smtClean="0"/>
              <a:t>Orientar a comunidade sobre os fatores de risco para o desenvolvimento de hipertensão e diabetes.</a:t>
            </a:r>
          </a:p>
          <a:p>
            <a:pPr>
              <a:buClrTx/>
            </a:pPr>
            <a:r>
              <a:rPr lang="pt-BR" sz="1700" dirty="0" smtClean="0"/>
              <a:t>Informar a comunidade sobre a importância de realização das consultas.</a:t>
            </a:r>
          </a:p>
          <a:p>
            <a:pPr>
              <a:buClrTx/>
            </a:pPr>
            <a:r>
              <a:rPr lang="pt-BR" sz="1700" dirty="0" smtClean="0"/>
              <a:t>Ouvir a comunidade sobre estratégias para não ocorrer evasão dos portadores de hipertensão e diabetes (se houver número excessivo de faltosos).</a:t>
            </a:r>
          </a:p>
          <a:p>
            <a:pPr>
              <a:buClrTx/>
            </a:pPr>
            <a:r>
              <a:rPr lang="pt-BR" sz="1700" dirty="0" smtClean="0"/>
              <a:t>Esclarecer aos portadores de hipertensão e diabetes e à comunidade sobre a periodicidade preconizada para a realização das consultas.</a:t>
            </a:r>
          </a:p>
          <a:p>
            <a:pPr>
              <a:buClrTx/>
            </a:pPr>
            <a:endParaRPr lang="pt-BR" sz="17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2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2400" b="1" kern="0" smtClean="0"/>
              <a:t>Engajamento Público</a:t>
            </a:r>
            <a:endParaRPr lang="pt-BR" sz="2400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496" y="2780928"/>
            <a:ext cx="756084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Orientar os pacientes e a comunidade quanto aos riscos de doenças cardiovasculares e neurológicas decorrentes da hipertensão e do diabetes e sobre a importância de ter os pés, pulsos e sensibilidade de extremidades avaliadas periodicamente.</a:t>
            </a:r>
          </a:p>
          <a:p>
            <a:pPr>
              <a:buClrTx/>
            </a:pPr>
            <a:r>
              <a:rPr lang="pt-BR" sz="1800" dirty="0" smtClean="0"/>
              <a:t>Orientar os pacientes e a comunidade quanto à necessidade e periodicidade de realização de exames complementares. </a:t>
            </a:r>
          </a:p>
          <a:p>
            <a:pPr>
              <a:buClrTx/>
            </a:pPr>
            <a:r>
              <a:rPr lang="pt-BR" sz="1800" dirty="0" smtClean="0"/>
              <a:t>Orientar os pacientes e a comunidade quanto ao direito dos usuários de ter acesso aos medicamentos Farmácia Popular/Hiperdia e possíveis alternativas para obter este acesso.</a:t>
            </a:r>
          </a:p>
          <a:p>
            <a:pPr>
              <a:buClrTx/>
            </a:pPr>
            <a:r>
              <a:rPr lang="pt-BR" sz="1800" dirty="0" smtClean="0"/>
              <a:t>Orientar os pacientes e a comunidade sobre seus direitos em relação à manutenção de seus registros de saúde e acesso a segunda via se necessário.</a:t>
            </a:r>
          </a:p>
          <a:p>
            <a:pPr>
              <a:buClrTx/>
            </a:pPr>
            <a:endParaRPr lang="pt-BR" sz="1800" dirty="0" smtClean="0"/>
          </a:p>
          <a:p>
            <a:pPr>
              <a:buClrTx/>
            </a:pPr>
            <a:endParaRPr lang="pt-BR" sz="1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2400" b="1" kern="0" smtClean="0"/>
              <a:t>Engajamento Público</a:t>
            </a:r>
            <a:endParaRPr lang="pt-BR" sz="2400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496" y="2780928"/>
            <a:ext cx="7704856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Orientar os pacientes e a comunidade quanto aos riscos de doenças cardiovasculares e neurológicas decorrentes da hipertensão e do diabetes e sobre a importância de ter os pés, pulsos e sensibilidade de extremidades avaliadas periodicamente.</a:t>
            </a:r>
          </a:p>
          <a:p>
            <a:pPr marL="0" indent="0">
              <a:buClrTx/>
              <a:buNone/>
            </a:pPr>
            <a:endParaRPr lang="pt-BR" sz="1800" dirty="0" smtClean="0"/>
          </a:p>
          <a:p>
            <a:pPr>
              <a:buClrTx/>
            </a:pPr>
            <a:r>
              <a:rPr lang="pt-BR" sz="1800" dirty="0" smtClean="0"/>
              <a:t>Orientar os pacientes e a comunidade quanto:</a:t>
            </a:r>
          </a:p>
          <a:p>
            <a:pPr lvl="1">
              <a:buClrTx/>
            </a:pPr>
            <a:r>
              <a:rPr lang="pt-BR" sz="1600" dirty="0" smtClean="0"/>
              <a:t>à necessidade e periodicidade de realização de exames complementares. </a:t>
            </a:r>
          </a:p>
          <a:p>
            <a:pPr lvl="1">
              <a:buClrTx/>
            </a:pPr>
            <a:r>
              <a:rPr lang="pt-BR" sz="1600" dirty="0" smtClean="0"/>
              <a:t>ao direito dos usuários de ter acesso aos medicamentos Farmácia Popular/Hiperdia e possíveis alternativas para obter este acesso.</a:t>
            </a:r>
          </a:p>
          <a:p>
            <a:pPr lvl="1">
              <a:buClrTx/>
            </a:pPr>
            <a:r>
              <a:rPr lang="pt-BR" sz="1600" dirty="0" smtClean="0"/>
              <a:t>à manutenção de seus registros de saúde e acesso a segunda via se necessário.</a:t>
            </a:r>
          </a:p>
          <a:p>
            <a:pPr>
              <a:buClrTx/>
            </a:pPr>
            <a:endParaRPr lang="pt-BR" sz="1800" dirty="0" smtClean="0"/>
          </a:p>
          <a:p>
            <a:pPr>
              <a:buClrTx/>
            </a:pPr>
            <a:endParaRPr lang="pt-BR" sz="1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07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95536" y="2126783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2400" b="1" kern="0" dirty="0" smtClean="0"/>
              <a:t>Engajamento Público</a:t>
            </a:r>
            <a:endParaRPr lang="pt-BR" sz="2400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13599" y="2780928"/>
            <a:ext cx="7670769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Orientar os usuários quanto ao seu nível de risco e à importância do acompanhamento regular. </a:t>
            </a:r>
          </a:p>
          <a:p>
            <a:pPr>
              <a:buClrTx/>
            </a:pPr>
            <a:r>
              <a:rPr lang="pt-BR" sz="1800" dirty="0" smtClean="0"/>
              <a:t>Esclarecer os pacientes e a comunidade quanto à importância do adequado controle de fatores de risco modificáveis (como alimentação).</a:t>
            </a:r>
          </a:p>
          <a:p>
            <a:pPr>
              <a:buClrTx/>
            </a:pPr>
            <a:r>
              <a:rPr lang="pt-BR" sz="1800" dirty="0" smtClean="0"/>
              <a:t>Buscar parcerias na comunidade, reforçando a </a:t>
            </a:r>
            <a:r>
              <a:rPr lang="pt-BR" sz="1800" dirty="0" err="1" smtClean="0"/>
              <a:t>intersetorialidade</a:t>
            </a:r>
            <a:r>
              <a:rPr lang="pt-BR" sz="1800" dirty="0" smtClean="0"/>
              <a:t> nas ações de promoção da saúde. </a:t>
            </a:r>
          </a:p>
          <a:p>
            <a:pPr>
              <a:buClrTx/>
            </a:pPr>
            <a:r>
              <a:rPr lang="pt-BR" sz="1800" dirty="0" smtClean="0"/>
              <a:t>Mobilizar a comunidade para demandar junto aos gestores municipais garantia da disponibilização do atendimento com dentista.</a:t>
            </a:r>
          </a:p>
          <a:p>
            <a:pPr>
              <a:buClrTx/>
            </a:pPr>
            <a:r>
              <a:rPr lang="pt-BR" sz="1800" dirty="0" smtClean="0"/>
              <a:t>Orientar hipertensos, diabéticos e seus familiares sobre:</a:t>
            </a:r>
          </a:p>
          <a:p>
            <a:pPr lvl="1">
              <a:buClrTx/>
            </a:pPr>
            <a:r>
              <a:rPr lang="pt-BR" sz="1600" dirty="0" smtClean="0"/>
              <a:t>importância da alimentação saudável e da prática de atividade física regular. </a:t>
            </a:r>
          </a:p>
          <a:p>
            <a:pPr lvl="1">
              <a:buClrTx/>
            </a:pPr>
            <a:r>
              <a:rPr lang="pt-BR" sz="1600" dirty="0" smtClean="0"/>
              <a:t>a existência de tratamento para abandonar o tabagismo.</a:t>
            </a:r>
          </a:p>
          <a:p>
            <a:pPr>
              <a:buClrTx/>
            </a:pPr>
            <a:endParaRPr lang="pt-BR" sz="1800" dirty="0" smtClean="0"/>
          </a:p>
          <a:p>
            <a:pPr>
              <a:buClrTx/>
            </a:pPr>
            <a:endParaRPr lang="pt-BR" sz="1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66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87424" y="2924944"/>
            <a:ext cx="7552928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Capacitar os ACS para o cadastramento de hipertensos e de diabéticos de toda área de abrangência da unidade de saúde.  </a:t>
            </a:r>
          </a:p>
          <a:p>
            <a:pPr>
              <a:buClrTx/>
            </a:pPr>
            <a:r>
              <a:rPr lang="pt-BR" sz="1800" dirty="0" smtClean="0"/>
              <a:t>Capacitar a equipe da unidade de saúde para verificação da pressão arterial de forma criteriosa, incluindo uso adequado do manguito e para realização do </a:t>
            </a:r>
            <a:r>
              <a:rPr lang="pt-BR" sz="1800" dirty="0" err="1" smtClean="0"/>
              <a:t>hemoglicoteste</a:t>
            </a:r>
            <a:r>
              <a:rPr lang="pt-BR" sz="1800" dirty="0" smtClean="0"/>
              <a:t> em adultos com pressão arterial sustentada maior que 135/80 </a:t>
            </a:r>
            <a:r>
              <a:rPr lang="pt-BR" sz="1800" dirty="0" err="1" smtClean="0"/>
              <a:t>mmHg</a:t>
            </a:r>
            <a:r>
              <a:rPr lang="pt-BR" sz="1800" dirty="0" smtClean="0"/>
              <a:t>.    </a:t>
            </a:r>
          </a:p>
          <a:p>
            <a:pPr>
              <a:buClrTx/>
            </a:pPr>
            <a:r>
              <a:rPr lang="pt-BR" sz="1800" dirty="0" smtClean="0"/>
              <a:t>Treinar os ACS para a orientação de hipertensos e diabéticos quanto a realizar as consultas e sua periodicidade.</a:t>
            </a:r>
          </a:p>
          <a:p>
            <a:pPr>
              <a:buClrTx/>
            </a:pPr>
            <a:r>
              <a:rPr lang="pt-BR" sz="1800" dirty="0" smtClean="0"/>
              <a:t>Capacitar a equipe para a realização de exame clínico apropriado.                                     </a:t>
            </a:r>
          </a:p>
          <a:p>
            <a:pPr>
              <a:buClrTx/>
            </a:pPr>
            <a:r>
              <a:rPr lang="pt-BR" sz="1800" dirty="0" smtClean="0"/>
              <a:t>Capacitar a equipe para seguir o protocolo adotado na unidade de saúde para solicitação de exames complementares.</a:t>
            </a:r>
          </a:p>
          <a:p>
            <a:pPr>
              <a:buClrTx/>
            </a:pPr>
            <a:endParaRPr lang="pt-BR" sz="18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46856" y="2204864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2400" b="1" kern="0" smtClean="0"/>
              <a:t>Qualificação da Prática Clínica</a:t>
            </a:r>
            <a:endParaRPr lang="pt-BR" sz="2400" kern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5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3608" y="341313"/>
            <a:ext cx="5904656" cy="1143000"/>
          </a:xfrm>
        </p:spPr>
        <p:txBody>
          <a:bodyPr>
            <a:normAutofit/>
          </a:bodyPr>
          <a:lstStyle/>
          <a:p>
            <a:pPr algn="ctr"/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HIPERTENSÃO E DIABETES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80963" indent="0" algn="just">
              <a:buFontTx/>
              <a:buNone/>
            </a:pPr>
            <a:endParaRPr lang="pt-BR" dirty="0"/>
          </a:p>
          <a:p>
            <a:pPr marL="80963" indent="0" algn="just"/>
            <a:r>
              <a:rPr lang="pt-BR" dirty="0" smtClean="0"/>
              <a:t> Epidemia mundial</a:t>
            </a:r>
          </a:p>
          <a:p>
            <a:pPr marL="80963" indent="0" algn="just"/>
            <a:endParaRPr lang="pt-BR" dirty="0" smtClean="0"/>
          </a:p>
          <a:p>
            <a:pPr lvl="1" algn="just"/>
            <a:r>
              <a:rPr lang="pt-BR" dirty="0" smtClean="0"/>
              <a:t>Envelhecimento da população;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Mudanças do estilo de vida: sedentarismo, dieta inadequada, stress, obesidade.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51520" y="2780928"/>
            <a:ext cx="756084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dirty="0" smtClean="0"/>
              <a:t>Realizar atualização do profissional no tratamento da hipertensão e do diabetes.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dirty="0" smtClean="0"/>
              <a:t>Capacitar a equipe para orientar os usuários sobre as alternativas para obter acesso a medicamentos da Farmácia Popular/Hiperdia.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dirty="0" smtClean="0"/>
              <a:t>Treinar a equipe no preenchimento de todos os registros necessário ao acompanhamento do hipertenso e do diabético.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dirty="0" smtClean="0"/>
              <a:t>Capacitar a equipe da unidade de saúde para: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1600" dirty="0" smtClean="0"/>
              <a:t>registro adequado dos procedimentos clínicos em todas as consultas.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1600" dirty="0" smtClean="0"/>
              <a:t>realizar estratificação de risco segundo o escore de </a:t>
            </a:r>
            <a:r>
              <a:rPr lang="pt-BR" sz="1600" dirty="0" err="1" smtClean="0"/>
              <a:t>Framingham</a:t>
            </a:r>
            <a:r>
              <a:rPr lang="pt-BR" sz="1600" dirty="0" smtClean="0"/>
              <a:t> ou de lesões em órgãos alvo, em especial a avaliação dos pés.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sz="1600" dirty="0" smtClean="0"/>
              <a:t>a importância do registro desta avaliação.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1800" dirty="0" smtClean="0"/>
              <a:t>Capacitar a equipe quanto a estratégias para o controle de fatores de risco modificáveis.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pt-BR" sz="18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46856" y="2204864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2400" b="1" kern="0" dirty="0" smtClean="0"/>
              <a:t>Qualificação da Prática Clínica</a:t>
            </a:r>
            <a:endParaRPr lang="pt-BR" sz="2400" kern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66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46856" y="242088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2400" b="1" kern="0" dirty="0" smtClean="0"/>
              <a:t>Qualificação da Prática Clínica</a:t>
            </a:r>
            <a:endParaRPr lang="pt-BR" sz="2400" kern="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1520" y="3068960"/>
            <a:ext cx="7488832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1800" dirty="0" smtClean="0"/>
              <a:t>Capacitar a equipe para a avaliação e tratamento bucal do paciente hipertenso e diabético.</a:t>
            </a:r>
          </a:p>
          <a:p>
            <a:pPr>
              <a:buClrTx/>
            </a:pPr>
            <a:r>
              <a:rPr lang="pt-BR" sz="1800" dirty="0" smtClean="0"/>
              <a:t>Capacitar a equipe da unidade de saúde sobre práticas de alimentação saudável. </a:t>
            </a:r>
          </a:p>
          <a:p>
            <a:pPr>
              <a:buClrTx/>
            </a:pPr>
            <a:r>
              <a:rPr lang="pt-BR" sz="1800" dirty="0" smtClean="0"/>
              <a:t>Capacitar a equipe da unidade de saúde sobre a promoção da prática de atividade física regular. </a:t>
            </a:r>
          </a:p>
          <a:p>
            <a:pPr>
              <a:buClrTx/>
            </a:pPr>
            <a:r>
              <a:rPr lang="pt-BR" sz="1800" dirty="0" smtClean="0"/>
              <a:t>Capacitar a equipe para o tratamento de pacientes tabagistas. </a:t>
            </a:r>
          </a:p>
          <a:p>
            <a:pPr>
              <a:buClrTx/>
            </a:pPr>
            <a:r>
              <a:rPr lang="pt-BR" sz="1800" dirty="0" smtClean="0"/>
              <a:t>Capacitar a equipe da unidade de saúde sobre metodologias de educação em saúde.</a:t>
            </a:r>
          </a:p>
          <a:p>
            <a:pPr>
              <a:buClrTx/>
            </a:pP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Protocolos municipais de Hipertensão e Diabetes.</a:t>
            </a:r>
          </a:p>
          <a:p>
            <a:pPr algn="just">
              <a:buFontTx/>
              <a:buNone/>
            </a:pPr>
            <a:endParaRPr lang="pt-BR" sz="280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36742"/>
            <a:ext cx="2232248" cy="3137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982" y="2708921"/>
            <a:ext cx="2231474" cy="316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051720" y="5949280"/>
            <a:ext cx="2232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000" dirty="0">
                <a:latin typeface="+mj-lt"/>
              </a:rPr>
              <a:t>Figura 4: Protocolo de Hipertensão</a:t>
            </a:r>
          </a:p>
          <a:p>
            <a:pPr algn="just">
              <a:defRPr/>
            </a:pPr>
            <a:r>
              <a:rPr lang="pt-BR" sz="1000" dirty="0">
                <a:latin typeface="+mj-lt"/>
              </a:rPr>
              <a:t>Fonte: SMS de Curitiba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48064" y="5949280"/>
            <a:ext cx="22320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000" dirty="0">
                <a:latin typeface="+mj-lt"/>
              </a:rPr>
              <a:t>Figura 5: Protocolo de Diabetes</a:t>
            </a:r>
          </a:p>
          <a:p>
            <a:pPr>
              <a:defRPr/>
            </a:pPr>
            <a:r>
              <a:rPr lang="pt-BR" sz="1000" dirty="0">
                <a:latin typeface="+mj-lt"/>
              </a:rPr>
              <a:t>Fonte: SMS de Curitiba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Reuniões com a equipe: treinamento dos protocolos e detalhamento da </a:t>
            </a:r>
            <a:r>
              <a:rPr lang="pt-BR" sz="2400" dirty="0" smtClean="0"/>
              <a:t>intervenção.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Capacitação da equipe: abordagem mínima do tabagismo.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Capacitação da equipe para orientações individuais referentes a atividade física e alimentação saudável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>
              <a:buFontTx/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800" dirty="0"/>
              <a:t>Relatórios do prontuário </a:t>
            </a:r>
            <a:r>
              <a:rPr lang="pt-BR" sz="2800" dirty="0" smtClean="0"/>
              <a:t>eletrônico</a:t>
            </a:r>
          </a:p>
          <a:p>
            <a:endParaRPr lang="pt-BR" sz="2800" dirty="0" smtClean="0"/>
          </a:p>
          <a:p>
            <a:pPr algn="just"/>
            <a:r>
              <a:rPr lang="pt-BR" sz="2800" dirty="0" smtClean="0"/>
              <a:t>Busca ativa feitas pelas ACS, dos hipertensos e diabéticos faltosos conforme o protocolo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Consultas pré agendadas, para os faltosos</a:t>
            </a:r>
            <a:endParaRPr lang="pt-BR" sz="2800" dirty="0"/>
          </a:p>
          <a:p>
            <a:pPr marL="457200" lvl="1" indent="0">
              <a:buFontTx/>
              <a:buNone/>
            </a:pPr>
            <a:endParaRPr lang="pt-BR" dirty="0"/>
          </a:p>
        </p:txBody>
      </p:sp>
      <p:sp>
        <p:nvSpPr>
          <p:cNvPr id="19461" name="CaixaDeTexto 4"/>
          <p:cNvSpPr txBox="1">
            <a:spLocks noChangeArrowheads="1"/>
          </p:cNvSpPr>
          <p:nvPr/>
        </p:nvSpPr>
        <p:spPr bwMode="auto">
          <a:xfrm>
            <a:off x="1763713" y="6207125"/>
            <a:ext cx="3024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000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Preenchimento das fichas </a:t>
            </a:r>
            <a:r>
              <a:rPr lang="pt-BR" dirty="0" smtClean="0"/>
              <a:t>espelho</a:t>
            </a:r>
          </a:p>
          <a:p>
            <a:endParaRPr lang="pt-BR" dirty="0" smtClean="0"/>
          </a:p>
          <a:p>
            <a:r>
              <a:rPr lang="pt-BR" dirty="0" smtClean="0"/>
              <a:t>Solicitação dos exames conforme protocolo</a:t>
            </a:r>
          </a:p>
          <a:p>
            <a:endParaRPr lang="pt-BR" dirty="0" smtClean="0"/>
          </a:p>
          <a:p>
            <a:r>
              <a:rPr lang="pt-BR" dirty="0" smtClean="0"/>
              <a:t>Oferta dos medicamentos</a:t>
            </a:r>
          </a:p>
          <a:p>
            <a:endParaRPr lang="pt-BR" dirty="0" smtClean="0"/>
          </a:p>
          <a:p>
            <a:r>
              <a:rPr lang="pt-BR" dirty="0" smtClean="0"/>
              <a:t>Orientação individual, projeto terapêutico singular. </a:t>
            </a:r>
            <a:endParaRPr lang="pt-BR" dirty="0"/>
          </a:p>
          <a:p>
            <a:pPr>
              <a:buFontTx/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5720" y="1643050"/>
            <a:ext cx="7497763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/>
              <a:t>Envolvimento da equipe</a:t>
            </a:r>
          </a:p>
          <a:p>
            <a:pPr>
              <a:lnSpc>
                <a:spcPct val="90000"/>
              </a:lnSpc>
            </a:pPr>
            <a:endParaRPr lang="pt-BR" sz="3000" dirty="0"/>
          </a:p>
          <a:p>
            <a:pPr lvl="1">
              <a:lnSpc>
                <a:spcPct val="90000"/>
              </a:lnSpc>
            </a:pPr>
            <a:r>
              <a:rPr lang="pt-BR" sz="2600" dirty="0"/>
              <a:t>Auxiliares enfermagem, enfermeira, </a:t>
            </a:r>
            <a:r>
              <a:rPr lang="pt-BR" sz="2600" dirty="0" smtClean="0"/>
              <a:t>ACS</a:t>
            </a:r>
            <a:endParaRPr lang="pt-BR" sz="2600" dirty="0"/>
          </a:p>
          <a:p>
            <a:pPr lvl="1">
              <a:lnSpc>
                <a:spcPct val="90000"/>
              </a:lnSpc>
            </a:pPr>
            <a:r>
              <a:rPr lang="pt-BR" sz="2600" dirty="0" smtClean="0"/>
              <a:t>NASF</a:t>
            </a:r>
            <a:endParaRPr lang="pt-BR" sz="2600" dirty="0"/>
          </a:p>
          <a:p>
            <a:pPr lvl="1">
              <a:lnSpc>
                <a:spcPct val="90000"/>
              </a:lnSpc>
            </a:pPr>
            <a:r>
              <a:rPr lang="pt-BR" sz="2600" dirty="0" smtClean="0"/>
              <a:t>Médico</a:t>
            </a:r>
            <a:endParaRPr lang="pt-BR" sz="2600" dirty="0"/>
          </a:p>
          <a:p>
            <a:pPr lvl="1">
              <a:lnSpc>
                <a:spcPct val="90000"/>
              </a:lnSpc>
            </a:pPr>
            <a:r>
              <a:rPr lang="pt-BR" sz="2600" dirty="0"/>
              <a:t>Aferição de PA, peso, </a:t>
            </a:r>
            <a:r>
              <a:rPr lang="pt-BR" sz="2600" dirty="0" smtClean="0"/>
              <a:t>estatura </a:t>
            </a:r>
            <a:endParaRPr lang="pt-BR" sz="2600" dirty="0"/>
          </a:p>
          <a:p>
            <a:pPr lvl="1">
              <a:lnSpc>
                <a:spcPct val="90000"/>
              </a:lnSpc>
            </a:pPr>
            <a:r>
              <a:rPr lang="pt-BR" sz="2600" dirty="0"/>
              <a:t>Revisão da </a:t>
            </a:r>
            <a:r>
              <a:rPr lang="pt-BR" sz="2600" dirty="0" smtClean="0"/>
              <a:t>medicação</a:t>
            </a:r>
            <a:endParaRPr lang="pt-BR" sz="2600" dirty="0"/>
          </a:p>
          <a:p>
            <a:pPr lvl="1">
              <a:lnSpc>
                <a:spcPct val="90000"/>
              </a:lnSpc>
            </a:pPr>
            <a:r>
              <a:rPr lang="pt-BR" sz="2600" dirty="0"/>
              <a:t>Avaliação e solicitação de exames </a:t>
            </a:r>
            <a:r>
              <a:rPr lang="pt-BR" sz="2600" dirty="0" smtClean="0"/>
              <a:t>conforme </a:t>
            </a:r>
            <a:r>
              <a:rPr lang="pt-BR" sz="2600" dirty="0" err="1" smtClean="0"/>
              <a:t>protoco</a:t>
            </a:r>
            <a:endParaRPr lang="pt-BR" sz="2600" dirty="0"/>
          </a:p>
          <a:p>
            <a:pPr lvl="1" algn="just">
              <a:lnSpc>
                <a:spcPct val="90000"/>
              </a:lnSpc>
            </a:pPr>
            <a:r>
              <a:rPr lang="pt-BR" sz="2600" dirty="0"/>
              <a:t>Agendamento de consulta médica e odontológica conforme protocolo.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400" u="sng" dirty="0"/>
              <a:t>Orientação </a:t>
            </a:r>
            <a:r>
              <a:rPr lang="pt-BR" sz="2400" u="sng" dirty="0" smtClean="0"/>
              <a:t>individual/Educação </a:t>
            </a:r>
            <a:r>
              <a:rPr lang="pt-BR" sz="2400" u="sng" dirty="0"/>
              <a:t>em </a:t>
            </a:r>
            <a:r>
              <a:rPr lang="pt-BR" sz="2400" u="sng" dirty="0" smtClean="0"/>
              <a:t>saúde</a:t>
            </a:r>
          </a:p>
          <a:p>
            <a:endParaRPr lang="pt-BR" sz="2400" dirty="0"/>
          </a:p>
          <a:p>
            <a:pPr lvl="1"/>
            <a:r>
              <a:rPr lang="pt-BR" sz="2400" dirty="0"/>
              <a:t>Orientação sobre cessação do </a:t>
            </a:r>
            <a:r>
              <a:rPr lang="pt-BR" sz="2400" dirty="0" smtClean="0"/>
              <a:t>tabagismo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Alimentação </a:t>
            </a:r>
            <a:r>
              <a:rPr lang="pt-BR" sz="2400" dirty="0" smtClean="0"/>
              <a:t>saudável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Incentivo a prática de atividades física </a:t>
            </a:r>
            <a:r>
              <a:rPr lang="pt-BR" sz="2400" dirty="0" smtClean="0"/>
              <a:t>regular</a:t>
            </a:r>
            <a:endParaRPr lang="pt-BR" sz="2400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dirty="0"/>
              <a:t> Educação em </a:t>
            </a:r>
            <a:r>
              <a:rPr lang="pt-BR" dirty="0" smtClean="0"/>
              <a:t>saúde</a:t>
            </a:r>
          </a:p>
          <a:p>
            <a:endParaRPr lang="pt-BR" dirty="0"/>
          </a:p>
          <a:p>
            <a:pPr marL="342900" lvl="2" indent="-342900">
              <a:buSzTx/>
              <a:buBlip>
                <a:blip r:embed="rId2"/>
              </a:buBlip>
            </a:pPr>
            <a:r>
              <a:rPr lang="pt-BR" dirty="0" smtClean="0"/>
              <a:t>Incentivo à prática de atividade física regular</a:t>
            </a:r>
          </a:p>
          <a:p>
            <a:pPr marL="342900" lvl="2" indent="-342900">
              <a:buSzTx/>
              <a:buBlip>
                <a:blip r:embed="rId2"/>
              </a:buBlip>
            </a:pPr>
            <a:endParaRPr lang="pt-BR" dirty="0" smtClean="0"/>
          </a:p>
          <a:p>
            <a:pPr marL="342900" lvl="2" indent="-342900">
              <a:buSzTx/>
              <a:buBlip>
                <a:blip r:embed="rId2"/>
              </a:buBlip>
            </a:pPr>
            <a:r>
              <a:rPr lang="pt-BR" dirty="0" smtClean="0"/>
              <a:t>Grupo de atividade física, orientado pelo educador físico , em locais e horários diferentes</a:t>
            </a:r>
          </a:p>
          <a:p>
            <a:pPr marL="342900" lvl="2" indent="-342900">
              <a:buSzTx/>
              <a:buBlip>
                <a:blip r:embed="rId2"/>
              </a:buBlip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700213"/>
            <a:ext cx="7386638" cy="4497387"/>
          </a:xfrm>
        </p:spPr>
        <p:txBody>
          <a:bodyPr/>
          <a:lstStyle/>
          <a:p>
            <a:r>
              <a:rPr lang="pt-BR" dirty="0"/>
              <a:t> Educação em </a:t>
            </a:r>
            <a:r>
              <a:rPr lang="pt-BR" dirty="0" smtClean="0"/>
              <a:t>saúde</a:t>
            </a:r>
          </a:p>
          <a:p>
            <a:endParaRPr lang="pt-BR" dirty="0"/>
          </a:p>
          <a:p>
            <a:pPr lvl="1"/>
            <a:r>
              <a:rPr lang="pt-BR" dirty="0"/>
              <a:t>Orientações sobre saúde </a:t>
            </a:r>
            <a:r>
              <a:rPr lang="pt-BR" dirty="0" smtClean="0"/>
              <a:t>bucal</a:t>
            </a:r>
          </a:p>
          <a:p>
            <a:pPr lvl="1"/>
            <a:endParaRPr lang="pt-BR" dirty="0" smtClean="0"/>
          </a:p>
          <a:p>
            <a:pPr lvl="1" algn="just"/>
            <a:r>
              <a:rPr lang="pt-BR" dirty="0" smtClean="0"/>
              <a:t>Entrega de folder , sobre alimentação saudável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5605" name="Retângulo 4"/>
          <p:cNvSpPr>
            <a:spLocks noChangeArrowheads="1"/>
          </p:cNvSpPr>
          <p:nvPr/>
        </p:nvSpPr>
        <p:spPr bwMode="auto">
          <a:xfrm>
            <a:off x="2700338" y="5918200"/>
            <a:ext cx="4433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000" dirty="0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1913" y="274638"/>
            <a:ext cx="5472335" cy="1143000"/>
          </a:xfrm>
        </p:spPr>
        <p:txBody>
          <a:bodyPr>
            <a:normAutofit/>
          </a:bodyPr>
          <a:lstStyle/>
          <a:p>
            <a:pPr algn="ctr"/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 </a:t>
            </a:r>
            <a:r>
              <a:rPr lang="pt-BR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RAZÃO DISSO</a:t>
            </a:r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282" y="1357298"/>
            <a:ext cx="7497762" cy="480060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pt-BR" sz="2800" dirty="0"/>
              <a:t>É </a:t>
            </a:r>
            <a:r>
              <a:rPr lang="pt-BR" sz="2800" dirty="0" smtClean="0"/>
              <a:t>importante:</a:t>
            </a:r>
            <a:endParaRPr lang="pt-BR" sz="2800" dirty="0"/>
          </a:p>
          <a:p>
            <a:pPr marL="0" indent="0" algn="just"/>
            <a:r>
              <a:rPr lang="pt-BR" sz="2800" dirty="0" smtClean="0"/>
              <a:t> Aprimorar </a:t>
            </a:r>
            <a:r>
              <a:rPr lang="pt-BR" sz="2800" dirty="0"/>
              <a:t>os serviços de atenção aos usuários com hipertensão e </a:t>
            </a:r>
            <a:r>
              <a:rPr lang="pt-BR" sz="2800" dirty="0" smtClean="0"/>
              <a:t>diabetes</a:t>
            </a:r>
          </a:p>
          <a:p>
            <a:pPr marL="0" indent="0" algn="just"/>
            <a:endParaRPr lang="pt-BR" sz="2800" dirty="0"/>
          </a:p>
          <a:p>
            <a:pPr marL="0" indent="0" algn="just"/>
            <a:r>
              <a:rPr lang="pt-BR" sz="2800" dirty="0" smtClean="0"/>
              <a:t> Melhorar </a:t>
            </a:r>
            <a:r>
              <a:rPr lang="pt-BR" sz="2800" dirty="0"/>
              <a:t>a qualidade de </a:t>
            </a:r>
            <a:r>
              <a:rPr lang="pt-BR" sz="2800" dirty="0" smtClean="0"/>
              <a:t>vida</a:t>
            </a:r>
          </a:p>
          <a:p>
            <a:pPr marL="0" indent="0" algn="just"/>
            <a:endParaRPr lang="pt-BR" sz="2800" dirty="0"/>
          </a:p>
          <a:p>
            <a:pPr marL="0" indent="0" algn="just"/>
            <a:r>
              <a:rPr lang="pt-BR" sz="2800" dirty="0" smtClean="0"/>
              <a:t> Poupar </a:t>
            </a:r>
            <a:r>
              <a:rPr lang="pt-BR" sz="2800" dirty="0"/>
              <a:t>gastos com o tratamento das complicações (IAM, </a:t>
            </a:r>
            <a:r>
              <a:rPr lang="pt-BR" sz="2800" dirty="0" smtClean="0"/>
              <a:t>AVC, </a:t>
            </a:r>
            <a:r>
              <a:rPr lang="pt-BR" sz="2800" dirty="0"/>
              <a:t>DRC) e das </a:t>
            </a:r>
            <a:r>
              <a:rPr lang="pt-BR" sz="2800" dirty="0" smtClean="0"/>
              <a:t>sequelas</a:t>
            </a:r>
            <a:endParaRPr lang="pt-B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-285784" y="2285992"/>
            <a:ext cx="89027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Objetivos, Metas e Resultados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1: </a:t>
            </a:r>
            <a:r>
              <a:rPr lang="pt-BR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Ampliar a cobertura aos portadores de hipertensão e/ou diabetes.</a:t>
            </a:r>
            <a:endParaRPr lang="pt-BR" sz="2600" dirty="0"/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0963" indent="0">
              <a:buFontTx/>
              <a:buNone/>
            </a:pPr>
            <a:r>
              <a:rPr lang="pt-BR" sz="2000" dirty="0"/>
              <a:t>Total </a:t>
            </a:r>
            <a:r>
              <a:rPr lang="pt-BR" sz="2000" dirty="0" smtClean="0"/>
              <a:t>hipertensos da área : 743</a:t>
            </a:r>
            <a:endParaRPr lang="pt-BR" sz="2000" dirty="0"/>
          </a:p>
          <a:p>
            <a:pPr marL="80963" indent="0">
              <a:buFontTx/>
              <a:buNone/>
            </a:pPr>
            <a:r>
              <a:rPr lang="pt-BR" sz="2000" dirty="0" smtClean="0"/>
              <a:t>Atendidos na </a:t>
            </a:r>
            <a:r>
              <a:rPr lang="pt-BR" sz="2000" dirty="0"/>
              <a:t>intervenção: </a:t>
            </a:r>
            <a:r>
              <a:rPr lang="pt-BR" sz="2000" dirty="0" smtClean="0"/>
              <a:t>mês 1( 4,7%), mês 2 (10%), no mês 3(15,7%) e no mês 4 (22,1%).</a:t>
            </a:r>
            <a:endParaRPr lang="pt-BR" dirty="0"/>
          </a:p>
          <a:p>
            <a:pPr marL="80963" indent="0">
              <a:buFontTx/>
              <a:buNone/>
            </a:pPr>
            <a:endParaRPr lang="pt-BR" dirty="0"/>
          </a:p>
          <a:p>
            <a:pPr marL="80963" indent="0">
              <a:buFontTx/>
              <a:buNone/>
            </a:pPr>
            <a:endParaRPr lang="pt-BR" dirty="0"/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1259632" y="5589240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Gill Sans MT" pitchFamily="34" charset="0"/>
              </a:rPr>
              <a:t>Gráfico 1: Cobertura do programa de atenção ao hipertenso na US.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sz="1200" dirty="0">
              <a:latin typeface="Gill Sans MT" pitchFamily="34" charset="0"/>
            </a:endParaRPr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3" cstate="print"/>
          <a:srcRect b="-49"/>
          <a:stretch>
            <a:fillRect/>
          </a:stretch>
        </p:blipFill>
        <p:spPr bwMode="auto">
          <a:xfrm>
            <a:off x="1115616" y="2852936"/>
            <a:ext cx="5348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000" dirty="0"/>
              <a:t>Total de diabéticos da </a:t>
            </a:r>
            <a:r>
              <a:rPr lang="pt-BR" sz="2000" dirty="0" smtClean="0"/>
              <a:t>área: 261  </a:t>
            </a:r>
            <a:endParaRPr lang="pt-BR" sz="2000" dirty="0"/>
          </a:p>
          <a:p>
            <a:r>
              <a:rPr lang="pt-BR" sz="2000" dirty="0" smtClean="0"/>
              <a:t>Atendidos na intervenção:mês 1 (5%), mês 2 (11,9%), mês 3(23%), mês 4 (31%). </a:t>
            </a:r>
            <a:endParaRPr lang="pt-BR" dirty="0"/>
          </a:p>
        </p:txBody>
      </p:sp>
      <p:sp>
        <p:nvSpPr>
          <p:cNvPr id="31749" name="CaixaDeTexto 3"/>
          <p:cNvSpPr txBox="1">
            <a:spLocks noChangeArrowheads="1"/>
          </p:cNvSpPr>
          <p:nvPr/>
        </p:nvSpPr>
        <p:spPr bwMode="auto">
          <a:xfrm>
            <a:off x="1763713" y="5535613"/>
            <a:ext cx="56165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Gill Sans MT" pitchFamily="34" charset="0"/>
              </a:rPr>
              <a:t>Gráfico 2: Cobertura do programa de atenção ao diabético na US.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pic>
        <p:nvPicPr>
          <p:cNvPr id="2050" name="Gráfico 2"/>
          <p:cNvPicPr>
            <a:picLocks noChangeArrowheads="1"/>
          </p:cNvPicPr>
          <p:nvPr/>
        </p:nvPicPr>
        <p:blipFill>
          <a:blip r:embed="rId2" cstate="print"/>
          <a:srcRect b="-47"/>
          <a:stretch>
            <a:fillRect/>
          </a:stretch>
        </p:blipFill>
        <p:spPr bwMode="auto">
          <a:xfrm>
            <a:off x="1835696" y="2636912"/>
            <a:ext cx="460533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26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1: Ampliar a cobertura aos portadores de hipertensão e/ou diabetes.</a:t>
            </a:r>
            <a:endParaRPr lang="pt-BR" sz="260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2: </a:t>
            </a: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Melhorar a adesão do hipertenso e/ou diabético ao programa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2360613"/>
            <a:ext cx="7386638" cy="4497387"/>
          </a:xfrm>
        </p:spPr>
        <p:txBody>
          <a:bodyPr/>
          <a:lstStyle/>
          <a:p>
            <a:r>
              <a:rPr lang="pt-BR" sz="1800" dirty="0"/>
              <a:t>Meta: Buscar </a:t>
            </a:r>
            <a:r>
              <a:rPr lang="pt-BR" sz="1800" dirty="0" smtClean="0"/>
              <a:t>50</a:t>
            </a:r>
            <a:r>
              <a:rPr lang="pt-BR" sz="1800" dirty="0"/>
              <a:t>% dos hipertensos faltosos às consultas conforme periodicidade recomendada.</a:t>
            </a:r>
          </a:p>
          <a:p>
            <a:endParaRPr lang="pt-BR" dirty="0"/>
          </a:p>
        </p:txBody>
      </p:sp>
      <p:sp>
        <p:nvSpPr>
          <p:cNvPr id="35845" name="CaixaDeTexto 3"/>
          <p:cNvSpPr txBox="1">
            <a:spLocks noChangeArrowheads="1"/>
          </p:cNvSpPr>
          <p:nvPr/>
        </p:nvSpPr>
        <p:spPr bwMode="auto">
          <a:xfrm>
            <a:off x="251520" y="5229200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Gráfico3: </a:t>
            </a:r>
            <a:r>
              <a:rPr lang="pt-BR" sz="1000" dirty="0">
                <a:latin typeface="Gill Sans MT" pitchFamily="34" charset="0"/>
              </a:rPr>
              <a:t>Proporção de hipertensos faltosos às consultas conforme periodicidade e que receberam busca ativa.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35847" name="CaixaDeTexto 6"/>
          <p:cNvSpPr txBox="1">
            <a:spLocks noChangeArrowheads="1"/>
          </p:cNvSpPr>
          <p:nvPr/>
        </p:nvSpPr>
        <p:spPr bwMode="auto">
          <a:xfrm>
            <a:off x="4077823" y="5229200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Gráfico4: </a:t>
            </a:r>
            <a:r>
              <a:rPr lang="pt-BR" sz="1000" dirty="0">
                <a:latin typeface="Gill Sans MT" pitchFamily="34" charset="0"/>
              </a:rPr>
              <a:t>Proporção de diabéticos faltosos às consultas conforme periodicidade e que receberam busca ativa.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pic>
        <p:nvPicPr>
          <p:cNvPr id="3074" name="Gráfico 3"/>
          <p:cNvPicPr>
            <a:picLocks noChangeArrowheads="1"/>
          </p:cNvPicPr>
          <p:nvPr/>
        </p:nvPicPr>
        <p:blipFill>
          <a:blip r:embed="rId2" cstate="print"/>
          <a:srcRect b="-29"/>
          <a:stretch>
            <a:fillRect/>
          </a:stretch>
        </p:blipFill>
        <p:spPr bwMode="auto">
          <a:xfrm>
            <a:off x="179512" y="3212976"/>
            <a:ext cx="3528392" cy="19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Gráfico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3384376" cy="19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83170"/>
            <a:ext cx="7884368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3: </a:t>
            </a:r>
            <a:r>
              <a:rPr lang="pt-BR" sz="3000" b="1" dirty="0"/>
              <a:t>Melhorar a qualidade de atendimento ao hipertenso e diabético na Unidade de Saúde</a:t>
            </a:r>
            <a:r>
              <a:rPr lang="pt-BR" sz="3700" dirty="0"/>
              <a:t/>
            </a:r>
            <a:br>
              <a:rPr lang="pt-BR" sz="3700" dirty="0"/>
            </a:br>
            <a:endParaRPr lang="pt-B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1844824"/>
            <a:ext cx="7386638" cy="4497387"/>
          </a:xfrm>
        </p:spPr>
        <p:txBody>
          <a:bodyPr/>
          <a:lstStyle/>
          <a:p>
            <a:r>
              <a:rPr lang="pt-BR" sz="1800" dirty="0"/>
              <a:t>Meta: Realizar exame clínico apropriado em 100% dos hipertensos e/ou </a:t>
            </a:r>
            <a:r>
              <a:rPr lang="pt-BR" sz="1800" dirty="0" smtClean="0"/>
              <a:t>diabéticos.</a:t>
            </a:r>
            <a:endParaRPr lang="pt-BR" dirty="0"/>
          </a:p>
        </p:txBody>
      </p:sp>
      <p:sp>
        <p:nvSpPr>
          <p:cNvPr id="39941" name="CaixaDeTexto 4"/>
          <p:cNvSpPr txBox="1">
            <a:spLocks noChangeArrowheads="1"/>
          </p:cNvSpPr>
          <p:nvPr/>
        </p:nvSpPr>
        <p:spPr bwMode="auto">
          <a:xfrm>
            <a:off x="367081" y="5534881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Gill Sans MT" pitchFamily="34" charset="0"/>
              </a:rPr>
              <a:t>Gráfico 5</a:t>
            </a:r>
            <a:r>
              <a:rPr lang="pt-BR" sz="1000" dirty="0">
                <a:latin typeface="Gill Sans MT" pitchFamily="34" charset="0"/>
              </a:rPr>
              <a:t>: Proporção de hipertensos com o exame </a:t>
            </a:r>
            <a:r>
              <a:rPr lang="pt-BR" sz="1000" dirty="0" smtClean="0">
                <a:latin typeface="Gill Sans MT" pitchFamily="34" charset="0"/>
              </a:rPr>
              <a:t>clinico de acordo </a:t>
            </a:r>
            <a:r>
              <a:rPr lang="pt-BR" sz="1000" dirty="0">
                <a:latin typeface="Gill Sans MT" pitchFamily="34" charset="0"/>
              </a:rPr>
              <a:t>com o protocolo em dia.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39943" name="Retângulo 3"/>
          <p:cNvSpPr>
            <a:spLocks noChangeArrowheads="1"/>
          </p:cNvSpPr>
          <p:nvPr/>
        </p:nvSpPr>
        <p:spPr bwMode="auto">
          <a:xfrm>
            <a:off x="4283968" y="5600253"/>
            <a:ext cx="288203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Gill Sans MT" pitchFamily="34" charset="0"/>
              </a:rPr>
              <a:t>Gráfico 6</a:t>
            </a:r>
            <a:r>
              <a:rPr lang="pt-BR" sz="1000" dirty="0">
                <a:latin typeface="Gill Sans MT" pitchFamily="34" charset="0"/>
              </a:rPr>
              <a:t>: Proporção de diabéticos com </a:t>
            </a:r>
            <a:r>
              <a:rPr lang="pt-BR" sz="1000" dirty="0" smtClean="0">
                <a:latin typeface="Gill Sans MT" pitchFamily="34" charset="0"/>
              </a:rPr>
              <a:t>exame clínico em dia conforme o protocolo.</a:t>
            </a:r>
            <a:endParaRPr lang="pt-BR" sz="1000" dirty="0">
              <a:latin typeface="Gill Sans MT" pitchFamily="34" charset="0"/>
            </a:endParaRP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</p:txBody>
      </p:sp>
      <p:pic>
        <p:nvPicPr>
          <p:cNvPr id="4098" name="Gráfico 5"/>
          <p:cNvPicPr>
            <a:picLocks noChangeArrowheads="1"/>
          </p:cNvPicPr>
          <p:nvPr/>
        </p:nvPicPr>
        <p:blipFill>
          <a:blip r:embed="rId2" cstate="print"/>
          <a:srcRect b="-50"/>
          <a:stretch>
            <a:fillRect/>
          </a:stretch>
        </p:blipFill>
        <p:spPr bwMode="auto">
          <a:xfrm>
            <a:off x="255683" y="3140968"/>
            <a:ext cx="3600400" cy="23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Gráfico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3600400" cy="23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000" dirty="0"/>
              <a:t>Meta: Realizar a solicitação de exames complementares periódicos em 100% dos pacientes.</a:t>
            </a:r>
          </a:p>
          <a:p>
            <a:endParaRPr lang="pt-BR" sz="2400" dirty="0"/>
          </a:p>
        </p:txBody>
      </p:sp>
      <p:sp>
        <p:nvSpPr>
          <p:cNvPr id="40965" name="CaixaDeTexto 4"/>
          <p:cNvSpPr txBox="1">
            <a:spLocks noChangeArrowheads="1"/>
          </p:cNvSpPr>
          <p:nvPr/>
        </p:nvSpPr>
        <p:spPr bwMode="auto">
          <a:xfrm>
            <a:off x="323528" y="5229200"/>
            <a:ext cx="3618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Figura 7</a:t>
            </a:r>
            <a:r>
              <a:rPr lang="pt-BR" sz="1000" dirty="0">
                <a:latin typeface="Gill Sans MT" pitchFamily="34" charset="0"/>
              </a:rPr>
              <a:t>: Proporção de hipertensos com solicitação de exames complementares periódicos em dia.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sz="1200" dirty="0">
              <a:latin typeface="Gill Sans MT" pitchFamily="34" charset="0"/>
            </a:endParaRPr>
          </a:p>
        </p:txBody>
      </p:sp>
      <p:sp>
        <p:nvSpPr>
          <p:cNvPr id="40967" name="Retângulo 3"/>
          <p:cNvSpPr>
            <a:spLocks noChangeArrowheads="1"/>
          </p:cNvSpPr>
          <p:nvPr/>
        </p:nvSpPr>
        <p:spPr bwMode="auto">
          <a:xfrm>
            <a:off x="4091884" y="5214949"/>
            <a:ext cx="32164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Figura 8</a:t>
            </a:r>
            <a:r>
              <a:rPr lang="pt-BR" sz="1000" dirty="0">
                <a:latin typeface="Gill Sans MT" pitchFamily="34" charset="0"/>
              </a:rPr>
              <a:t>: Proporção de diabéticos com solicitação de exames complementares periódicos em dia.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</p:txBody>
      </p:sp>
      <p:pic>
        <p:nvPicPr>
          <p:cNvPr id="5122" name="Gráfico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3618656" cy="223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Gráfico 8"/>
          <p:cNvPicPr>
            <a:picLocks noChangeArrowheads="1"/>
          </p:cNvPicPr>
          <p:nvPr/>
        </p:nvPicPr>
        <p:blipFill>
          <a:blip r:embed="rId3" cstate="print"/>
          <a:srcRect b="-24"/>
          <a:stretch>
            <a:fillRect/>
          </a:stretch>
        </p:blipFill>
        <p:spPr bwMode="auto">
          <a:xfrm>
            <a:off x="4067944" y="2924944"/>
            <a:ext cx="3504453" cy="221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23528" y="283170"/>
            <a:ext cx="7248869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3: </a:t>
            </a:r>
            <a:r>
              <a:rPr lang="pt-BR" sz="2800" b="1" kern="0" dirty="0" smtClean="0"/>
              <a:t>Melhorar a qualidade de atendimento ao hipertenso e diabético na Unidade de Saúde</a:t>
            </a:r>
            <a:r>
              <a:rPr lang="pt-BR" sz="3600" kern="0" dirty="0" smtClean="0"/>
              <a:t/>
            </a:r>
            <a:br>
              <a:rPr lang="pt-BR" sz="3600" kern="0" dirty="0" smtClean="0"/>
            </a:br>
            <a:endParaRPr lang="pt-BR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000" dirty="0"/>
              <a:t>Meta: Garantir tratamento medicamentoso para 100% dos pacientes com prescrição de medicamentos da Farmácia Popular/Hiperdia.</a:t>
            </a:r>
          </a:p>
        </p:txBody>
      </p:sp>
      <p:sp>
        <p:nvSpPr>
          <p:cNvPr id="41989" name="CaixaDeTexto 4"/>
          <p:cNvSpPr txBox="1">
            <a:spLocks noChangeArrowheads="1"/>
          </p:cNvSpPr>
          <p:nvPr/>
        </p:nvSpPr>
        <p:spPr bwMode="auto">
          <a:xfrm>
            <a:off x="176136" y="5215636"/>
            <a:ext cx="3675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Gráfico9</a:t>
            </a:r>
            <a:r>
              <a:rPr lang="pt-BR" sz="1000" dirty="0">
                <a:latin typeface="Gill Sans MT" pitchFamily="34" charset="0"/>
              </a:rPr>
              <a:t>: Proporção de hipertensos com prescrição de medicamentos da lista do Hiperdia ou da Farmácia Popular.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41991" name="Retângulo 3"/>
          <p:cNvSpPr>
            <a:spLocks noChangeArrowheads="1"/>
          </p:cNvSpPr>
          <p:nvPr/>
        </p:nvSpPr>
        <p:spPr bwMode="auto">
          <a:xfrm>
            <a:off x="4320231" y="5295141"/>
            <a:ext cx="33123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Gill Sans MT" pitchFamily="34" charset="0"/>
              </a:rPr>
              <a:t>Gráfico </a:t>
            </a:r>
            <a:r>
              <a:rPr lang="pt-BR" sz="1000" dirty="0" smtClean="0">
                <a:latin typeface="Gill Sans MT" pitchFamily="34" charset="0"/>
              </a:rPr>
              <a:t>10</a:t>
            </a:r>
            <a:r>
              <a:rPr lang="pt-BR" sz="1000" dirty="0">
                <a:latin typeface="Gill Sans MT" pitchFamily="34" charset="0"/>
              </a:rPr>
              <a:t>: Proporção de diabéticos com prescrição de medicamentos da lista do Hiperdia ou da Farmácia Popular.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</p:txBody>
      </p:sp>
      <p:pic>
        <p:nvPicPr>
          <p:cNvPr id="6146" name="Gráfico 9"/>
          <p:cNvPicPr>
            <a:picLocks noChangeArrowheads="1"/>
          </p:cNvPicPr>
          <p:nvPr/>
        </p:nvPicPr>
        <p:blipFill>
          <a:blip r:embed="rId2" cstate="print"/>
          <a:srcRect b="-50"/>
          <a:stretch>
            <a:fillRect/>
          </a:stretch>
        </p:blipFill>
        <p:spPr bwMode="auto">
          <a:xfrm>
            <a:off x="179512" y="2780928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Gráfico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9"/>
            <a:ext cx="3600401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76136" y="283170"/>
            <a:ext cx="770823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28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28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8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3: </a:t>
            </a:r>
            <a:r>
              <a:rPr lang="pt-BR" sz="2800" b="1" kern="0" smtClean="0"/>
              <a:t>Melhorar a qualidade de atendimento ao hipertenso e diabético na Unidade de Saúde</a:t>
            </a:r>
            <a:r>
              <a:rPr lang="pt-BR" sz="3200" kern="0" smtClean="0"/>
              <a:t/>
            </a:r>
            <a:br>
              <a:rPr lang="pt-BR" sz="3200" kern="0" smtClean="0"/>
            </a:br>
            <a:endParaRPr lang="pt-BR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12360" cy="1417638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4: </a:t>
            </a:r>
            <a:r>
              <a:rPr lang="pt-BR" sz="2800" b="1" dirty="0"/>
              <a:t>Melhorar o registro das informações do programa de atenção a hipertensos e diabéticos</a:t>
            </a:r>
            <a:endParaRPr lang="pt-B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000" dirty="0"/>
              <a:t>Meta: Manter atualizada a ficha de acompanhamento de 100% dos hipertensos e/ou diabéticos acompanhados na US.</a:t>
            </a:r>
          </a:p>
          <a:p>
            <a:endParaRPr lang="pt-BR" dirty="0"/>
          </a:p>
        </p:txBody>
      </p:sp>
      <p:sp>
        <p:nvSpPr>
          <p:cNvPr id="45061" name="CaixaDeTexto 4"/>
          <p:cNvSpPr txBox="1">
            <a:spLocks noChangeArrowheads="1"/>
          </p:cNvSpPr>
          <p:nvPr/>
        </p:nvSpPr>
        <p:spPr bwMode="auto">
          <a:xfrm>
            <a:off x="395536" y="5301208"/>
            <a:ext cx="35946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Gill Sans MT" pitchFamily="34" charset="0"/>
              </a:rPr>
              <a:t>Figura </a:t>
            </a:r>
            <a:r>
              <a:rPr lang="pt-BR" sz="1000" dirty="0" smtClean="0">
                <a:latin typeface="Gill Sans MT" pitchFamily="34" charset="0"/>
              </a:rPr>
              <a:t>11: </a:t>
            </a:r>
            <a:r>
              <a:rPr lang="pt-BR" sz="1000" dirty="0">
                <a:latin typeface="Gill Sans MT" pitchFamily="34" charset="0"/>
              </a:rPr>
              <a:t>Proporção de hipertensos com ficha de acompanhamento atualizada.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pPr algn="ctr"/>
            <a:r>
              <a:rPr lang="pt-BR" sz="1200" dirty="0">
                <a:latin typeface="Gill Sans MT" pitchFamily="34" charset="0"/>
              </a:rPr>
              <a:t> </a:t>
            </a: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45063" name="Retângulo 3"/>
          <p:cNvSpPr>
            <a:spLocks noChangeArrowheads="1"/>
          </p:cNvSpPr>
          <p:nvPr/>
        </p:nvSpPr>
        <p:spPr bwMode="auto">
          <a:xfrm>
            <a:off x="4319970" y="5301208"/>
            <a:ext cx="32403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Figura 12: </a:t>
            </a:r>
            <a:r>
              <a:rPr lang="pt-BR" sz="1000" dirty="0">
                <a:latin typeface="Gill Sans MT" pitchFamily="34" charset="0"/>
              </a:rPr>
              <a:t>Proporção de diabéticos com ficha de acompanhamento atualizada.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</p:txBody>
      </p:sp>
      <p:pic>
        <p:nvPicPr>
          <p:cNvPr id="7170" name="Gráfico 11"/>
          <p:cNvPicPr>
            <a:picLocks noChangeArrowheads="1"/>
          </p:cNvPicPr>
          <p:nvPr/>
        </p:nvPicPr>
        <p:blipFill>
          <a:blip r:embed="rId2" cstate="print"/>
          <a:srcRect b="-26"/>
          <a:stretch>
            <a:fillRect/>
          </a:stretch>
        </p:blipFill>
        <p:spPr bwMode="auto">
          <a:xfrm>
            <a:off x="389820" y="3068960"/>
            <a:ext cx="36004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Gráfico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3103051"/>
            <a:ext cx="3456383" cy="20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1236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5: </a:t>
            </a:r>
            <a:r>
              <a:rPr lang="pt-BR" sz="2800" b="1" dirty="0"/>
              <a:t>Mapear hipertensos e diabéticos de risco para doença cardiovascular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000" dirty="0"/>
              <a:t>Meta: Realizar estratificação do risco cardiovascular em 100% dos hipertensos e/ou </a:t>
            </a:r>
            <a:r>
              <a:rPr lang="pt-BR" sz="2000" dirty="0" smtClean="0"/>
              <a:t>diabéticos.</a:t>
            </a:r>
            <a:endParaRPr lang="pt-BR" dirty="0"/>
          </a:p>
        </p:txBody>
      </p:sp>
      <p:sp>
        <p:nvSpPr>
          <p:cNvPr id="46084" name="CaixaDeTexto 4"/>
          <p:cNvSpPr txBox="1">
            <a:spLocks noChangeArrowheads="1"/>
          </p:cNvSpPr>
          <p:nvPr/>
        </p:nvSpPr>
        <p:spPr bwMode="auto">
          <a:xfrm>
            <a:off x="179513" y="5229200"/>
            <a:ext cx="352839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Gill Sans MT" pitchFamily="34" charset="0"/>
              </a:rPr>
              <a:t>Gráfico </a:t>
            </a:r>
            <a:r>
              <a:rPr lang="pt-BR" sz="1000" dirty="0" smtClean="0">
                <a:latin typeface="Gill Sans MT" pitchFamily="34" charset="0"/>
              </a:rPr>
              <a:t>13: </a:t>
            </a:r>
            <a:r>
              <a:rPr lang="pt-BR" sz="1000" dirty="0">
                <a:latin typeface="Gill Sans MT" pitchFamily="34" charset="0"/>
              </a:rPr>
              <a:t>Proporção de hipertensos com estratificação de risco cardiovascular por exame clínico em dia.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pPr algn="ctr"/>
            <a:r>
              <a:rPr lang="pt-BR" sz="1600" dirty="0">
                <a:latin typeface="Gill Sans MT" pitchFamily="34" charset="0"/>
              </a:rPr>
              <a:t> </a:t>
            </a: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46086" name="Retângulo 3"/>
          <p:cNvSpPr>
            <a:spLocks noChangeArrowheads="1"/>
          </p:cNvSpPr>
          <p:nvPr/>
        </p:nvSpPr>
        <p:spPr bwMode="auto">
          <a:xfrm>
            <a:off x="3851920" y="5301208"/>
            <a:ext cx="36724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Gráfico14: </a:t>
            </a:r>
            <a:r>
              <a:rPr lang="pt-BR" sz="1000" dirty="0">
                <a:latin typeface="Gill Sans MT" pitchFamily="34" charset="0"/>
              </a:rPr>
              <a:t>Proporção de diabéticos com estratificação de risco cardiovascular por exame clínico em dia.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2013.</a:t>
            </a:r>
          </a:p>
        </p:txBody>
      </p:sp>
      <p:pic>
        <p:nvPicPr>
          <p:cNvPr id="8194" name="Gráfico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4"/>
            <a:ext cx="3672408" cy="23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Gráfico 13"/>
          <p:cNvPicPr>
            <a:picLocks noChangeArrowheads="1"/>
          </p:cNvPicPr>
          <p:nvPr/>
        </p:nvPicPr>
        <p:blipFill>
          <a:blip r:embed="rId3" cstate="print"/>
          <a:srcRect b="-49"/>
          <a:stretch>
            <a:fillRect/>
          </a:stretch>
        </p:blipFill>
        <p:spPr bwMode="auto">
          <a:xfrm>
            <a:off x="179512" y="2852935"/>
            <a:ext cx="3528393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6: </a:t>
            </a:r>
            <a:r>
              <a:rPr lang="pt-BR" sz="2800" b="1" dirty="0"/>
              <a:t>Promover a saúde do hipertenso e diabético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000" dirty="0"/>
              <a:t>Meta: Garantir consulta periódica com dentista a </a:t>
            </a:r>
            <a:r>
              <a:rPr lang="pt-BR" sz="2000" dirty="0" smtClean="0"/>
              <a:t>30</a:t>
            </a:r>
            <a:r>
              <a:rPr lang="pt-BR" sz="2000" dirty="0"/>
              <a:t>% dos pacientes hipertensos e diabéticos.</a:t>
            </a:r>
          </a:p>
          <a:p>
            <a:endParaRPr lang="pt-BR" sz="2400" dirty="0"/>
          </a:p>
        </p:txBody>
      </p:sp>
      <p:sp>
        <p:nvSpPr>
          <p:cNvPr id="48133" name="CaixaDeTexto 4"/>
          <p:cNvSpPr txBox="1">
            <a:spLocks noChangeArrowheads="1"/>
          </p:cNvSpPr>
          <p:nvPr/>
        </p:nvSpPr>
        <p:spPr bwMode="auto">
          <a:xfrm>
            <a:off x="179512" y="5301208"/>
            <a:ext cx="38542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Gráfico15: </a:t>
            </a:r>
            <a:r>
              <a:rPr lang="pt-BR" sz="1000" dirty="0">
                <a:latin typeface="Gill Sans MT" pitchFamily="34" charset="0"/>
              </a:rPr>
              <a:t>Proporção de hipertensos com consulta periódica com dentista.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r>
              <a:rPr lang="pt-BR" dirty="0">
                <a:latin typeface="Gill Sans MT" pitchFamily="34" charset="0"/>
              </a:rPr>
              <a:t> </a:t>
            </a:r>
            <a:r>
              <a:rPr lang="pt-BR" dirty="0" smtClean="0">
                <a:latin typeface="Gill Sans MT" pitchFamily="34" charset="0"/>
              </a:rPr>
              <a:t>1</a:t>
            </a:r>
            <a:endParaRPr lang="pt-BR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48135" name="Retângulo 3"/>
          <p:cNvSpPr>
            <a:spLocks noChangeArrowheads="1"/>
          </p:cNvSpPr>
          <p:nvPr/>
        </p:nvSpPr>
        <p:spPr bwMode="auto">
          <a:xfrm>
            <a:off x="4211960" y="5301208"/>
            <a:ext cx="3240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Gráfico16: </a:t>
            </a:r>
            <a:r>
              <a:rPr lang="pt-BR" sz="1000" dirty="0">
                <a:latin typeface="Gill Sans MT" pitchFamily="34" charset="0"/>
              </a:rPr>
              <a:t>Proporção de diabéticos com consulta periódica com dentista.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</p:txBody>
      </p:sp>
      <p:pic>
        <p:nvPicPr>
          <p:cNvPr id="9218" name="Gráfico 15"/>
          <p:cNvPicPr>
            <a:picLocks noChangeArrowheads="1"/>
          </p:cNvPicPr>
          <p:nvPr/>
        </p:nvPicPr>
        <p:blipFill>
          <a:blip r:embed="rId2" cstate="print"/>
          <a:srcRect b="-108"/>
          <a:stretch>
            <a:fillRect/>
          </a:stretch>
        </p:blipFill>
        <p:spPr bwMode="auto">
          <a:xfrm>
            <a:off x="179512" y="2996952"/>
            <a:ext cx="3600400" cy="21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Gráfico 16"/>
          <p:cNvPicPr>
            <a:picLocks noChangeArrowheads="1"/>
          </p:cNvPicPr>
          <p:nvPr/>
        </p:nvPicPr>
        <p:blipFill>
          <a:blip r:embed="rId3" cstate="print"/>
          <a:srcRect b="-27"/>
          <a:stretch>
            <a:fillRect/>
          </a:stretch>
        </p:blipFill>
        <p:spPr bwMode="auto">
          <a:xfrm>
            <a:off x="4033744" y="2996952"/>
            <a:ext cx="3634600" cy="22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3097213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35100" y="557213"/>
            <a:ext cx="7499350" cy="1143000"/>
          </a:xfrm>
        </p:spPr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CURITIBA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1447800"/>
            <a:ext cx="7704856" cy="4800600"/>
          </a:xfrm>
        </p:spPr>
        <p:txBody>
          <a:bodyPr>
            <a:normAutofit/>
          </a:bodyPr>
          <a:lstStyle/>
          <a:p>
            <a:pPr marL="80963" indent="0" algn="just">
              <a:buFontTx/>
              <a:buNone/>
            </a:pPr>
            <a:endParaRPr lang="pt-BR" sz="2800" dirty="0"/>
          </a:p>
          <a:p>
            <a:pPr marL="80963" indent="0" algn="just">
              <a:buFontTx/>
              <a:buNone/>
            </a:pPr>
            <a:endParaRPr lang="pt-BR" sz="2800" dirty="0"/>
          </a:p>
          <a:p>
            <a:pPr marL="80963" indent="0" algn="just">
              <a:buNone/>
            </a:pPr>
            <a:endParaRPr lang="pt-BR" sz="2800" dirty="0" smtClean="0"/>
          </a:p>
          <a:p>
            <a:pPr marL="80963" indent="0" algn="just"/>
            <a:r>
              <a:rPr lang="pt-BR" sz="2800" dirty="0" smtClean="0"/>
              <a:t> 1.800.000 </a:t>
            </a:r>
            <a:r>
              <a:rPr lang="pt-BR" sz="2800" dirty="0"/>
              <a:t>habitantes (IBGE,2010</a:t>
            </a:r>
            <a:r>
              <a:rPr lang="pt-BR" sz="2800" dirty="0" smtClean="0"/>
              <a:t>)</a:t>
            </a:r>
          </a:p>
          <a:p>
            <a:pPr marL="80963" indent="0" algn="just"/>
            <a:endParaRPr lang="pt-BR" sz="2800" dirty="0"/>
          </a:p>
          <a:p>
            <a:pPr marL="80963" indent="0" algn="just"/>
            <a:r>
              <a:rPr lang="pt-BR" sz="2800" dirty="0" smtClean="0"/>
              <a:t> 110 </a:t>
            </a:r>
            <a:r>
              <a:rPr lang="pt-BR" sz="2800" dirty="0"/>
              <a:t>Unidades de </a:t>
            </a:r>
            <a:r>
              <a:rPr lang="pt-BR" sz="2800" dirty="0" smtClean="0"/>
              <a:t>Saúde</a:t>
            </a:r>
          </a:p>
          <a:p>
            <a:pPr marL="80963" indent="0" algn="just"/>
            <a:endParaRPr lang="pt-BR" sz="2800" dirty="0"/>
          </a:p>
          <a:p>
            <a:pPr marL="80963" indent="0" algn="just"/>
            <a:r>
              <a:rPr lang="pt-BR" sz="2800" dirty="0" smtClean="0"/>
              <a:t> 55 </a:t>
            </a:r>
            <a:r>
              <a:rPr lang="pt-BR" sz="2800" dirty="0"/>
              <a:t>Unidades da ESF (com aumento progressivo e perspectiva de 100% ESF</a:t>
            </a:r>
            <a:r>
              <a:rPr lang="pt-BR" sz="2800" dirty="0" smtClean="0"/>
              <a:t>)</a:t>
            </a:r>
            <a:endParaRPr lang="pt-BR" sz="2800" dirty="0"/>
          </a:p>
          <a:p>
            <a:pPr marL="80963" indent="0" algn="just">
              <a:buFontTx/>
              <a:buNone/>
            </a:pPr>
            <a:endParaRPr lang="pt-BR" sz="2800" dirty="0"/>
          </a:p>
        </p:txBody>
      </p:sp>
      <p:sp>
        <p:nvSpPr>
          <p:cNvPr id="11269" name="CaixaDeTexto 4"/>
          <p:cNvSpPr txBox="1">
            <a:spLocks noChangeArrowheads="1"/>
          </p:cNvSpPr>
          <p:nvPr/>
        </p:nvSpPr>
        <p:spPr bwMode="auto">
          <a:xfrm>
            <a:off x="4427984" y="2132856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Gill Sans MT" pitchFamily="34" charset="0"/>
              </a:rPr>
              <a:t>Figura 1: Jardim Botânico de Curitiba</a:t>
            </a:r>
          </a:p>
          <a:p>
            <a:r>
              <a:rPr lang="pt-BR" sz="1000" dirty="0">
                <a:latin typeface="Gill Sans MT" pitchFamily="34" charset="0"/>
              </a:rPr>
              <a:t>Fonte: Acervo da autora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6: </a:t>
            </a:r>
            <a:r>
              <a:rPr lang="pt-BR" sz="2800" b="1" dirty="0"/>
              <a:t>Promover a saúde do hipertenso e </a:t>
            </a:r>
            <a:r>
              <a:rPr lang="pt-BR" sz="2800" b="1" dirty="0" smtClean="0"/>
              <a:t>diabético</a:t>
            </a:r>
            <a:endParaRPr lang="pt-B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sz="2000" dirty="0"/>
              <a:t>Meta: Garantir orientação sobre alimentação saudável a 100% dos pacientes hipertensos e/ou diabéticos.</a:t>
            </a:r>
          </a:p>
          <a:p>
            <a:endParaRPr lang="pt-BR" dirty="0"/>
          </a:p>
        </p:txBody>
      </p:sp>
      <p:sp>
        <p:nvSpPr>
          <p:cNvPr id="49157" name="CaixaDeTexto 4"/>
          <p:cNvSpPr txBox="1">
            <a:spLocks noChangeArrowheads="1"/>
          </p:cNvSpPr>
          <p:nvPr/>
        </p:nvSpPr>
        <p:spPr bwMode="auto">
          <a:xfrm>
            <a:off x="288032" y="5504267"/>
            <a:ext cx="3767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Gill Sans MT" pitchFamily="34" charset="0"/>
              </a:rPr>
              <a:t>Gráfico </a:t>
            </a:r>
            <a:r>
              <a:rPr lang="pt-BR" sz="1000" dirty="0" smtClean="0">
                <a:latin typeface="Gill Sans MT" pitchFamily="34" charset="0"/>
              </a:rPr>
              <a:t>17: </a:t>
            </a:r>
            <a:r>
              <a:rPr lang="pt-BR" sz="1000" dirty="0">
                <a:latin typeface="Gill Sans MT" pitchFamily="34" charset="0"/>
              </a:rPr>
              <a:t>Proporção de hipertensos que receberam orientação nutricional.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49159" name="Retângulo 3"/>
          <p:cNvSpPr>
            <a:spLocks noChangeArrowheads="1"/>
          </p:cNvSpPr>
          <p:nvPr/>
        </p:nvSpPr>
        <p:spPr bwMode="auto">
          <a:xfrm>
            <a:off x="4243024" y="5462786"/>
            <a:ext cx="3454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Gill Sans MT" pitchFamily="34" charset="0"/>
              </a:rPr>
              <a:t>Gráfico 18: Proporção de diabéticos que receberam orientação nutricional. </a:t>
            </a:r>
          </a:p>
          <a:p>
            <a:r>
              <a:rPr lang="pt-BR" sz="1000" dirty="0" smtClean="0">
                <a:latin typeface="Gill Sans MT" pitchFamily="34" charset="0"/>
              </a:rPr>
              <a:t>Fonte: Planilha de monitoramento, 2014.</a:t>
            </a:r>
          </a:p>
          <a:p>
            <a:r>
              <a:rPr lang="pt-BR" dirty="0">
                <a:latin typeface="Gill Sans MT" pitchFamily="34" charset="0"/>
              </a:rPr>
              <a:t> </a:t>
            </a:r>
          </a:p>
        </p:txBody>
      </p:sp>
      <p:pic>
        <p:nvPicPr>
          <p:cNvPr id="10242" name="Gráfico 17"/>
          <p:cNvPicPr>
            <a:picLocks noChangeArrowheads="1"/>
          </p:cNvPicPr>
          <p:nvPr/>
        </p:nvPicPr>
        <p:blipFill>
          <a:blip r:embed="rId2" cstate="print"/>
          <a:srcRect b="-98"/>
          <a:stretch>
            <a:fillRect/>
          </a:stretch>
        </p:blipFill>
        <p:spPr bwMode="auto">
          <a:xfrm>
            <a:off x="288032" y="2996952"/>
            <a:ext cx="3693388" cy="246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Gráfico 18"/>
          <p:cNvPicPr>
            <a:picLocks noChangeArrowheads="1"/>
          </p:cNvPicPr>
          <p:nvPr/>
        </p:nvPicPr>
        <p:blipFill>
          <a:blip r:embed="rId3" cstate="print"/>
          <a:srcRect b="-69"/>
          <a:stretch>
            <a:fillRect/>
          </a:stretch>
        </p:blipFill>
        <p:spPr bwMode="auto">
          <a:xfrm>
            <a:off x="4139952" y="2996952"/>
            <a:ext cx="352611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6: </a:t>
            </a:r>
            <a:r>
              <a:rPr lang="pt-BR" sz="2800" b="1" dirty="0"/>
              <a:t>Promover a saúde do hipertenso e diabético</a:t>
            </a:r>
            <a:endParaRPr lang="pt-B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000240"/>
            <a:ext cx="7497762" cy="4657725"/>
          </a:xfrm>
        </p:spPr>
        <p:txBody>
          <a:bodyPr/>
          <a:lstStyle/>
          <a:p>
            <a:r>
              <a:rPr lang="pt-BR" sz="2000" dirty="0"/>
              <a:t>Meta: Garantir orientação em relação à prática de atividade física regular a 100% dos pacientes hipertensos e/ou diabéticos.</a:t>
            </a:r>
          </a:p>
        </p:txBody>
      </p:sp>
      <p:sp>
        <p:nvSpPr>
          <p:cNvPr id="50181" name="CaixaDeTexto 4"/>
          <p:cNvSpPr txBox="1">
            <a:spLocks noChangeArrowheads="1"/>
          </p:cNvSpPr>
          <p:nvPr/>
        </p:nvSpPr>
        <p:spPr bwMode="auto">
          <a:xfrm>
            <a:off x="323528" y="5805264"/>
            <a:ext cx="3494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Gráfico19 : </a:t>
            </a:r>
            <a:r>
              <a:rPr lang="pt-BR" sz="1000" dirty="0">
                <a:latin typeface="Gill Sans MT" pitchFamily="34" charset="0"/>
              </a:rPr>
              <a:t>Proporção de hipertensos que receberam orientação sobre a prática de atividade física regular.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endParaRPr lang="pt-BR" dirty="0">
              <a:latin typeface="Gill Sans MT" pitchFamily="34" charset="0"/>
            </a:endParaRPr>
          </a:p>
        </p:txBody>
      </p:sp>
      <p:sp>
        <p:nvSpPr>
          <p:cNvPr id="50183" name="Retângulo 5"/>
          <p:cNvSpPr>
            <a:spLocks noChangeArrowheads="1"/>
          </p:cNvSpPr>
          <p:nvPr/>
        </p:nvSpPr>
        <p:spPr bwMode="auto">
          <a:xfrm>
            <a:off x="3959931" y="5805263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 20 : </a:t>
            </a:r>
            <a:r>
              <a:rPr lang="pt-BR" sz="1000" dirty="0">
                <a:latin typeface="Gill Sans MT" pitchFamily="34" charset="0"/>
              </a:rPr>
              <a:t>Proporção de diabéticos que receberam orientação sobre a prática de atividade física regular.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  <a:p>
            <a:r>
              <a:rPr lang="pt-BR" dirty="0">
                <a:latin typeface="Gill Sans MT" pitchFamily="34" charset="0"/>
              </a:rPr>
              <a:t> </a:t>
            </a:r>
          </a:p>
        </p:txBody>
      </p:sp>
      <p:pic>
        <p:nvPicPr>
          <p:cNvPr id="11266" name="Gráfico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492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Gráfico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36724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Objetivo: </a:t>
            </a:r>
            <a:r>
              <a:rPr lang="pt-BR" sz="2800" b="1" dirty="0"/>
              <a:t>Promover a saúde do hipertenso e diabético</a:t>
            </a:r>
            <a:endParaRPr lang="pt-B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282" y="1571612"/>
            <a:ext cx="7572428" cy="4497387"/>
          </a:xfrm>
        </p:spPr>
        <p:txBody>
          <a:bodyPr/>
          <a:lstStyle/>
          <a:p>
            <a:r>
              <a:rPr lang="pt-BR" sz="2000" dirty="0" smtClean="0"/>
              <a:t>Meta: Garantir orientação sobre os riscos do tabagismo a 100% dos pacientes hipertensos e/ou diabéticos.</a:t>
            </a:r>
          </a:p>
          <a:p>
            <a:endParaRPr lang="pt-BR" sz="2000" dirty="0" smtClean="0"/>
          </a:p>
        </p:txBody>
      </p:sp>
      <p:sp>
        <p:nvSpPr>
          <p:cNvPr id="51205" name="CaixaDeTexto 4"/>
          <p:cNvSpPr txBox="1">
            <a:spLocks noChangeArrowheads="1"/>
          </p:cNvSpPr>
          <p:nvPr/>
        </p:nvSpPr>
        <p:spPr bwMode="auto">
          <a:xfrm>
            <a:off x="179512" y="5107250"/>
            <a:ext cx="38164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 21: </a:t>
            </a:r>
            <a:r>
              <a:rPr lang="pt-BR" sz="1000" dirty="0">
                <a:latin typeface="Gill Sans MT" pitchFamily="34" charset="0"/>
              </a:rPr>
              <a:t>Proporção de hipertensos que receberam orientação sobre os riscos de tabagismo.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</a:t>
            </a:r>
            <a:endParaRPr lang="pt-BR" sz="1000" dirty="0">
              <a:latin typeface="Gill Sans MT" pitchFamily="34" charset="0"/>
            </a:endParaRPr>
          </a:p>
        </p:txBody>
      </p:sp>
      <p:sp>
        <p:nvSpPr>
          <p:cNvPr id="51207" name="Retângulo 3"/>
          <p:cNvSpPr>
            <a:spLocks noChangeArrowheads="1"/>
          </p:cNvSpPr>
          <p:nvPr/>
        </p:nvSpPr>
        <p:spPr bwMode="auto">
          <a:xfrm>
            <a:off x="4211960" y="5107250"/>
            <a:ext cx="3240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latin typeface="Gill Sans MT" pitchFamily="34" charset="0"/>
              </a:rPr>
              <a:t>Gráfico 22: </a:t>
            </a:r>
            <a:r>
              <a:rPr lang="pt-BR" sz="1000" dirty="0">
                <a:latin typeface="Gill Sans MT" pitchFamily="34" charset="0"/>
              </a:rPr>
              <a:t>Proporção de diabéticos que receberam orientação sobre os riscos de tabagismo. </a:t>
            </a:r>
          </a:p>
          <a:p>
            <a:r>
              <a:rPr lang="pt-BR" sz="1000" dirty="0">
                <a:latin typeface="Gill Sans MT" pitchFamily="34" charset="0"/>
              </a:rPr>
              <a:t>Fonte: Planilha de monitoramento, </a:t>
            </a:r>
            <a:r>
              <a:rPr lang="pt-BR" sz="1000" dirty="0" smtClean="0">
                <a:latin typeface="Gill Sans MT" pitchFamily="34" charset="0"/>
              </a:rPr>
              <a:t>2014.</a:t>
            </a:r>
            <a:endParaRPr lang="pt-BR" sz="1000" dirty="0">
              <a:latin typeface="Gill Sans MT" pitchFamily="34" charset="0"/>
            </a:endParaRPr>
          </a:p>
        </p:txBody>
      </p:sp>
      <p:pic>
        <p:nvPicPr>
          <p:cNvPr id="12290" name="Gráfico 2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47010"/>
            <a:ext cx="3744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Gráfico 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47010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3" y="1500174"/>
            <a:ext cx="7488832" cy="4800600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Importância da intervenção para a equipe e para toda US</a:t>
            </a:r>
          </a:p>
          <a:p>
            <a:pPr lvl="1" algn="just"/>
            <a:r>
              <a:rPr lang="pt-BR" sz="2600" dirty="0"/>
              <a:t>Equipe mais </a:t>
            </a:r>
            <a:r>
              <a:rPr lang="pt-BR" sz="2600" dirty="0" smtClean="0"/>
              <a:t>motivada</a:t>
            </a:r>
            <a:endParaRPr lang="pt-BR" sz="2600" dirty="0"/>
          </a:p>
          <a:p>
            <a:pPr lvl="1" algn="just"/>
            <a:r>
              <a:rPr lang="pt-BR" sz="2600" dirty="0"/>
              <a:t>Melhorias </a:t>
            </a:r>
            <a:r>
              <a:rPr lang="pt-BR" sz="2600" dirty="0" smtClean="0"/>
              <a:t>da qualificação no </a:t>
            </a:r>
            <a:r>
              <a:rPr lang="pt-BR" sz="2600" dirty="0"/>
              <a:t>processo de </a:t>
            </a:r>
            <a:r>
              <a:rPr lang="pt-BR" sz="2600" dirty="0" smtClean="0"/>
              <a:t>trabalho</a:t>
            </a:r>
            <a:endParaRPr lang="pt-BR" sz="2600" dirty="0"/>
          </a:p>
          <a:p>
            <a:pPr lvl="1" algn="just"/>
            <a:r>
              <a:rPr lang="pt-BR" sz="2600" dirty="0"/>
              <a:t>Melhor interação entre os membros da </a:t>
            </a:r>
            <a:r>
              <a:rPr lang="pt-BR" sz="2600" dirty="0" smtClean="0"/>
              <a:t>equipe</a:t>
            </a:r>
            <a:endParaRPr lang="pt-BR" sz="2600" dirty="0"/>
          </a:p>
          <a:p>
            <a:pPr lvl="1" algn="just"/>
            <a:r>
              <a:rPr lang="pt-BR" sz="2600" dirty="0"/>
              <a:t>Bons resultados estimulando as outras equipes a repensar os demais processos de </a:t>
            </a:r>
            <a:r>
              <a:rPr lang="pt-BR" sz="2600" dirty="0" smtClean="0"/>
              <a:t>trabalho</a:t>
            </a:r>
            <a:endParaRPr lang="pt-BR" sz="2600" dirty="0"/>
          </a:p>
          <a:p>
            <a:pPr lvl="1" algn="just"/>
            <a:endParaRPr lang="pt-BR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/>
            <a:r>
              <a:rPr lang="pt-BR" dirty="0"/>
              <a:t>Importância para a </a:t>
            </a:r>
            <a:r>
              <a:rPr lang="pt-BR" dirty="0" smtClean="0"/>
              <a:t>comunidade</a:t>
            </a:r>
            <a:endParaRPr lang="pt-BR" dirty="0"/>
          </a:p>
          <a:p>
            <a:pPr lvl="1" algn="just"/>
            <a:r>
              <a:rPr lang="pt-BR" dirty="0"/>
              <a:t>Melhor vínculo com a equipe de </a:t>
            </a:r>
            <a:r>
              <a:rPr lang="pt-BR" dirty="0" smtClean="0"/>
              <a:t>saúde</a:t>
            </a:r>
            <a:endParaRPr lang="pt-BR" dirty="0"/>
          </a:p>
          <a:p>
            <a:pPr lvl="1" algn="just"/>
            <a:r>
              <a:rPr lang="pt-BR" dirty="0"/>
              <a:t>Melhoria do </a:t>
            </a:r>
            <a:r>
              <a:rPr lang="pt-BR" dirty="0" smtClean="0"/>
              <a:t>acesso</a:t>
            </a:r>
            <a:endParaRPr lang="pt-BR" dirty="0"/>
          </a:p>
          <a:p>
            <a:pPr lvl="1" algn="just"/>
            <a:r>
              <a:rPr lang="pt-BR" dirty="0"/>
              <a:t>Melhoria dos </a:t>
            </a:r>
            <a:r>
              <a:rPr lang="pt-BR" dirty="0" smtClean="0"/>
              <a:t>indicadores</a:t>
            </a:r>
            <a:endParaRPr lang="pt-BR" dirty="0"/>
          </a:p>
          <a:p>
            <a:pPr lvl="1" algn="just"/>
            <a:r>
              <a:rPr lang="pt-BR" dirty="0"/>
              <a:t>Satisfação dos </a:t>
            </a:r>
            <a:r>
              <a:rPr lang="pt-BR" dirty="0" smtClean="0"/>
              <a:t>usuários</a:t>
            </a:r>
          </a:p>
          <a:p>
            <a:pPr lvl="1" algn="just"/>
            <a:r>
              <a:rPr lang="pt-BR" dirty="0" smtClean="0"/>
              <a:t>Educação em saúde sobre estilo de vida saudável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87500" y="4270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DISCUSSÃO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7435881" cy="5045097"/>
          </a:xfrm>
        </p:spPr>
        <p:txBody>
          <a:bodyPr/>
          <a:lstStyle/>
          <a:p>
            <a:pPr algn="just"/>
            <a:r>
              <a:rPr lang="pt-BR" dirty="0"/>
              <a:t>Intervenção já incorporada à rotina da </a:t>
            </a:r>
            <a:r>
              <a:rPr lang="pt-BR" dirty="0" smtClean="0"/>
              <a:t>equipe</a:t>
            </a:r>
            <a:endParaRPr lang="pt-BR" dirty="0"/>
          </a:p>
          <a:p>
            <a:pPr lvl="1" algn="just"/>
            <a:r>
              <a:rPr lang="pt-BR" dirty="0" smtClean="0"/>
              <a:t>Abordagem mínima do tabagismo realizada pela equipe de forma  permanente</a:t>
            </a:r>
            <a:endParaRPr lang="pt-BR" dirty="0"/>
          </a:p>
          <a:p>
            <a:pPr lvl="1" algn="just"/>
            <a:r>
              <a:rPr lang="pt-BR" dirty="0"/>
              <a:t>Participação da equipe de saúde bucal e </a:t>
            </a:r>
            <a:r>
              <a:rPr lang="pt-BR" dirty="0" smtClean="0"/>
              <a:t>NASF</a:t>
            </a:r>
            <a:endParaRPr lang="pt-BR" dirty="0"/>
          </a:p>
          <a:p>
            <a:pPr lvl="1" algn="just"/>
            <a:r>
              <a:rPr lang="pt-BR" dirty="0"/>
              <a:t>Atendimento individual pelo </a:t>
            </a:r>
            <a:r>
              <a:rPr lang="pt-BR" dirty="0" smtClean="0"/>
              <a:t>médico e de orientações quanto a alimentação, e  </a:t>
            </a:r>
            <a:r>
              <a:rPr lang="pt-BR" dirty="0"/>
              <a:t>participação no </a:t>
            </a:r>
            <a:r>
              <a:rPr lang="pt-BR" dirty="0" smtClean="0"/>
              <a:t>grupo de atividade física promovendo a saúde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79712" y="260648"/>
            <a:ext cx="3744416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DISCUSSÃO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1913" y="274638"/>
            <a:ext cx="5112295" cy="1143000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PROCESSO PESSOAL DE APRENDIZAGEM</a:t>
            </a:r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63525" y="1598613"/>
            <a:ext cx="7380309" cy="5045097"/>
          </a:xfrm>
        </p:spPr>
        <p:txBody>
          <a:bodyPr/>
          <a:lstStyle/>
          <a:p>
            <a:pPr algn="just"/>
            <a:r>
              <a:rPr lang="pt-BR" dirty="0" smtClean="0"/>
              <a:t>Início com  dificuldades</a:t>
            </a:r>
            <a:endParaRPr lang="pt-BR" dirty="0"/>
          </a:p>
          <a:p>
            <a:pPr algn="just"/>
            <a:r>
              <a:rPr lang="pt-BR" dirty="0"/>
              <a:t>Apoio </a:t>
            </a:r>
            <a:r>
              <a:rPr lang="pt-BR" dirty="0" smtClean="0"/>
              <a:t>da equipe de EaD e colegas de curso</a:t>
            </a:r>
            <a:endParaRPr lang="pt-BR" dirty="0"/>
          </a:p>
          <a:p>
            <a:pPr algn="just"/>
            <a:r>
              <a:rPr lang="pt-BR" dirty="0" smtClean="0"/>
              <a:t>Aquisição </a:t>
            </a:r>
            <a:r>
              <a:rPr lang="pt-BR" dirty="0"/>
              <a:t>de conhecimento </a:t>
            </a:r>
            <a:r>
              <a:rPr lang="pt-BR" dirty="0" smtClean="0"/>
              <a:t>teórico Entrosamento maior </a:t>
            </a:r>
            <a:r>
              <a:rPr lang="pt-BR" dirty="0"/>
              <a:t>com a </a:t>
            </a:r>
            <a:r>
              <a:rPr lang="pt-BR" dirty="0" smtClean="0"/>
              <a:t>equipe</a:t>
            </a:r>
            <a:endParaRPr lang="pt-BR" dirty="0"/>
          </a:p>
          <a:p>
            <a:pPr algn="just"/>
            <a:r>
              <a:rPr lang="pt-BR" dirty="0" smtClean="0"/>
              <a:t>Conhecimento </a:t>
            </a:r>
            <a:r>
              <a:rPr lang="pt-BR" dirty="0"/>
              <a:t>da </a:t>
            </a:r>
            <a:r>
              <a:rPr lang="pt-BR" dirty="0" smtClean="0"/>
              <a:t>população, e as área de abrangência</a:t>
            </a:r>
            <a:endParaRPr lang="pt-BR" dirty="0"/>
          </a:p>
          <a:p>
            <a:pPr algn="just"/>
            <a:r>
              <a:rPr lang="pt-BR" dirty="0" smtClean="0"/>
              <a:t>Realização </a:t>
            </a:r>
            <a:r>
              <a:rPr lang="pt-BR" dirty="0"/>
              <a:t>pessoal pela melhoria na qualidade dos serviços </a:t>
            </a:r>
            <a:r>
              <a:rPr lang="pt-BR" dirty="0" smtClean="0"/>
              <a:t>prestados</a:t>
            </a:r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31913" y="274638"/>
            <a:ext cx="5040287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917913"/>
            <a:ext cx="756084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200" dirty="0" smtClean="0"/>
          </a:p>
          <a:p>
            <a:r>
              <a:rPr lang="pt-BR" sz="2400" dirty="0" smtClean="0"/>
              <a:t>CURITIBA. </a:t>
            </a:r>
            <a:r>
              <a:rPr lang="pt-BR" sz="2400" b="1" dirty="0" smtClean="0"/>
              <a:t>Diabete Melito tipo 2: </a:t>
            </a:r>
            <a:r>
              <a:rPr lang="pt-BR" sz="2400" b="1" dirty="0" err="1" smtClean="0"/>
              <a:t>Dretrizes</a:t>
            </a:r>
            <a:r>
              <a:rPr lang="pt-BR" sz="2400" b="1" dirty="0" smtClean="0"/>
              <a:t> </a:t>
            </a:r>
            <a:r>
              <a:rPr lang="pt-BR" sz="2400" b="1" dirty="0"/>
              <a:t>de atenção á pessoa com Diabete </a:t>
            </a:r>
            <a:r>
              <a:rPr lang="pt-BR" sz="2400" b="1" dirty="0" err="1"/>
              <a:t>Melito</a:t>
            </a:r>
            <a:r>
              <a:rPr lang="pt-BR" sz="2400" b="1" dirty="0"/>
              <a:t> tipo 2</a:t>
            </a:r>
            <a:r>
              <a:rPr lang="pt-BR" sz="2400" dirty="0"/>
              <a:t>. Secretaria Municipal de Saúde, 2010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CURITIBA. </a:t>
            </a:r>
            <a:r>
              <a:rPr lang="pt-BR" sz="2400" b="1" dirty="0"/>
              <a:t>Hipertensão: Protocolo de Atenção à hipertensão Arterial Sistêmica</a:t>
            </a:r>
            <a:r>
              <a:rPr lang="pt-BR" sz="2400" dirty="0"/>
              <a:t>. Secretaria Municipal de Saúde, 2004.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DUNCAN, Bruce B. </a:t>
            </a:r>
            <a:r>
              <a:rPr lang="pt-BR" sz="2400" b="1" dirty="0"/>
              <a:t>Medicina ambulatorial</a:t>
            </a:r>
            <a:r>
              <a:rPr lang="pt-BR" sz="2400" dirty="0"/>
              <a:t>. Editora: </a:t>
            </a:r>
            <a:r>
              <a:rPr lang="pt-BR" sz="2400" dirty="0" err="1"/>
              <a:t>Artmed</a:t>
            </a:r>
            <a:r>
              <a:rPr lang="pt-BR" sz="2400" dirty="0"/>
              <a:t>, </a:t>
            </a:r>
            <a:r>
              <a:rPr lang="pt-BR" sz="2400" dirty="0" smtClean="0"/>
              <a:t>2004</a:t>
            </a:r>
          </a:p>
          <a:p>
            <a:endParaRPr lang="pt-BR" sz="2400" dirty="0"/>
          </a:p>
          <a:p>
            <a:r>
              <a:rPr lang="pt-BR" sz="2400" dirty="0"/>
              <a:t>GUSSO, Gustavo; LOPES, José Mauro </a:t>
            </a:r>
            <a:r>
              <a:rPr lang="pt-BR" sz="2400" dirty="0" err="1"/>
              <a:t>Ceratti</a:t>
            </a:r>
            <a:r>
              <a:rPr lang="pt-BR" sz="2400" dirty="0"/>
              <a:t>. </a:t>
            </a:r>
            <a:r>
              <a:rPr lang="pt-BR" sz="2400" b="1" dirty="0"/>
              <a:t>Tratado de Medicina da Família e Comunidade</a:t>
            </a:r>
            <a:r>
              <a:rPr lang="pt-BR" sz="2400" dirty="0"/>
              <a:t>. Editora: </a:t>
            </a:r>
            <a:r>
              <a:rPr lang="pt-BR" sz="2400" dirty="0" err="1"/>
              <a:t>Artmed</a:t>
            </a:r>
            <a:r>
              <a:rPr lang="pt-BR" sz="2400" dirty="0"/>
              <a:t>, 2012.</a:t>
            </a:r>
          </a:p>
          <a:p>
            <a:r>
              <a:rPr lang="pt-BR" sz="2400" dirty="0"/>
              <a:t> </a:t>
            </a:r>
          </a:p>
          <a:p>
            <a:r>
              <a:rPr lang="pt-BR" sz="1200" dirty="0"/>
              <a:t> </a:t>
            </a:r>
          </a:p>
          <a:p>
            <a:pPr>
              <a:defRPr/>
            </a:pPr>
            <a:r>
              <a:rPr lang="pt-BR" sz="1200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pt-BR" sz="1200" b="1" dirty="0" smtClean="0"/>
              <a:t/>
            </a:r>
            <a:br>
              <a:rPr lang="pt-BR" sz="1200" b="1" dirty="0" smtClean="0"/>
            </a:b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35010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Obrigada!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0975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UNIDADE DE SAÚDE (US) Umbará</a:t>
            </a:r>
          </a:p>
        </p:txBody>
      </p:sp>
      <p:sp>
        <p:nvSpPr>
          <p:cNvPr id="12292" name="CaixaDeTexto 3"/>
          <p:cNvSpPr txBox="1">
            <a:spLocks noChangeArrowheads="1"/>
          </p:cNvSpPr>
          <p:nvPr/>
        </p:nvSpPr>
        <p:spPr bwMode="auto">
          <a:xfrm>
            <a:off x="4427538" y="5445125"/>
            <a:ext cx="25923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Gill Sans MT" pitchFamily="34" charset="0"/>
              </a:rPr>
              <a:t>Fonte: </a:t>
            </a:r>
          </a:p>
        </p:txBody>
      </p:sp>
      <p:pic>
        <p:nvPicPr>
          <p:cNvPr id="1026" name="Picture 2" descr="C:\Users\Iverson\Pictures\Imag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7416824" cy="5336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 </a:t>
            </a:r>
            <a:r>
              <a:rPr lang="pt-BR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UMBARÁ</a:t>
            </a:r>
            <a:endParaRPr lang="pt-BR" sz="33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447800"/>
            <a:ext cx="6480719" cy="4800600"/>
          </a:xfrm>
        </p:spPr>
        <p:txBody>
          <a:bodyPr>
            <a:normAutofit/>
          </a:bodyPr>
          <a:lstStyle/>
          <a:p>
            <a:pPr marL="80963" indent="0" algn="just">
              <a:lnSpc>
                <a:spcPct val="80000"/>
              </a:lnSpc>
              <a:buFontTx/>
              <a:buNone/>
            </a:pPr>
            <a:endParaRPr lang="pt-BR" sz="2600" dirty="0"/>
          </a:p>
          <a:p>
            <a:pPr marL="80963" indent="0" algn="just">
              <a:lnSpc>
                <a:spcPct val="80000"/>
              </a:lnSpc>
            </a:pPr>
            <a:r>
              <a:rPr lang="pt-BR" sz="2600" dirty="0" smtClean="0"/>
              <a:t> 8,714 </a:t>
            </a:r>
            <a:r>
              <a:rPr lang="pt-BR" sz="2600" dirty="0"/>
              <a:t>mil habitantes, 3 equipes de ESF</a:t>
            </a:r>
            <a:r>
              <a:rPr lang="pt-BR" sz="2600" dirty="0" smtClean="0"/>
              <a:t>; 2508 </a:t>
            </a:r>
            <a:r>
              <a:rPr lang="pt-BR" sz="2600" dirty="0"/>
              <a:t>famílias.</a:t>
            </a:r>
          </a:p>
          <a:p>
            <a:pPr marL="80963" indent="0" algn="just">
              <a:lnSpc>
                <a:spcPct val="80000"/>
              </a:lnSpc>
            </a:pPr>
            <a:endParaRPr lang="pt-BR" sz="2600" dirty="0"/>
          </a:p>
          <a:p>
            <a:pPr marL="80963" indent="0" algn="just">
              <a:lnSpc>
                <a:spcPct val="80000"/>
              </a:lnSpc>
            </a:pPr>
            <a:r>
              <a:rPr lang="pt-BR" sz="2600" dirty="0" smtClean="0"/>
              <a:t> Equipes</a:t>
            </a:r>
            <a:r>
              <a:rPr lang="pt-BR" sz="2600" dirty="0"/>
              <a:t>: 1 médico, 1 enfermeiro, 4 auxiliares de enfermagem, 4 ACS, 1 TSB, 1 </a:t>
            </a:r>
            <a:r>
              <a:rPr lang="pt-BR" sz="2600" dirty="0" smtClean="0"/>
              <a:t>ASB</a:t>
            </a:r>
            <a:endParaRPr lang="pt-BR" sz="2600" dirty="0"/>
          </a:p>
          <a:p>
            <a:pPr marL="80963" indent="0" algn="just">
              <a:lnSpc>
                <a:spcPct val="80000"/>
              </a:lnSpc>
            </a:pPr>
            <a:endParaRPr lang="pt-BR" sz="2600" dirty="0"/>
          </a:p>
          <a:p>
            <a:pPr marL="80963" indent="0" algn="just">
              <a:lnSpc>
                <a:spcPct val="80000"/>
              </a:lnSpc>
            </a:pPr>
            <a:r>
              <a:rPr lang="pt-BR" sz="2600" dirty="0" smtClean="0"/>
              <a:t> 3 </a:t>
            </a:r>
            <a:r>
              <a:rPr lang="pt-BR" sz="2600" dirty="0"/>
              <a:t>cirurgiões dentistas na </a:t>
            </a:r>
            <a:r>
              <a:rPr lang="pt-BR" sz="2600" dirty="0" smtClean="0"/>
              <a:t>US</a:t>
            </a:r>
            <a:endParaRPr lang="pt-BR" sz="2600" dirty="0">
              <a:solidFill>
                <a:srgbClr val="FF0000"/>
              </a:solidFill>
            </a:endParaRPr>
          </a:p>
          <a:p>
            <a:pPr marL="80963" indent="0" algn="just">
              <a:lnSpc>
                <a:spcPct val="80000"/>
              </a:lnSpc>
            </a:pPr>
            <a:endParaRPr lang="pt-BR" sz="2600" dirty="0"/>
          </a:p>
          <a:p>
            <a:pPr marL="80963" indent="0" algn="just">
              <a:lnSpc>
                <a:spcPct val="80000"/>
              </a:lnSpc>
            </a:pPr>
            <a:r>
              <a:rPr lang="pt-BR" sz="2600" dirty="0" smtClean="0"/>
              <a:t> NASF</a:t>
            </a:r>
            <a:r>
              <a:rPr lang="pt-BR" sz="2600" dirty="0"/>
              <a:t>: fisioterapeuta, nutricionista, educador físico, farmacêutico, psicólogo.</a:t>
            </a:r>
          </a:p>
        </p:txBody>
      </p:sp>
      <p:pic>
        <p:nvPicPr>
          <p:cNvPr id="13316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588" y="225077"/>
            <a:ext cx="1998859" cy="310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CaixaDeTexto 4"/>
          <p:cNvSpPr txBox="1">
            <a:spLocks noChangeArrowheads="1"/>
          </p:cNvSpPr>
          <p:nvPr/>
        </p:nvSpPr>
        <p:spPr bwMode="auto">
          <a:xfrm>
            <a:off x="7020272" y="3356992"/>
            <a:ext cx="190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dirty="0">
                <a:latin typeface="Gill Sans MT" pitchFamily="34" charset="0"/>
              </a:rPr>
              <a:t>Figura 3: Regionais de Curitiba</a:t>
            </a:r>
          </a:p>
          <a:p>
            <a:r>
              <a:rPr lang="pt-BR" sz="1000" dirty="0">
                <a:latin typeface="Gill Sans MT" pitchFamily="34" charset="0"/>
              </a:rPr>
              <a:t>Fonte:  SMS Curitiba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33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ANTES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4282" y="1571612"/>
            <a:ext cx="7499350" cy="4800600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Cuidados centralizados no atendimento </a:t>
            </a:r>
            <a:r>
              <a:rPr lang="pt-BR" sz="2600" dirty="0" smtClean="0"/>
              <a:t>médico</a:t>
            </a:r>
            <a:endParaRPr lang="pt-BR" sz="2600" dirty="0"/>
          </a:p>
          <a:p>
            <a:pPr algn="just"/>
            <a:endParaRPr lang="pt-BR" sz="2600" dirty="0"/>
          </a:p>
          <a:p>
            <a:pPr algn="just"/>
            <a:r>
              <a:rPr lang="pt-BR" sz="2600" dirty="0" smtClean="0"/>
              <a:t>Vários pacientes inativos ao programa de hipertensão e diabetes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Poucas atividades </a:t>
            </a:r>
            <a:r>
              <a:rPr lang="pt-BR" sz="2600" dirty="0" smtClean="0"/>
              <a:t> educativas, </a:t>
            </a:r>
            <a:r>
              <a:rPr lang="pt-BR" sz="2600" dirty="0"/>
              <a:t>sem cronograma </a:t>
            </a:r>
            <a:r>
              <a:rPr lang="pt-BR" sz="2600" dirty="0" smtClean="0"/>
              <a:t>pré-definido</a:t>
            </a:r>
            <a:endParaRPr lang="pt-BR" sz="2600" dirty="0"/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Pequena participação da equipe </a:t>
            </a:r>
            <a:r>
              <a:rPr lang="pt-BR" sz="2600" dirty="0" smtClean="0"/>
              <a:t>multiprofissional</a:t>
            </a:r>
            <a:endParaRPr lang="pt-BR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82930" cy="1143000"/>
          </a:xfrm>
        </p:spPr>
        <p:txBody>
          <a:bodyPr>
            <a:noAutofit/>
          </a:bodyPr>
          <a:lstStyle/>
          <a:p>
            <a:pPr algn="just"/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GERAL DA INTERVENÇÃO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57364"/>
            <a:ext cx="7929586" cy="454024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sz="2800" dirty="0"/>
              <a:t> </a:t>
            </a:r>
          </a:p>
          <a:p>
            <a:pPr marL="0" indent="0" algn="ctr">
              <a:buFontTx/>
              <a:buNone/>
            </a:pPr>
            <a:endParaRPr lang="pt-BR" sz="2800" dirty="0"/>
          </a:p>
          <a:p>
            <a:pPr marL="0" indent="0" algn="ctr">
              <a:buFontTx/>
              <a:buNone/>
            </a:pPr>
            <a:r>
              <a:rPr lang="pt-BR" dirty="0" smtClean="0"/>
              <a:t>Melhorar o acolhimento ampliando a cobertura e qualificando o atendimento dos hipertensos e diabéticos </a:t>
            </a:r>
            <a:r>
              <a:rPr lang="pt-BR" dirty="0"/>
              <a:t>na Unidade de Saúde </a:t>
            </a:r>
            <a:r>
              <a:rPr lang="pt-BR" dirty="0" err="1" smtClean="0"/>
              <a:t>Umbará</a:t>
            </a:r>
            <a:r>
              <a:rPr lang="pt-BR" dirty="0" smtClean="0"/>
              <a:t>, Curitiba, PR.  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74848" y="2060848"/>
            <a:ext cx="8229600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BR" sz="2400" b="1" kern="0" smtClean="0"/>
              <a:t>Monitoramento e Avaliação</a:t>
            </a:r>
            <a:endParaRPr lang="pt-BR" sz="2400" b="1" kern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816" y="1208946"/>
            <a:ext cx="815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Ações propostas e desenvolvidas de acordo com os eixos pedagógicos</a:t>
            </a:r>
            <a:endParaRPr lang="pt-BR" sz="20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6816" y="2564904"/>
            <a:ext cx="786956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Monitorar o número de hipertensos </a:t>
            </a:r>
            <a:r>
              <a:rPr lang="pt-BR" sz="1800" dirty="0" smtClean="0"/>
              <a:t>e diabéticos cadastrados </a:t>
            </a:r>
            <a:r>
              <a:rPr lang="pt-BR" sz="1800" dirty="0"/>
              <a:t>no Programa de Atenção à Hipertensão Arterial e à Diabetes Mellitus da unidade de </a:t>
            </a:r>
            <a:r>
              <a:rPr lang="pt-BR" sz="1800" dirty="0" smtClean="0"/>
              <a:t>saúde</a:t>
            </a:r>
            <a:endParaRPr lang="pt-BR" sz="1800" dirty="0"/>
          </a:p>
          <a:p>
            <a:r>
              <a:rPr lang="pt-BR" sz="1800" dirty="0"/>
              <a:t>Monitorar o cumprimento da periodicidade das consultas previstas no protocolo (consultas em dia). </a:t>
            </a:r>
            <a:endParaRPr lang="pt-BR" sz="1800" dirty="0" smtClean="0"/>
          </a:p>
          <a:p>
            <a:r>
              <a:rPr lang="pt-BR" sz="1800" dirty="0"/>
              <a:t>Monitorar a realização de exame clínico apropriado dos pacientes </a:t>
            </a:r>
            <a:r>
              <a:rPr lang="pt-BR" sz="1800" dirty="0" smtClean="0"/>
              <a:t>hipertensos e diabéticos.</a:t>
            </a:r>
          </a:p>
          <a:p>
            <a:r>
              <a:rPr lang="pt-BR" sz="1800" dirty="0"/>
              <a:t>Monitorar o número de hipertensos  </a:t>
            </a:r>
            <a:r>
              <a:rPr lang="pt-BR" sz="1800" dirty="0" smtClean="0"/>
              <a:t>e diabéticos com </a:t>
            </a:r>
            <a:r>
              <a:rPr lang="pt-BR" sz="1800" dirty="0"/>
              <a:t>exames laboratoriais solicitados de acordo como protocolo adotado na unidade de saúde.                                                         </a:t>
            </a:r>
          </a:p>
          <a:p>
            <a:r>
              <a:rPr lang="pt-BR" sz="1800" dirty="0" smtClean="0"/>
              <a:t>Monitorar </a:t>
            </a:r>
            <a:r>
              <a:rPr lang="pt-BR" sz="1800" dirty="0"/>
              <a:t>o número de hipertensos </a:t>
            </a:r>
            <a:r>
              <a:rPr lang="pt-BR" sz="1800" dirty="0" smtClean="0"/>
              <a:t>e diabéticos com </a:t>
            </a:r>
            <a:r>
              <a:rPr lang="pt-BR" sz="1800" dirty="0"/>
              <a:t>exames laboratoriais solicitados de acordo com a periodicidade recomendada.</a:t>
            </a:r>
          </a:p>
          <a:p>
            <a:pPr marL="0" indent="0">
              <a:buFont typeface="Wingdings 2"/>
              <a:buNone/>
            </a:pPr>
            <a:endParaRPr lang="pt-BR" sz="24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3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METODOLOGIA</a:t>
            </a:r>
            <a:endParaRPr lang="pt-BR" sz="33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345972"/>
      </p:ext>
    </p:extLst>
  </p:cSld>
  <p:clrMapOvr>
    <a:masterClrMapping/>
  </p:clrMapOvr>
</p:sld>
</file>

<file path=ppt/theme/theme1.xml><?xml version="1.0" encoding="utf-8"?>
<a:theme xmlns:a="http://schemas.openxmlformats.org/drawingml/2006/main" name="Quimono">
  <a:themeElements>
    <a:clrScheme name="Quimono 6">
      <a:dk1>
        <a:srgbClr val="000000"/>
      </a:dk1>
      <a:lt1>
        <a:srgbClr val="D9EFE0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E9F6ED"/>
      </a:accent3>
      <a:accent4>
        <a:srgbClr val="000000"/>
      </a:accent4>
      <a:accent5>
        <a:srgbClr val="CFDFD9"/>
      </a:accent5>
      <a:accent6>
        <a:srgbClr val="4C8171"/>
      </a:accent6>
      <a:hlink>
        <a:srgbClr val="C1C177"/>
      </a:hlink>
      <a:folHlink>
        <a:srgbClr val="A08F5E"/>
      </a:folHlink>
    </a:clrScheme>
    <a:fontScheme name="Qu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3192</Words>
  <Application>Microsoft Office PowerPoint</Application>
  <PresentationFormat>Apresentação na tela (4:3)</PresentationFormat>
  <Paragraphs>361</Paragraphs>
  <Slides>48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Quimono</vt:lpstr>
      <vt:lpstr>MELHORIA DA ATENÇÃO AOS PORTADORES DE HIPERTENSÃO ARTERIAL SISTÊMICA E/OU DIABETES MELLITUS NA UNIDADE DE SAÚDE UMBARÁ, CURITIBA, PR. </vt:lpstr>
      <vt:lpstr>HIPERTENSÃO E DIABETES</vt:lpstr>
      <vt:lpstr>EM RAZÃO DISSO...</vt:lpstr>
      <vt:lpstr>CURITIBA</vt:lpstr>
      <vt:lpstr>UNIDADE DE SAÚDE (US) Umbará</vt:lpstr>
      <vt:lpstr>US UMBARÁ</vt:lpstr>
      <vt:lpstr>ANTES DA INTERVENÇÃO</vt:lpstr>
      <vt:lpstr>OBJETIVO GERAL DA INTERVENÇÃO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 1: Ampliar a cobertura aos portadores de hipertensão e/ou diabetes.</vt:lpstr>
      <vt:lpstr>Slide 32</vt:lpstr>
      <vt:lpstr>Objetivo 2: Melhorar a adesão do hipertenso e/ou diabético ao programa</vt:lpstr>
      <vt:lpstr> Objetivo 3: Melhorar a qualidade de atendimento ao hipertenso e diabético na Unidade de Saúde </vt:lpstr>
      <vt:lpstr>Slide 35</vt:lpstr>
      <vt:lpstr>Slide 36</vt:lpstr>
      <vt:lpstr>Objetivo 4: Melhorar o registro das informações do programa de atenção a hipertensos e diabéticos</vt:lpstr>
      <vt:lpstr> Objetivo 5: Mapear hipertensos e diabéticos de risco para doença cardiovascular </vt:lpstr>
      <vt:lpstr> Objetivo 6: Promover a saúde do hipertenso e diabético </vt:lpstr>
      <vt:lpstr>Objetivo 6: Promover a saúde do hipertenso e diabético</vt:lpstr>
      <vt:lpstr>Objetivo 6: Promover a saúde do hipertenso e diabético</vt:lpstr>
      <vt:lpstr>Objetivo: Promover a saúde do hipertenso e diabético</vt:lpstr>
      <vt:lpstr>DISCUSSÃO</vt:lpstr>
      <vt:lpstr>Slide 44</vt:lpstr>
      <vt:lpstr>Slide 45</vt:lpstr>
      <vt:lpstr>PROCESSO PESSOAL DE APRENDIZAGEM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do Programa de Atenção aos usuários com Hipertensão e/ou Diabetes em uma Unidade de Saúde de Curitiba, PR</dc:title>
  <dc:creator>Seven</dc:creator>
  <cp:lastModifiedBy>Marcinia</cp:lastModifiedBy>
  <cp:revision>199</cp:revision>
  <dcterms:created xsi:type="dcterms:W3CDTF">2013-10-22T12:36:11Z</dcterms:created>
  <dcterms:modified xsi:type="dcterms:W3CDTF">2014-11-01T02:02:41Z</dcterms:modified>
</cp:coreProperties>
</file>