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61" r:id="rId3"/>
    <p:sldId id="298" r:id="rId4"/>
    <p:sldId id="301" r:id="rId5"/>
    <p:sldId id="264" r:id="rId6"/>
    <p:sldId id="265" r:id="rId7"/>
    <p:sldId id="329" r:id="rId8"/>
    <p:sldId id="267" r:id="rId9"/>
    <p:sldId id="268" r:id="rId10"/>
    <p:sldId id="269" r:id="rId11"/>
    <p:sldId id="331" r:id="rId12"/>
    <p:sldId id="338" r:id="rId13"/>
    <p:sldId id="339" r:id="rId14"/>
    <p:sldId id="300" r:id="rId15"/>
    <p:sldId id="271" r:id="rId16"/>
    <p:sldId id="334" r:id="rId17"/>
    <p:sldId id="303" r:id="rId18"/>
    <p:sldId id="305" r:id="rId19"/>
    <p:sldId id="316" r:id="rId20"/>
    <p:sldId id="317" r:id="rId21"/>
    <p:sldId id="307" r:id="rId22"/>
    <p:sldId id="318" r:id="rId23"/>
    <p:sldId id="309" r:id="rId24"/>
    <p:sldId id="321" r:id="rId25"/>
    <p:sldId id="311" r:id="rId26"/>
    <p:sldId id="324" r:id="rId27"/>
    <p:sldId id="337" r:id="rId28"/>
    <p:sldId id="335" r:id="rId29"/>
    <p:sldId id="341" r:id="rId30"/>
    <p:sldId id="340" r:id="rId31"/>
    <p:sldId id="297" r:id="rId32"/>
    <p:sldId id="25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A86D11-AE58-4F26-A7D9-6E10FDBE5B39}">
          <p14:sldIdLst>
            <p14:sldId id="256"/>
            <p14:sldId id="261"/>
            <p14:sldId id="298"/>
            <p14:sldId id="301"/>
            <p14:sldId id="264"/>
            <p14:sldId id="265"/>
            <p14:sldId id="329"/>
            <p14:sldId id="267"/>
            <p14:sldId id="268"/>
            <p14:sldId id="269"/>
            <p14:sldId id="331"/>
            <p14:sldId id="338"/>
            <p14:sldId id="339"/>
            <p14:sldId id="300"/>
            <p14:sldId id="271"/>
            <p14:sldId id="334"/>
            <p14:sldId id="303"/>
          </p14:sldIdLst>
        </p14:section>
        <p14:section name="Seção sem Título" id="{7A2D8A89-D61A-488A-A74B-021F8F9594F2}">
          <p14:sldIdLst>
            <p14:sldId id="305"/>
            <p14:sldId id="316"/>
            <p14:sldId id="317"/>
            <p14:sldId id="307"/>
            <p14:sldId id="318"/>
            <p14:sldId id="309"/>
            <p14:sldId id="321"/>
            <p14:sldId id="311"/>
            <p14:sldId id="324"/>
            <p14:sldId id="337"/>
            <p14:sldId id="335"/>
            <p14:sldId id="341"/>
            <p14:sldId id="340"/>
            <p14:sldId id="297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FB0E-B654-4C1B-A6C3-1060C8A0F5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90838-491E-435B-B878-9D51B313A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3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0838-491E-435B-B878-9D51B313A56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36B45-252E-4073-80F7-697EAEA7E7D6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4370" y="2132856"/>
            <a:ext cx="6172200" cy="2073042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Título: Melhoria </a:t>
            </a:r>
            <a:r>
              <a:rPr lang="pt-BR" sz="28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da atenção à prevenção do câncer de colo de útero e do câncer de mama na UBS Ibiraiaras, Ibiraiaras/ RS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06724" y="4725144"/>
            <a:ext cx="531780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 :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Diorvis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Fernandez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Leyva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Fabiana Barros Marinho Maia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/>
              <a:t>Ficha espelho disponibilizada pelo </a:t>
            </a:r>
            <a:r>
              <a:rPr lang="pt-BR" dirty="0" smtClean="0"/>
              <a:t>curso</a:t>
            </a:r>
          </a:p>
          <a:p>
            <a:r>
              <a:rPr lang="pt-BR" dirty="0"/>
              <a:t>Prontuário </a:t>
            </a:r>
            <a:r>
              <a:rPr lang="pt-BR" dirty="0" smtClean="0"/>
              <a:t>eletrônico</a:t>
            </a:r>
          </a:p>
          <a:p>
            <a:r>
              <a:rPr lang="pt-BR" dirty="0"/>
              <a:t>Protocolo do MS de 2013 – Controle dos cânceres de colo do útero e da </a:t>
            </a:r>
            <a:r>
              <a:rPr lang="pt-BR" dirty="0" smtClean="0"/>
              <a:t>mama</a:t>
            </a:r>
          </a:p>
          <a:p>
            <a:r>
              <a:rPr lang="pt-BR" dirty="0"/>
              <a:t>Caderno de agendamento das </a:t>
            </a:r>
            <a:r>
              <a:rPr lang="pt-BR" dirty="0" smtClean="0"/>
              <a:t>consultas</a:t>
            </a:r>
          </a:p>
          <a:p>
            <a:r>
              <a:rPr lang="pt-BR" dirty="0"/>
              <a:t>Divulgação do projeto para a comunidade e a equipe;</a:t>
            </a:r>
          </a:p>
          <a:p>
            <a:r>
              <a:rPr lang="pt-BR" dirty="0"/>
              <a:t>Arquivo para os exames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692696"/>
            <a:ext cx="828092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4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Metodologia/Ações</a:t>
            </a:r>
          </a:p>
          <a:p>
            <a:pPr>
              <a:spcBef>
                <a:spcPct val="0"/>
              </a:spcBef>
            </a:pPr>
            <a:r>
              <a:rPr lang="pt-BR" sz="2800" b="1" u="sng" dirty="0" smtClean="0">
                <a:latin typeface="+mj-lt"/>
                <a:ea typeface="+mj-ea"/>
                <a:cs typeface="+mj-cs"/>
              </a:rPr>
              <a:t>Monitoramento </a:t>
            </a:r>
            <a:r>
              <a:rPr lang="pt-BR" sz="2800" b="1" u="sng" dirty="0">
                <a:latin typeface="+mj-lt"/>
                <a:ea typeface="+mj-ea"/>
                <a:cs typeface="+mj-cs"/>
              </a:rPr>
              <a:t>e avaliação</a:t>
            </a:r>
            <a:r>
              <a:rPr lang="pt-BR" sz="2800" b="1" u="sng" dirty="0" smtClean="0">
                <a:latin typeface="+mj-lt"/>
                <a:ea typeface="+mj-ea"/>
                <a:cs typeface="+mj-cs"/>
              </a:rPr>
              <a:t>:</a:t>
            </a:r>
          </a:p>
          <a:p>
            <a:pPr>
              <a:spcBef>
                <a:spcPct val="0"/>
              </a:spcBef>
            </a:pPr>
            <a:r>
              <a:rPr lang="pt-BR" sz="2200" dirty="0" smtClean="0">
                <a:latin typeface="+mj-lt"/>
                <a:ea typeface="+mj-ea"/>
                <a:cs typeface="+mj-cs"/>
              </a:rPr>
              <a:t>Monitorar </a:t>
            </a:r>
            <a:r>
              <a:rPr lang="pt-BR" sz="2200" dirty="0">
                <a:latin typeface="+mj-lt"/>
                <a:ea typeface="+mj-ea"/>
                <a:cs typeface="+mj-cs"/>
              </a:rPr>
              <a:t>a cobertura do </a:t>
            </a:r>
            <a:r>
              <a:rPr lang="pt-BR" sz="2200" dirty="0" smtClean="0">
                <a:latin typeface="+mj-lt"/>
                <a:ea typeface="+mj-ea"/>
                <a:cs typeface="+mj-cs"/>
              </a:rPr>
              <a:t>programa de prevenção do câncer de colo de útero e de mama  periodicamente </a:t>
            </a:r>
            <a:r>
              <a:rPr lang="pt-BR" sz="2200" dirty="0">
                <a:latin typeface="+mj-lt"/>
                <a:ea typeface="+mj-ea"/>
                <a:cs typeface="+mj-cs"/>
              </a:rPr>
              <a:t>(mensalmente</a:t>
            </a:r>
            <a:r>
              <a:rPr lang="pt-BR" sz="2200" dirty="0" smtClean="0">
                <a:latin typeface="+mj-lt"/>
                <a:ea typeface="+mj-ea"/>
                <a:cs typeface="+mj-cs"/>
              </a:rPr>
              <a:t>).</a:t>
            </a:r>
          </a:p>
          <a:p>
            <a:pPr>
              <a:spcBef>
                <a:spcPct val="0"/>
              </a:spcBef>
            </a:pPr>
            <a:endParaRPr lang="pt-BR" sz="2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pt-BR" sz="2200" dirty="0">
                <a:latin typeface="+mj-lt"/>
                <a:ea typeface="+mj-ea"/>
                <a:cs typeface="+mj-cs"/>
              </a:rPr>
              <a:t>Avaliar a cobertura do </a:t>
            </a:r>
            <a:r>
              <a:rPr lang="pt-BR" sz="2200" dirty="0" smtClean="0">
                <a:latin typeface="+mj-lt"/>
                <a:ea typeface="+mj-ea"/>
                <a:cs typeface="+mj-cs"/>
              </a:rPr>
              <a:t>programa de câncer de colo de útero e de mama periodicamente</a:t>
            </a:r>
          </a:p>
          <a:p>
            <a:pPr>
              <a:spcBef>
                <a:spcPct val="0"/>
              </a:spcBef>
            </a:pPr>
            <a:endParaRPr lang="pt-BR" sz="24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pt-BR" sz="2400" b="1" u="sng" dirty="0" smtClean="0">
                <a:latin typeface="+mj-lt"/>
                <a:ea typeface="+mj-ea"/>
                <a:cs typeface="+mj-cs"/>
              </a:rPr>
              <a:t>Organização </a:t>
            </a:r>
            <a:r>
              <a:rPr lang="pt-BR" sz="2400" b="1" u="sng" dirty="0">
                <a:latin typeface="+mj-lt"/>
                <a:ea typeface="+mj-ea"/>
                <a:cs typeface="+mj-cs"/>
              </a:rPr>
              <a:t>e gestão do serviço</a:t>
            </a:r>
            <a:r>
              <a:rPr lang="pt-BR" sz="2400" b="1" u="sng" dirty="0" smtClean="0">
                <a:latin typeface="+mj-lt"/>
                <a:ea typeface="+mj-ea"/>
                <a:cs typeface="+mj-cs"/>
              </a:rPr>
              <a:t>:</a:t>
            </a:r>
          </a:p>
          <a:p>
            <a:pPr>
              <a:spcBef>
                <a:spcPct val="0"/>
              </a:spcBef>
            </a:pPr>
            <a:r>
              <a:rPr lang="pt-BR" sz="2000" dirty="0" smtClean="0">
                <a:latin typeface="+mj-lt"/>
                <a:ea typeface="+mj-ea"/>
                <a:cs typeface="+mj-cs"/>
              </a:rPr>
              <a:t>Acolher </a:t>
            </a:r>
            <a:r>
              <a:rPr lang="pt-BR" sz="2000" dirty="0">
                <a:latin typeface="+mj-lt"/>
                <a:ea typeface="+mj-ea"/>
                <a:cs typeface="+mj-cs"/>
              </a:rPr>
              <a:t>as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mulheres de 25-69 anos de idade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endParaRPr lang="pt-BR" sz="2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latin typeface="+mj-lt"/>
                <a:ea typeface="+mj-ea"/>
                <a:cs typeface="+mj-cs"/>
              </a:rPr>
              <a:t>Cadastrar todas as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mulheres de 25-69 anos de idade  </a:t>
            </a:r>
            <a:r>
              <a:rPr lang="pt-BR" sz="2000" dirty="0">
                <a:latin typeface="+mj-lt"/>
                <a:ea typeface="+mj-ea"/>
                <a:cs typeface="+mj-cs"/>
              </a:rPr>
              <a:t>da área de cobertura da unidade de saúde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endParaRPr lang="pt-BR" sz="2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latin typeface="+mj-lt"/>
                <a:ea typeface="+mj-ea"/>
                <a:cs typeface="+mj-cs"/>
              </a:rPr>
              <a:t>Acolher todas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as mulheres de 25-69 anos de idade da </a:t>
            </a:r>
            <a:r>
              <a:rPr lang="pt-BR" sz="2000" dirty="0">
                <a:latin typeface="+mj-lt"/>
                <a:ea typeface="+mj-ea"/>
                <a:cs typeface="+mj-cs"/>
              </a:rPr>
              <a:t>área de abrangência;</a:t>
            </a:r>
          </a:p>
          <a:p>
            <a:pPr>
              <a:spcBef>
                <a:spcPct val="0"/>
              </a:spcBef>
            </a:pPr>
            <a:endParaRPr lang="pt-BR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1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Metodologia</a:t>
            </a:r>
            <a:r>
              <a:rPr lang="es-ES" dirty="0">
                <a:solidFill>
                  <a:srgbClr val="FF0000"/>
                </a:solidFill>
              </a:rPr>
              <a:t>/</a:t>
            </a:r>
            <a:r>
              <a:rPr lang="es-ES" dirty="0" err="1">
                <a:solidFill>
                  <a:srgbClr val="FF0000"/>
                </a:solidFill>
              </a:rPr>
              <a:t>Ações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73325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2800" b="1" u="sng" dirty="0" err="1">
                <a:latin typeface="+mj-lt"/>
                <a:ea typeface="+mj-ea"/>
                <a:cs typeface="+mj-cs"/>
              </a:rPr>
              <a:t>Engajamento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 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público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dirty="0" smtClean="0">
                <a:latin typeface="+mj-lt"/>
                <a:ea typeface="+mj-ea"/>
                <a:cs typeface="+mj-cs"/>
              </a:rPr>
              <a:t>Esclarecer </a:t>
            </a:r>
            <a:r>
              <a:rPr lang="pt-BR" dirty="0">
                <a:latin typeface="+mj-lt"/>
                <a:ea typeface="+mj-ea"/>
                <a:cs typeface="+mj-cs"/>
              </a:rPr>
              <a:t>a comunidade sobre a importância da realização dos exames preventivos  e sobre as facilidades de realizá-lo na unidade de saúde</a:t>
            </a:r>
            <a:r>
              <a:rPr lang="pt-BR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dirty="0"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Esclarecer a comunidade sobre a prioridade de atendimento às mulheres com </a:t>
            </a:r>
            <a:r>
              <a:rPr lang="pt-BR" dirty="0">
                <a:latin typeface="+mj-lt"/>
                <a:ea typeface="+mj-ea"/>
                <a:cs typeface="+mj-cs"/>
              </a:rPr>
              <a:t>câncer de colo de útero e de mama assim de aquelas com preventivo </a:t>
            </a:r>
            <a:r>
              <a:rPr lang="pt-BR" dirty="0" smtClean="0">
                <a:latin typeface="+mj-lt"/>
                <a:ea typeface="+mj-ea"/>
                <a:cs typeface="+mj-cs"/>
              </a:rPr>
              <a:t>alterado.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dirty="0"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Explicar para a comunidade o significado </a:t>
            </a:r>
            <a:r>
              <a:rPr lang="pt-BR" dirty="0">
                <a:latin typeface="+mj-lt"/>
                <a:ea typeface="+mj-ea"/>
                <a:cs typeface="+mj-cs"/>
              </a:rPr>
              <a:t>do projeto  </a:t>
            </a:r>
            <a:r>
              <a:rPr lang="pt-BR" dirty="0">
                <a:latin typeface="+mj-lt"/>
                <a:ea typeface="+mj-ea"/>
                <a:cs typeface="+mj-cs"/>
              </a:rPr>
              <a:t>e a importância da sua realização  de </a:t>
            </a:r>
            <a:r>
              <a:rPr lang="pt-BR" dirty="0">
                <a:latin typeface="+mj-lt"/>
                <a:ea typeface="+mj-ea"/>
                <a:cs typeface="+mj-cs"/>
              </a:rPr>
              <a:t>forma continua em nosso município </a:t>
            </a:r>
            <a:endParaRPr lang="es-E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3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Metodologia</a:t>
            </a:r>
            <a:r>
              <a:rPr lang="es-ES" dirty="0">
                <a:solidFill>
                  <a:srgbClr val="FF0000"/>
                </a:solidFill>
              </a:rPr>
              <a:t>/</a:t>
            </a:r>
            <a:r>
              <a:rPr lang="es-ES" dirty="0" err="1">
                <a:solidFill>
                  <a:srgbClr val="FF0000"/>
                </a:solidFill>
              </a:rPr>
              <a:t>Ações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73325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2800" b="1" u="sng" dirty="0" err="1">
                <a:latin typeface="+mj-lt"/>
                <a:ea typeface="+mj-ea"/>
                <a:cs typeface="+mj-cs"/>
              </a:rPr>
              <a:t>Qualificação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 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da </a:t>
            </a:r>
            <a:r>
              <a:rPr lang="es-ES" sz="2800" b="1" u="sng" dirty="0" err="1">
                <a:latin typeface="+mj-lt"/>
                <a:ea typeface="+mj-ea"/>
                <a:cs typeface="+mj-cs"/>
              </a:rPr>
              <a:t>prática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 </a:t>
            </a:r>
            <a:r>
              <a:rPr lang="es-ES" sz="2800" b="1" u="sng" dirty="0">
                <a:latin typeface="+mj-lt"/>
                <a:ea typeface="+mj-ea"/>
                <a:cs typeface="+mj-cs"/>
              </a:rPr>
              <a:t>clínica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Capacitar a equipe no acolhimento às </a:t>
            </a:r>
            <a:r>
              <a:rPr lang="pt-BR" dirty="0">
                <a:latin typeface="+mj-lt"/>
                <a:ea typeface="+mj-ea"/>
                <a:cs typeface="+mj-cs"/>
              </a:rPr>
              <a:t>mulheres de 25-69 anos de </a:t>
            </a:r>
            <a:r>
              <a:rPr lang="pt-BR" dirty="0" smtClean="0">
                <a:latin typeface="+mj-lt"/>
                <a:ea typeface="+mj-ea"/>
                <a:cs typeface="+mj-cs"/>
              </a:rPr>
              <a:t>idade.</a:t>
            </a:r>
          </a:p>
          <a:p>
            <a:pPr marL="0" indent="0">
              <a:spcBef>
                <a:spcPct val="0"/>
              </a:spcBef>
              <a:buNone/>
            </a:pPr>
            <a:endParaRPr lang="pt-BR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Capacitar os ACS na busca daquelas que não estão realizando acompanhamento em nenhum serviço</a:t>
            </a:r>
            <a:r>
              <a:rPr lang="pt-BR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pt-BR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Capacitar a equipe para orientar as mulheres sobre a importância da realização da consulta  preventiva e do período que a mesma deve ser feita.</a:t>
            </a:r>
            <a:endParaRPr lang="es-E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5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620688"/>
            <a:ext cx="7020272" cy="6048672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Logística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</a:pPr>
            <a:r>
              <a:rPr lang="pt-BR" sz="2400" b="0" dirty="0">
                <a:solidFill>
                  <a:schemeClr val="tx1"/>
                </a:solidFill>
              </a:rPr>
              <a:t>Censo e recadastramento das mulheres  entre 25  e 69 anos de idade</a:t>
            </a:r>
            <a:r>
              <a:rPr lang="pt-BR" sz="2400" b="0" dirty="0" smtClean="0">
                <a:solidFill>
                  <a:schemeClr val="tx1"/>
                </a:solidFill>
              </a:rPr>
              <a:t>;</a:t>
            </a:r>
          </a:p>
          <a:p>
            <a:pPr marL="274320" indent="-274320" algn="just">
              <a:buFont typeface="Wingdings"/>
              <a:buChar char=""/>
            </a:pPr>
            <a:r>
              <a:rPr lang="pt-BR" sz="2400" b="0" dirty="0">
                <a:solidFill>
                  <a:schemeClr val="tx1"/>
                </a:solidFill>
              </a:rPr>
              <a:t>Capacitação da </a:t>
            </a:r>
            <a:r>
              <a:rPr lang="pt-BR" sz="2400" b="0" dirty="0" smtClean="0">
                <a:solidFill>
                  <a:schemeClr val="tx1"/>
                </a:solidFill>
              </a:rPr>
              <a:t>equipe;</a:t>
            </a:r>
          </a:p>
          <a:p>
            <a:pPr marL="274320" indent="-274320" algn="just">
              <a:buFont typeface="Wingdings"/>
              <a:buChar char=""/>
            </a:pPr>
            <a:r>
              <a:rPr lang="pt-BR" sz="2400" b="0" dirty="0" smtClean="0">
                <a:solidFill>
                  <a:schemeClr val="tx1"/>
                </a:solidFill>
              </a:rPr>
              <a:t>Acolhimento </a:t>
            </a:r>
            <a:r>
              <a:rPr lang="pt-BR" sz="2400" b="0" dirty="0">
                <a:solidFill>
                  <a:schemeClr val="tx1"/>
                </a:solidFill>
              </a:rPr>
              <a:t>e cadastramento na UBS;</a:t>
            </a:r>
          </a:p>
          <a:p>
            <a:pPr marL="274320" indent="-274320" algn="just">
              <a:buFont typeface="Wingdings"/>
              <a:buChar char=""/>
            </a:pPr>
            <a:r>
              <a:rPr lang="pt-BR" sz="2400" b="0" dirty="0" smtClean="0">
                <a:solidFill>
                  <a:schemeClr val="tx1"/>
                </a:solidFill>
              </a:rPr>
              <a:t>Utilização de ficha espelho;</a:t>
            </a:r>
          </a:p>
          <a:p>
            <a:pPr marL="274320" indent="-274320" algn="just">
              <a:buFont typeface="Wingdings"/>
              <a:buChar char=""/>
            </a:pPr>
            <a:r>
              <a:rPr lang="pt-BR" sz="2400" b="0" dirty="0" smtClean="0">
                <a:solidFill>
                  <a:schemeClr val="tx1"/>
                </a:solidFill>
              </a:rPr>
              <a:t>Utilização do Caderno </a:t>
            </a:r>
            <a:r>
              <a:rPr lang="pt-BR" sz="2400" b="0" dirty="0">
                <a:solidFill>
                  <a:schemeClr val="tx1"/>
                </a:solidFill>
              </a:rPr>
              <a:t>de Atenção Básica nº 13, Controle dos cânceres do colo do útero e da mama, Ministério da Saúde, 2013 </a:t>
            </a:r>
            <a:endParaRPr lang="pt-BR" sz="2400" b="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72156" y="1285860"/>
            <a:ext cx="3886124" cy="487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25806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pt-BR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74676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ESPECÍFICOS/METAS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9126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dirty="0"/>
              <a:t>Objetivo 1. Ampliar a cobertura de detecção precoce do câncer de colo e do câncer de </a:t>
            </a:r>
            <a:r>
              <a:rPr lang="pt-BR" sz="1900" b="1" dirty="0" smtClean="0"/>
              <a:t>mama</a:t>
            </a:r>
          </a:p>
          <a:p>
            <a:pPr marL="0" indent="0">
              <a:buNone/>
            </a:pPr>
            <a:endParaRPr lang="pt-BR" sz="1900" dirty="0"/>
          </a:p>
          <a:p>
            <a:pPr marL="0" indent="0">
              <a:buNone/>
            </a:pPr>
            <a:r>
              <a:rPr lang="pt-BR" sz="1900" dirty="0" smtClean="0"/>
              <a:t>META  </a:t>
            </a:r>
            <a:r>
              <a:rPr lang="pt-BR" sz="1900" b="1" dirty="0"/>
              <a:t>1.1</a:t>
            </a:r>
            <a:r>
              <a:rPr lang="pt-BR" sz="1900" dirty="0"/>
              <a:t> Ampliar a cobertura de detecção precoce do câncer de colo de útero das mulheres na faixa etária entre 25 e 64 anos de idade para um 60 %. </a:t>
            </a:r>
            <a:endParaRPr lang="pt-BR" sz="1900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 smtClean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70" y="2636912"/>
            <a:ext cx="6570781" cy="340738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187624" y="5003322"/>
            <a:ext cx="7270576" cy="873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smtClean="0"/>
              <a:t>. </a:t>
            </a:r>
            <a:endParaRPr lang="es-ES" sz="1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604335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/>
              <a:t>Figura 1: </a:t>
            </a:r>
            <a:r>
              <a:rPr lang="pt-BR" sz="1500" dirty="0"/>
              <a:t>Proporção de mulheres entre 25 e 64 anos de idade com exame em dia para detecção precoce do câncer de colo de útero. Ibiraiaras/ RS</a:t>
            </a: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1143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1.2 </a:t>
            </a:r>
            <a:r>
              <a:rPr lang="pt-BR" sz="19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Ampliar a cobertura de detecção precoce do câncer de mama das mulheres na faixa etária entre 50 e 69 anos de idade para 100%.</a:t>
            </a:r>
            <a:endParaRPr lang="es-ES" sz="19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808038" indent="-92075">
              <a:buNone/>
              <a:tabLst>
                <a:tab pos="715963" algn="l"/>
              </a:tabLst>
            </a:pPr>
            <a:r>
              <a:rPr lang="pt-BR" sz="1500" dirty="0" smtClean="0"/>
              <a:t>  </a:t>
            </a:r>
          </a:p>
          <a:p>
            <a:pPr marL="808038" indent="-92075">
              <a:buNone/>
              <a:tabLst>
                <a:tab pos="715963" algn="l"/>
              </a:tabLst>
            </a:pPr>
            <a:r>
              <a:rPr lang="pt-BR" sz="1500" dirty="0" smtClean="0"/>
              <a:t>Figura </a:t>
            </a:r>
            <a:r>
              <a:rPr lang="pt-BR" sz="1500" dirty="0"/>
              <a:t>2. Proporção de mulheres entre 50 a 69 anos de idade com exame </a:t>
            </a:r>
            <a:r>
              <a:rPr lang="pt-BR" sz="1500" dirty="0" smtClean="0"/>
              <a:t>     em </a:t>
            </a:r>
            <a:r>
              <a:rPr lang="pt-BR" sz="1500" dirty="0"/>
              <a:t>dia para detecção precoce do câncer de mama. Ibiraiaras/ RS</a:t>
            </a:r>
          </a:p>
          <a:p>
            <a:pPr marL="0" indent="0">
              <a:buNone/>
            </a:pPr>
            <a:endParaRPr lang="pt-BR" sz="1800" dirty="0"/>
          </a:p>
          <a:p>
            <a:endParaRPr lang="es-ES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7"/>
            <a:ext cx="6408712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-1251520"/>
            <a:ext cx="7344816" cy="4171234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Objetivo 2. </a:t>
            </a:r>
            <a:r>
              <a:rPr lang="pt-BR" sz="2000" cap="none" dirty="0" smtClean="0">
                <a:solidFill>
                  <a:schemeClr val="tx1"/>
                </a:solidFill>
              </a:rPr>
              <a:t>Melhorar </a:t>
            </a:r>
            <a:r>
              <a:rPr lang="pt-BR" sz="2000" cap="none" dirty="0">
                <a:solidFill>
                  <a:schemeClr val="tx1"/>
                </a:solidFill>
              </a:rPr>
              <a:t>a qualidade do atendimento das mulheres que realizam detecção precoce de câncer de colo de útero e de mama na unidade de saúde</a:t>
            </a:r>
            <a:r>
              <a:rPr lang="pt-BR" sz="2000" cap="none" dirty="0"/>
              <a:t/>
            </a:r>
            <a:br>
              <a:rPr lang="pt-BR" sz="2000" cap="none" dirty="0"/>
            </a:br>
            <a:r>
              <a:rPr lang="pt-BR" sz="2000" cap="none" dirty="0"/>
              <a:t/>
            </a:r>
            <a:br>
              <a:rPr lang="pt-BR" sz="2000" cap="none" dirty="0"/>
            </a:br>
            <a:r>
              <a:rPr lang="pt-BR" sz="2000" cap="none" dirty="0" smtClean="0"/>
              <a:t/>
            </a:r>
            <a:br>
              <a:rPr lang="pt-BR" sz="2000" cap="none" dirty="0" smtClean="0"/>
            </a:br>
            <a:r>
              <a:rPr lang="pt-BR" sz="2000" cap="none" dirty="0" smtClean="0">
                <a:solidFill>
                  <a:schemeClr val="tx1"/>
                </a:solidFill>
              </a:rPr>
              <a:t>META: </a:t>
            </a:r>
            <a:r>
              <a:rPr lang="pt-BR" sz="2000" b="0" cap="none" dirty="0" smtClean="0">
                <a:solidFill>
                  <a:schemeClr val="tx1"/>
                </a:solidFill>
              </a:rPr>
              <a:t>2.1 </a:t>
            </a:r>
            <a:r>
              <a:rPr lang="pt-BR" sz="2000" b="0" cap="none" dirty="0">
                <a:solidFill>
                  <a:schemeClr val="tx1"/>
                </a:solidFill>
              </a:rPr>
              <a:t>Obter 100% de coleta de amostras satisfatórias do exame citopatológico de colo de útero</a:t>
            </a:r>
            <a:r>
              <a:rPr lang="pt-BR" cap="none" dirty="0"/>
              <a:t/>
            </a:r>
            <a:br>
              <a:rPr lang="pt-BR" cap="none" dirty="0"/>
            </a:br>
            <a:endParaRPr lang="es-ES" cap="none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35696" y="2535121"/>
            <a:ext cx="6480720" cy="3603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35696" y="616530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Figura 3.  Proporção de mulheres com amostras satisfatórias do exame </a:t>
            </a:r>
            <a:r>
              <a:rPr lang="pt-BR" sz="1500" dirty="0" smtClean="0"/>
              <a:t>citopatológico </a:t>
            </a:r>
            <a:r>
              <a:rPr lang="pt-BR" sz="1500" dirty="0"/>
              <a:t>de colo de útero. Ibiraiaras/ RS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3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Objetivo 3. </a:t>
            </a:r>
            <a:r>
              <a:rPr lang="pt-BR" b="1" dirty="0" smtClean="0"/>
              <a:t>  </a:t>
            </a:r>
            <a:r>
              <a:rPr lang="pt-BR" b="1" dirty="0"/>
              <a:t>Melhorar a adesão das mulheres à realização de exame citopatológico de colo de útero e </a:t>
            </a:r>
            <a:r>
              <a:rPr lang="pt-BR" b="1" dirty="0" smtClean="0"/>
              <a:t>mamografia.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META </a:t>
            </a:r>
            <a:r>
              <a:rPr lang="pt-BR" b="1" dirty="0" smtClean="0"/>
              <a:t>3.1 </a:t>
            </a:r>
            <a:r>
              <a:rPr lang="pt-BR" dirty="0" smtClean="0"/>
              <a:t>Identificar </a:t>
            </a:r>
            <a:r>
              <a:rPr lang="pt-BR" dirty="0"/>
              <a:t>100% das mulheres com exame citopatológico alterado sem acompanhamento pela unidade de </a:t>
            </a:r>
            <a:r>
              <a:rPr lang="pt-BR" dirty="0" smtClean="0"/>
              <a:t>saúde</a:t>
            </a:r>
          </a:p>
          <a:p>
            <a:pPr algn="just"/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</a:t>
            </a:r>
            <a:r>
              <a:rPr lang="pt-BR" b="1" dirty="0" smtClean="0"/>
              <a:t>3.2 </a:t>
            </a:r>
            <a:r>
              <a:rPr lang="pt-BR" dirty="0" smtClean="0"/>
              <a:t>Identificar </a:t>
            </a:r>
            <a:r>
              <a:rPr lang="pt-BR" dirty="0"/>
              <a:t>100% das mulheres com mamografia alterada sem acompanhamento pela unidade de saúde</a:t>
            </a:r>
            <a:r>
              <a:rPr lang="pt-BR" dirty="0" smtClean="0"/>
              <a:t>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573017"/>
            <a:ext cx="6696743" cy="26642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6165304"/>
            <a:ext cx="66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Figura 4. Proporção de mulheres com exame </a:t>
            </a:r>
            <a:r>
              <a:rPr lang="pt-BR" sz="1500" dirty="0" err="1"/>
              <a:t>citopatologico</a:t>
            </a:r>
            <a:r>
              <a:rPr lang="pt-BR" sz="1500" dirty="0"/>
              <a:t> alterado que não retornaram para conhecer o resultado. Ibiraiaras/ RS</a:t>
            </a:r>
          </a:p>
          <a:p>
            <a:endParaRPr lang="pt-BR" dirty="0"/>
          </a:p>
        </p:txBody>
      </p:sp>
      <p:sp>
        <p:nvSpPr>
          <p:cNvPr id="5" name="Texto explicativo em forma de nuvem 4"/>
          <p:cNvSpPr/>
          <p:nvPr/>
        </p:nvSpPr>
        <p:spPr>
          <a:xfrm>
            <a:off x="4597693" y="2132856"/>
            <a:ext cx="3574707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20073" y="22066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0%, </a:t>
            </a:r>
            <a:r>
              <a:rPr lang="pt-BR" dirty="0" smtClean="0"/>
              <a:t>pois não obteve </a:t>
            </a:r>
            <a:r>
              <a:rPr lang="pt-BR" dirty="0" err="1" smtClean="0"/>
              <a:t>nehuma</a:t>
            </a:r>
            <a:r>
              <a:rPr lang="pt-BR" dirty="0" smtClean="0"/>
              <a:t> alterada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5976664"/>
          </a:xfrm>
        </p:spPr>
        <p:txBody>
          <a:bodyPr>
            <a:noAutofit/>
          </a:bodyPr>
          <a:lstStyle/>
          <a:p>
            <a:pPr marL="450850" algn="just">
              <a:tabLst>
                <a:tab pos="5830888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META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3.3 </a:t>
            </a:r>
            <a:r>
              <a:rPr lang="pt-BR" sz="1800" cap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Realizar busca ativa em 100% de mulheres com exame citopatológico alterado sem acompanhamento </a:t>
            </a:r>
            <a: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pela Unidade de </a:t>
            </a:r>
            <a:r>
              <a:rPr lang="pt-BR" sz="1800" cap="none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Saude</a:t>
            </a:r>
            <a: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b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com exame </a:t>
            </a:r>
            <a:r>
              <a:rPr lang="pt-BR" sz="15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citopatologico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alterado que não retornaram para conhecer o resultado e foi feita busca ativa. Ibiraiaras/ RS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15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6696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24936" cy="4873752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IMPORTÂNCIA DA AÇÃO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PROGRAMÁTICA</a:t>
            </a:r>
          </a:p>
          <a:p>
            <a:pPr marL="0" indent="0">
              <a:buNone/>
            </a:pPr>
            <a:endParaRPr lang="pt-BR" sz="2400" dirty="0" smtClean="0"/>
          </a:p>
          <a:p>
            <a:pPr algn="just"/>
            <a:r>
              <a:rPr lang="pt-BR" dirty="0"/>
              <a:t>Juntos o câncer de mama e o câncer de colo do útero </a:t>
            </a:r>
            <a:r>
              <a:rPr lang="pt-BR" dirty="0" smtClean="0"/>
              <a:t>são a 2ª causa de morte do mundo nas mulheres</a:t>
            </a:r>
            <a:r>
              <a:rPr lang="pt-BR" dirty="0"/>
              <a:t>;</a:t>
            </a:r>
            <a:endParaRPr lang="pt-BR" dirty="0" smtClean="0"/>
          </a:p>
          <a:p>
            <a:pPr algn="just"/>
            <a:r>
              <a:rPr lang="pt-BR" dirty="0"/>
              <a:t>O Câncer de </a:t>
            </a:r>
            <a:r>
              <a:rPr lang="pt-BR" dirty="0" smtClean="0"/>
              <a:t>mama e de colo de útero são </a:t>
            </a:r>
            <a:r>
              <a:rPr lang="pt-BR" dirty="0"/>
              <a:t>o </a:t>
            </a:r>
            <a:r>
              <a:rPr lang="pt-BR" dirty="0" smtClean="0"/>
              <a:t>2º </a:t>
            </a:r>
            <a:r>
              <a:rPr lang="pt-BR" dirty="0"/>
              <a:t>tipo mais frequente de câncer no mundo e o mais comum entre as </a:t>
            </a:r>
            <a:r>
              <a:rPr lang="pt-BR" dirty="0" smtClean="0"/>
              <a:t>mulheres;</a:t>
            </a:r>
          </a:p>
          <a:p>
            <a:pPr algn="just"/>
            <a:r>
              <a:rPr lang="pt-BR" dirty="0" smtClean="0"/>
              <a:t>Aumentar o cadastramento das mulheres entre 25-69 anos de idade.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>
            <a:normAutofit/>
          </a:bodyPr>
          <a:lstStyle/>
          <a:p>
            <a:pPr marL="185738"/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</a:t>
            </a:r>
            <a:r>
              <a:rPr lang="pt-BR" sz="15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com exame </a:t>
            </a:r>
            <a:r>
              <a:rPr lang="pt-BR" sz="15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citopatologico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alterado que não retornaram para conhecer o resultado e foi feita busca ativa. Ibiraiaras/ RS</a:t>
            </a:r>
            <a:endParaRPr lang="es-ES" sz="15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6696744" cy="3960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27584" y="91046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cs typeface="Arial" panose="020B0604020202020204" pitchFamily="34" charset="0"/>
              </a:rPr>
              <a:t>META 3.4 </a:t>
            </a:r>
            <a:r>
              <a:rPr lang="pt-BR" dirty="0">
                <a:cs typeface="Arial" panose="020B0604020202020204" pitchFamily="34" charset="0"/>
              </a:rPr>
              <a:t>Realizar busca ativa em 100% de mulheres com mamografia alterada sem acompanhamento pela unidade de saúde.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776" y="2204864"/>
            <a:ext cx="7467600" cy="6120680"/>
          </a:xfrm>
        </p:spPr>
        <p:txBody>
          <a:bodyPr>
            <a:normAutofit fontScale="90000"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>Objetivo </a:t>
            </a:r>
            <a:r>
              <a:rPr lang="pt-BR" sz="2200" b="1" dirty="0" smtClean="0">
                <a:solidFill>
                  <a:schemeClr val="tx1"/>
                </a:solidFill>
              </a:rPr>
              <a:t>4. M</a:t>
            </a:r>
            <a:r>
              <a:rPr lang="pt-BR" sz="2200" b="1" cap="none" dirty="0" smtClean="0">
                <a:solidFill>
                  <a:schemeClr val="tx1"/>
                </a:solidFill>
              </a:rPr>
              <a:t>elhorar </a:t>
            </a:r>
            <a:r>
              <a:rPr lang="pt-BR" sz="2200" b="1" cap="none" dirty="0">
                <a:solidFill>
                  <a:schemeClr val="tx1"/>
                </a:solidFill>
              </a:rPr>
              <a:t>o registro das </a:t>
            </a:r>
            <a:r>
              <a:rPr lang="pt-BR" sz="2200" b="1" cap="none" dirty="0" smtClean="0">
                <a:solidFill>
                  <a:schemeClr val="tx1"/>
                </a:solidFill>
              </a:rPr>
              <a:t>informações</a:t>
            </a:r>
            <a:r>
              <a:rPr lang="pt-BR" sz="1800" cap="none" dirty="0" smtClean="0">
                <a:solidFill>
                  <a:schemeClr val="tx1"/>
                </a:solidFill>
              </a:rPr>
              <a:t/>
            </a:r>
            <a:br>
              <a:rPr lang="pt-BR" sz="1800" cap="none" dirty="0" smtClean="0">
                <a:solidFill>
                  <a:schemeClr val="tx1"/>
                </a:solidFill>
              </a:rPr>
            </a:br>
            <a:r>
              <a:rPr lang="pt-BR" sz="1800" cap="none" dirty="0">
                <a:solidFill>
                  <a:schemeClr val="tx1"/>
                </a:solidFill>
              </a:rPr>
              <a:t/>
            </a:r>
            <a:br>
              <a:rPr lang="pt-BR" sz="1800" cap="none" dirty="0">
                <a:solidFill>
                  <a:schemeClr val="tx1"/>
                </a:solidFill>
              </a:rPr>
            </a:br>
            <a:r>
              <a:rPr lang="pt-BR" sz="1800" b="1" cap="none" dirty="0">
                <a:solidFill>
                  <a:schemeClr val="tx1"/>
                </a:solidFill>
              </a:rPr>
              <a:t>META </a:t>
            </a:r>
            <a:r>
              <a:rPr lang="pt-BR" sz="1800" b="1" cap="none" dirty="0" smtClean="0">
                <a:solidFill>
                  <a:schemeClr val="tx1"/>
                </a:solidFill>
              </a:rPr>
              <a:t>4.1 </a:t>
            </a:r>
            <a:r>
              <a:rPr lang="pt-BR" sz="1800" cap="none" dirty="0" smtClean="0">
                <a:solidFill>
                  <a:schemeClr val="tx1"/>
                </a:solidFill>
              </a:rPr>
              <a:t>Manter </a:t>
            </a:r>
            <a:r>
              <a:rPr lang="pt-BR" sz="1800" cap="none" dirty="0">
                <a:solidFill>
                  <a:schemeClr val="tx1"/>
                </a:solidFill>
              </a:rPr>
              <a:t>registro da coleta de exame citopatológico de colo de útero  em registro específico em 100% das mulheres cadastradas.</a:t>
            </a:r>
            <a:br>
              <a:rPr lang="pt-BR" sz="1800" cap="none" dirty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</a:t>
            </a:r>
            <a: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pt-BR" sz="17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com registro adequado do exame citopatológico. Ibiraiaras/ RS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7200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77" y="980728"/>
            <a:ext cx="7973131" cy="4968552"/>
          </a:xfrm>
        </p:spPr>
        <p:txBody>
          <a:bodyPr>
            <a:noAutofit/>
          </a:bodyPr>
          <a:lstStyle/>
          <a:p>
            <a:pPr marL="265113"/>
            <a:r>
              <a:rPr lang="pt-BR" sz="1800" dirty="0">
                <a:solidFill>
                  <a:schemeClr val="tx1"/>
                </a:solidFill>
              </a:rPr>
              <a:t>META </a:t>
            </a:r>
            <a:r>
              <a:rPr lang="pt-BR" sz="1800" dirty="0" smtClean="0">
                <a:solidFill>
                  <a:schemeClr val="tx1"/>
                </a:solidFill>
              </a:rPr>
              <a:t>4.2  </a:t>
            </a:r>
            <a:r>
              <a:rPr lang="pt-BR" sz="1800" cap="none" dirty="0">
                <a:solidFill>
                  <a:schemeClr val="tx1"/>
                </a:solidFill>
              </a:rPr>
              <a:t>Manter registro da realização da mamografia em registro específico em 100% das mulheres cadastradas.</a:t>
            </a: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pt-BR" sz="15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com registro adequado da mamografia. Ibiraiaras/ RS</a:t>
            </a:r>
            <a:endParaRPr lang="es-ES" sz="15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0" y="2060848"/>
            <a:ext cx="714817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03232" cy="6048672"/>
          </a:xfrm>
        </p:spPr>
        <p:txBody>
          <a:bodyPr>
            <a:normAutofit fontScale="90000"/>
          </a:bodyPr>
          <a:lstStyle/>
          <a:p>
            <a:pPr marL="450850"/>
            <a:r>
              <a:rPr lang="pt-BR" sz="2200" b="1" dirty="0">
                <a:solidFill>
                  <a:schemeClr val="tx1"/>
                </a:solidFill>
              </a:rPr>
              <a:t>Objetivo 5</a:t>
            </a:r>
            <a:r>
              <a:rPr lang="pt-BR" sz="2200" b="1" dirty="0" smtClean="0">
                <a:solidFill>
                  <a:schemeClr val="tx1"/>
                </a:solidFill>
              </a:rPr>
              <a:t>. </a:t>
            </a:r>
            <a:r>
              <a:rPr lang="pt-BR" sz="2200" b="1" cap="none" dirty="0" smtClean="0">
                <a:solidFill>
                  <a:schemeClr val="tx1"/>
                </a:solidFill>
              </a:rPr>
              <a:t>Mapear </a:t>
            </a:r>
            <a:r>
              <a:rPr lang="pt-BR" sz="2200" b="1" cap="none" dirty="0">
                <a:solidFill>
                  <a:schemeClr val="tx1"/>
                </a:solidFill>
              </a:rPr>
              <a:t>as mulheres de risco para câncer de colo de útero e de </a:t>
            </a:r>
            <a:r>
              <a:rPr lang="pt-BR" sz="2200" b="1" cap="none" dirty="0" smtClean="0">
                <a:solidFill>
                  <a:schemeClr val="tx1"/>
                </a:solidFill>
              </a:rPr>
              <a:t>mama</a:t>
            </a:r>
            <a:r>
              <a:rPr lang="pt-BR" sz="1800" cap="none" dirty="0" smtClean="0">
                <a:solidFill>
                  <a:schemeClr val="tx1"/>
                </a:solidFill>
              </a:rPr>
              <a:t/>
            </a:r>
            <a:br>
              <a:rPr lang="pt-BR" sz="1800" cap="none" dirty="0" smtClean="0">
                <a:solidFill>
                  <a:schemeClr val="tx1"/>
                </a:solidFill>
              </a:rPr>
            </a:br>
            <a:r>
              <a:rPr lang="pt-BR" sz="1800" cap="none" dirty="0">
                <a:solidFill>
                  <a:schemeClr val="tx1"/>
                </a:solidFill>
              </a:rPr>
              <a:t/>
            </a:r>
            <a:br>
              <a:rPr lang="pt-BR" sz="1800" cap="none" dirty="0">
                <a:solidFill>
                  <a:schemeClr val="tx1"/>
                </a:solidFill>
              </a:rPr>
            </a:br>
            <a:r>
              <a:rPr lang="pt-BR" sz="1800" cap="none" dirty="0" smtClean="0">
                <a:solidFill>
                  <a:schemeClr val="tx1"/>
                </a:solidFill>
              </a:rPr>
              <a:t>META 5.1  Pesquisar </a:t>
            </a:r>
            <a:r>
              <a:rPr lang="pt-BR" sz="1800" cap="none" dirty="0">
                <a:solidFill>
                  <a:schemeClr val="tx1"/>
                </a:solidFill>
              </a:rPr>
              <a:t>sinais de alerta para câncer de colo de útero em 100% das mulheres entre 25 e 64 anos (Dor e sangramento após relação sexual e/ou corrimento vaginal excessivo). 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7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9. Proporção da mulheres entre 25 a 64 anos de idade com pesquisa de sinais de alerta para câncer de colo de útero. Ibiraiaras/ RS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04" y="3104964"/>
            <a:ext cx="6847656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416824" cy="5040560"/>
          </a:xfrm>
        </p:spPr>
        <p:txBody>
          <a:bodyPr>
            <a:normAutofit fontScale="90000"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META </a:t>
            </a:r>
            <a:r>
              <a:rPr lang="pt-BR" sz="1800" dirty="0" smtClean="0">
                <a:solidFill>
                  <a:schemeClr val="tx1"/>
                </a:solidFill>
              </a:rPr>
              <a:t>5.2   </a:t>
            </a:r>
            <a:r>
              <a:rPr lang="pt-BR" sz="1800" cap="none" dirty="0">
                <a:solidFill>
                  <a:schemeClr val="tx1"/>
                </a:solidFill>
              </a:rPr>
              <a:t>Realizar avaliação de risco para câncer de mama em 100% das mulheres entre 50 e 69 anos</a:t>
            </a:r>
            <a:r>
              <a:rPr lang="pt-BR" sz="1800" cap="none" dirty="0" smtClean="0">
                <a:solidFill>
                  <a:schemeClr val="tx1"/>
                </a:solidFill>
              </a:rPr>
              <a:t>.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>.</a:t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 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>
                <a:solidFill>
                  <a:schemeClr val="tx1"/>
                </a:solidFill>
              </a:rPr>
              <a:t/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7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10. </a:t>
            </a:r>
            <a:r>
              <a:rPr lang="pt-BR" sz="17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entre 50 a 69 anos de idade com avaliação de risco para câncer de mama. Ibiraiaras/ RS</a:t>
            </a:r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060848"/>
            <a:ext cx="70567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6480720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140968"/>
            <a:ext cx="7200800" cy="28803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0323" y="737669"/>
            <a:ext cx="71880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Objetivo 6. Promover a saúde das mulheres que realizam detecção precoce de câncer de colo de útero e de mama na unidade de </a:t>
            </a:r>
            <a:r>
              <a:rPr lang="pt-BR" sz="2000" b="1" dirty="0" smtClean="0"/>
              <a:t>saúde</a:t>
            </a:r>
            <a:r>
              <a:rPr lang="pt-BR" b="1" dirty="0" smtClean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META 6.1 Orientar 100 % das mulheres cadastradas sobre doenças sexualmente transmissíveis (DST) e fatores de risco para câncer de colo de útero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1500" dirty="0"/>
          </a:p>
          <a:p>
            <a:r>
              <a:rPr lang="pt-BR" sz="1500" dirty="0"/>
              <a:t>Figura </a:t>
            </a:r>
            <a:r>
              <a:rPr lang="pt-BR" sz="1500" dirty="0" smtClean="0"/>
              <a:t>11. </a:t>
            </a:r>
            <a:r>
              <a:rPr lang="pt-BR" sz="1500" dirty="0"/>
              <a:t>Proporção de mulheres entre 25 a 64 anos que receberam orientação sobre </a:t>
            </a:r>
            <a:r>
              <a:rPr lang="pt-BR" sz="1500" dirty="0" err="1"/>
              <a:t>DSTs</a:t>
            </a:r>
            <a:r>
              <a:rPr lang="pt-BR" sz="1500" dirty="0"/>
              <a:t> e fatores de risco para câncer de colo de útero. Ibiraiaras/ RS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561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7467600" cy="4464496"/>
          </a:xfrm>
        </p:spPr>
        <p:txBody>
          <a:bodyPr>
            <a:noAutofit/>
          </a:bodyPr>
          <a:lstStyle/>
          <a:p>
            <a:pPr marL="450850"/>
            <a:r>
              <a:rPr lang="pt-BR" sz="1800" dirty="0">
                <a:solidFill>
                  <a:schemeClr val="tx1"/>
                </a:solidFill>
              </a:rPr>
              <a:t>META 6.2 </a:t>
            </a:r>
            <a:r>
              <a:rPr lang="pt-BR" sz="1800" cap="none" dirty="0">
                <a:solidFill>
                  <a:schemeClr val="tx1"/>
                </a:solidFill>
              </a:rPr>
              <a:t>Orientar 100 % das mulheres cadastradas sobre doenças sexualmente transmissíveis (DST) e fatores de risco para câncer de mama</a:t>
            </a:r>
            <a:r>
              <a:rPr lang="pt-BR" sz="1800" cap="none" dirty="0" smtClean="0">
                <a:solidFill>
                  <a:schemeClr val="tx1"/>
                </a:solidFill>
              </a:rPr>
              <a:t>.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5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12, 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Proporção de mulheres entre 50 a 69 anos que receberam orientação sobre </a:t>
            </a:r>
            <a:r>
              <a:rPr lang="pt-BR" sz="15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DSTs</a:t>
            </a:r>
            <a:r>
              <a:rPr lang="pt-BR" sz="15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fatores de risco para câncer de mama. Ibiraiaras/ RS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7475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chemeClr val="tx1"/>
                </a:solidFill>
              </a:rPr>
              <a:t>Resultados</a:t>
            </a:r>
            <a:br>
              <a:rPr lang="es-ES" u="sng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/>
              <a:t> </a:t>
            </a:r>
            <a:r>
              <a:rPr lang="pt-BR" sz="2700" cap="none" dirty="0" smtClean="0">
                <a:solidFill>
                  <a:schemeClr val="tx1"/>
                </a:solidFill>
              </a:rPr>
              <a:t>Inicialmente </a:t>
            </a:r>
            <a:r>
              <a:rPr lang="pt-BR" sz="2700" cap="none" dirty="0">
                <a:solidFill>
                  <a:schemeClr val="tx1"/>
                </a:solidFill>
              </a:rPr>
              <a:t>tínhamos seis objetivos e suas metas (10 indicadores em que 2 eram de cobertura</a:t>
            </a:r>
            <a:r>
              <a:rPr lang="pt-BR" sz="2700" cap="none" dirty="0" smtClean="0">
                <a:solidFill>
                  <a:schemeClr val="tx1"/>
                </a:solidFill>
              </a:rPr>
              <a:t>);</a:t>
            </a:r>
            <a:br>
              <a:rPr lang="pt-BR" sz="2700" cap="none" dirty="0" smtClean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/>
            </a:r>
            <a:br>
              <a:rPr lang="pt-BR" sz="2700" cap="none" dirty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> </a:t>
            </a:r>
            <a:r>
              <a:rPr lang="pt-BR" sz="2700" cap="none" dirty="0" smtClean="0">
                <a:solidFill>
                  <a:schemeClr val="tx1"/>
                </a:solidFill>
              </a:rPr>
              <a:t>O </a:t>
            </a:r>
            <a:r>
              <a:rPr lang="pt-BR" sz="2700" cap="none" dirty="0" smtClean="0">
                <a:solidFill>
                  <a:schemeClr val="tx1"/>
                </a:solidFill>
              </a:rPr>
              <a:t>controle </a:t>
            </a:r>
            <a:r>
              <a:rPr lang="pt-BR" sz="2700" cap="none" dirty="0">
                <a:solidFill>
                  <a:schemeClr val="tx1"/>
                </a:solidFill>
              </a:rPr>
              <a:t>do câncer de mama ficou abaixo do que tínhamos proposto</a:t>
            </a:r>
            <a:r>
              <a:rPr lang="pt-BR" sz="2700" cap="none" dirty="0" smtClean="0">
                <a:solidFill>
                  <a:schemeClr val="tx1"/>
                </a:solidFill>
              </a:rPr>
              <a:t>;</a:t>
            </a:r>
            <a:br>
              <a:rPr lang="pt-BR" sz="2700" cap="none" dirty="0" smtClean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/>
            </a:r>
            <a:br>
              <a:rPr lang="pt-BR" sz="2700" cap="none" dirty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>Apresentou melhora na qualidade da assistência bem como seus registros</a:t>
            </a:r>
            <a:r>
              <a:rPr lang="pt-BR" sz="2700" cap="none" dirty="0" smtClean="0">
                <a:solidFill>
                  <a:schemeClr val="tx1"/>
                </a:solidFill>
              </a:rPr>
              <a:t>;</a:t>
            </a:r>
            <a:br>
              <a:rPr lang="pt-BR" sz="2700" cap="none" dirty="0" smtClean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/>
            </a:r>
            <a:br>
              <a:rPr lang="pt-BR" sz="2700" cap="none" dirty="0">
                <a:solidFill>
                  <a:schemeClr val="tx1"/>
                </a:solidFill>
              </a:rPr>
            </a:br>
            <a:r>
              <a:rPr lang="pt-BR" sz="2700" cap="none" dirty="0">
                <a:solidFill>
                  <a:schemeClr val="tx1"/>
                </a:solidFill>
              </a:rPr>
              <a:t>Aperfeiçoamento da prática profissional</a:t>
            </a:r>
            <a:endParaRPr lang="es-ES" sz="2700" cap="none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690563" y="1067485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6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dirty="0"/>
              <a:t>Aperfeiçoamento da prática </a:t>
            </a:r>
            <a:r>
              <a:rPr lang="pt-BR" sz="2600" dirty="0" smtClean="0"/>
              <a:t>profissional;</a:t>
            </a:r>
          </a:p>
          <a:p>
            <a:r>
              <a:rPr lang="pt-BR" sz="2600" dirty="0" smtClean="0"/>
              <a:t>Maior comprometimento da equipe;</a:t>
            </a:r>
          </a:p>
          <a:p>
            <a:r>
              <a:rPr lang="pt-BR" sz="2600" dirty="0" smtClean="0"/>
              <a:t>Trabalho desenvolvido em equipe.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700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serviço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pt-BR" sz="2600" dirty="0" smtClean="0"/>
              <a:t>Entrega </a:t>
            </a:r>
            <a:r>
              <a:rPr lang="pt-BR" sz="2600" dirty="0"/>
              <a:t>de exames no </a:t>
            </a:r>
            <a:r>
              <a:rPr lang="pt-BR" sz="2600" dirty="0" smtClean="0"/>
              <a:t>domicílio;</a:t>
            </a:r>
          </a:p>
          <a:p>
            <a:r>
              <a:rPr lang="pt-BR" sz="2600" dirty="0" smtClean="0"/>
              <a:t>Melhoramento da </a:t>
            </a:r>
            <a:r>
              <a:rPr lang="pt-BR" sz="2600" dirty="0"/>
              <a:t>busca </a:t>
            </a:r>
            <a:r>
              <a:rPr lang="pt-BR" sz="2600" dirty="0" smtClean="0"/>
              <a:t>ativa;</a:t>
            </a:r>
          </a:p>
          <a:p>
            <a:r>
              <a:rPr lang="pt-BR" sz="2600" dirty="0" smtClean="0"/>
              <a:t>Melhora </a:t>
            </a:r>
            <a:r>
              <a:rPr lang="pt-BR" sz="2600" dirty="0"/>
              <a:t>nos registros e informações </a:t>
            </a:r>
            <a:r>
              <a:rPr lang="pt-BR" sz="2600" dirty="0" smtClean="0"/>
              <a:t>relevantes.</a:t>
            </a:r>
            <a:endParaRPr lang="pt-BR" sz="2600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28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CARACTERIZAÇÃO DO MUNICÍPIO</a:t>
            </a:r>
            <a:r>
              <a:rPr lang="pt-BR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Município : Ibiraiaras RS</a:t>
            </a:r>
          </a:p>
          <a:p>
            <a:pPr algn="just"/>
            <a:r>
              <a:rPr lang="pt-BR" dirty="0" smtClean="0"/>
              <a:t>População:7990</a:t>
            </a:r>
            <a:endParaRPr lang="pt-BR" dirty="0"/>
          </a:p>
          <a:p>
            <a:pPr algn="just"/>
            <a:r>
              <a:rPr lang="pt-BR" dirty="0"/>
              <a:t>Equipes de saúde da família : 2</a:t>
            </a:r>
          </a:p>
          <a:p>
            <a:pPr algn="just"/>
            <a:r>
              <a:rPr lang="pt-BR" dirty="0"/>
              <a:t>UPA :1 </a:t>
            </a:r>
          </a:p>
          <a:p>
            <a:pPr algn="just"/>
            <a:r>
              <a:rPr lang="pt-BR" dirty="0" smtClean="0"/>
              <a:t>Hospital: pequeno- observação até </a:t>
            </a:r>
            <a:r>
              <a:rPr lang="pt-BR" dirty="0"/>
              <a:t>72 horas 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comunidade:</a:t>
            </a:r>
          </a:p>
          <a:p>
            <a:r>
              <a:rPr lang="pt-BR" sz="2600" dirty="0"/>
              <a:t>Recebimento de exames em </a:t>
            </a:r>
            <a:r>
              <a:rPr lang="pt-BR" sz="2600" dirty="0" smtClean="0"/>
              <a:t>casa;</a:t>
            </a:r>
          </a:p>
          <a:p>
            <a:r>
              <a:rPr lang="pt-BR" sz="2600" dirty="0" smtClean="0"/>
              <a:t>Conhecimento adquirido;</a:t>
            </a:r>
          </a:p>
          <a:p>
            <a:r>
              <a:rPr lang="pt-BR" sz="2600" dirty="0" smtClean="0"/>
              <a:t>Exames </a:t>
            </a:r>
            <a:r>
              <a:rPr lang="pt-BR" sz="2600" dirty="0"/>
              <a:t>em </a:t>
            </a:r>
            <a:r>
              <a:rPr lang="pt-BR" sz="2600" dirty="0" smtClean="0"/>
              <a:t>dia;</a:t>
            </a:r>
          </a:p>
          <a:p>
            <a:r>
              <a:rPr lang="pt-BR" sz="2600" dirty="0" smtClean="0"/>
              <a:t>Facilidade </a:t>
            </a:r>
            <a:r>
              <a:rPr lang="pt-BR" sz="2600" dirty="0"/>
              <a:t>de </a:t>
            </a:r>
            <a:r>
              <a:rPr lang="pt-BR" sz="2600" dirty="0" smtClean="0"/>
              <a:t>acesso;</a:t>
            </a:r>
          </a:p>
          <a:p>
            <a:r>
              <a:rPr lang="pt-BR" sz="2600" dirty="0" smtClean="0"/>
              <a:t>Realização </a:t>
            </a:r>
            <a:r>
              <a:rPr lang="pt-BR" sz="2600" dirty="0"/>
              <a:t>dos </a:t>
            </a:r>
            <a:r>
              <a:rPr lang="pt-BR" sz="2600" dirty="0" smtClean="0"/>
              <a:t>exames com brevidade.</a:t>
            </a:r>
            <a:endParaRPr lang="pt-BR" sz="2600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crítica sobre aprendizagem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67347" y="2057400"/>
            <a:ext cx="7498080" cy="4800600"/>
          </a:xfrm>
        </p:spPr>
        <p:txBody>
          <a:bodyPr/>
          <a:lstStyle/>
          <a:p>
            <a:r>
              <a:rPr lang="pt-BR" dirty="0"/>
              <a:t>Seriedade e comprometimento do curso;</a:t>
            </a:r>
          </a:p>
          <a:p>
            <a:r>
              <a:rPr lang="pt-BR" dirty="0"/>
              <a:t>Além das expectativas por ser </a:t>
            </a:r>
            <a:r>
              <a:rPr lang="pt-BR" dirty="0" err="1"/>
              <a:t>EaD</a:t>
            </a:r>
            <a:r>
              <a:rPr lang="pt-BR" dirty="0"/>
              <a:t>;</a:t>
            </a:r>
          </a:p>
          <a:p>
            <a:r>
              <a:rPr lang="pt-BR" dirty="0"/>
              <a:t>Prática profissional aprimorada de todos os profissionais envolvidos;</a:t>
            </a:r>
          </a:p>
          <a:p>
            <a:r>
              <a:rPr lang="pt-BR" dirty="0"/>
              <a:t>Comprometimento na qualidade da assistência e registros das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72" y="4293096"/>
            <a:ext cx="4814800" cy="2554058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577" y="33084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Equipe saúde da família Ibiraiaras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1264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b="1" dirty="0"/>
          </a:p>
          <a:p>
            <a:pPr marL="82296" indent="0">
              <a:buNone/>
            </a:pPr>
            <a:r>
              <a:rPr lang="pt-BR" b="1" u="sng" dirty="0">
                <a:solidFill>
                  <a:srgbClr val="FF0000"/>
                </a:solidFill>
              </a:rPr>
              <a:t>UBS IBIRAIARAS RS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 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Equipes Saúde da família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7990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pessoas: Urbana/Rural.</a:t>
            </a:r>
            <a:endParaRPr lang="pt-BR" sz="2400" dirty="0"/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Equipe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NASF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467600" cy="11430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Antes da intervenção: 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havia registro de mamografias em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de registros específico e prontuários das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mulheres;</a:t>
            </a:r>
          </a:p>
          <a:p>
            <a:pPr marL="0" indent="0" algn="just"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 busca ativa das mulheres com exame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atrasado;</a:t>
            </a:r>
          </a:p>
          <a:p>
            <a:pPr marL="0" indent="0" algn="just"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 dos exames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citopatológicos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agendados;</a:t>
            </a:r>
          </a:p>
          <a:p>
            <a:pPr marL="0" indent="0" algn="just"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havia entrega dos exames no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domicílio.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Objetivo Geral: 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Melhoria da atenção à prevenção do câncer de colo de útero e do câncer de mama na UBS Ibiraiaras, Ibiraiaras/ RS.</a:t>
            </a: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03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desenvolvidas nos seguintes eixos: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onitoramento </a:t>
            </a:r>
            <a:r>
              <a:rPr lang="pt-BR" dirty="0"/>
              <a:t>e </a:t>
            </a:r>
            <a:r>
              <a:rPr lang="pt-BR" dirty="0" smtClean="0"/>
              <a:t>avaliação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rganização </a:t>
            </a:r>
            <a:r>
              <a:rPr lang="pt-BR" dirty="0"/>
              <a:t>e gestão do </a:t>
            </a:r>
            <a:r>
              <a:rPr lang="pt-BR" dirty="0" smtClean="0"/>
              <a:t>serviço.</a:t>
            </a:r>
          </a:p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ngajamento público. 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Metodologia/Ações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Intervenção: 12 semanas </a:t>
            </a:r>
          </a:p>
          <a:p>
            <a:r>
              <a:rPr lang="pt-BR" dirty="0" smtClean="0"/>
              <a:t>População alvo: Estimativa </a:t>
            </a:r>
            <a:r>
              <a:rPr lang="pt-BR" dirty="0"/>
              <a:t>de </a:t>
            </a:r>
            <a:r>
              <a:rPr lang="pt-BR" dirty="0" smtClean="0"/>
              <a:t>7990</a:t>
            </a:r>
          </a:p>
          <a:p>
            <a:r>
              <a:rPr lang="pt-BR" dirty="0"/>
              <a:t>Aumento da </a:t>
            </a:r>
            <a:r>
              <a:rPr lang="pt-BR" dirty="0" smtClean="0"/>
              <a:t>solicitação: mamografias e citopatológico; </a:t>
            </a:r>
          </a:p>
          <a:p>
            <a:r>
              <a:rPr lang="pt-BR" dirty="0"/>
              <a:t>Melhoria da busca ativa;</a:t>
            </a:r>
          </a:p>
          <a:p>
            <a:r>
              <a:rPr lang="pt-BR" dirty="0"/>
              <a:t>Melhoria dos </a:t>
            </a:r>
            <a:r>
              <a:rPr lang="pt-BR" dirty="0" smtClean="0"/>
              <a:t>registros</a:t>
            </a:r>
          </a:p>
          <a:p>
            <a:r>
              <a:rPr lang="pt-BR" dirty="0"/>
              <a:t>Aumento do número de coletas de </a:t>
            </a:r>
            <a:r>
              <a:rPr lang="pt-BR" dirty="0" smtClean="0"/>
              <a:t>exame citopatológico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457</TotalTime>
  <Words>1163</Words>
  <Application>Microsoft Office PowerPoint</Application>
  <PresentationFormat>Apresentação na tela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Balcão Envidraçado</vt:lpstr>
      <vt:lpstr>UNIVERSIDADE ABERTA DO SUS UNIVERSIDADE FEDERAL DE PELOTAS Especialização em Saúde da Família Modalidade a Distância Turma 8 </vt:lpstr>
      <vt:lpstr>INTRODUÇÃO</vt:lpstr>
      <vt:lpstr>INTRODUÇÃO</vt:lpstr>
      <vt:lpstr>Equipe saúde da família Ibiraiaras </vt:lpstr>
      <vt:lpstr>INTRODUÇÃO</vt:lpstr>
      <vt:lpstr>Antes da intervenção:  </vt:lpstr>
      <vt:lpstr>Objetivo Geral:  </vt:lpstr>
      <vt:lpstr>Metodologia</vt:lpstr>
      <vt:lpstr>Metodologia/Ações</vt:lpstr>
      <vt:lpstr>Metodologia/Ações</vt:lpstr>
      <vt:lpstr>Apresentação do PowerPoint</vt:lpstr>
      <vt:lpstr>Metodologia/Ações </vt:lpstr>
      <vt:lpstr>Metodologia/Ações </vt:lpstr>
      <vt:lpstr>Apresentação do PowerPoint</vt:lpstr>
      <vt:lpstr>OBJETIVOS ESPECÍFICOS/METAS</vt:lpstr>
      <vt:lpstr>META 1.2 Ampliar a cobertura de detecção precoce do câncer de mama das mulheres na faixa etária entre 50 e 69 anos de idade para 100%.</vt:lpstr>
      <vt:lpstr>Objetivo 2. Melhorar a qualidade do atendimento das mulheres que realizam detecção precoce de câncer de colo de útero e de mama na unidade de saúde   META: 2.1 Obter 100% de coleta de amostras satisfatórias do exame citopatológico de colo de útero </vt:lpstr>
      <vt:lpstr>Apresentação do PowerPoint</vt:lpstr>
      <vt:lpstr>META 3.3 Realizar busca ativa em 100% de mulheres com exame citopatológico alterado sem acompanhamento pela Unidade de Saude.                Figura 5. Proporção de mulheres com exame citopatologico alterado que não retornaram para conhecer o resultado e foi feita busca ativa. Ibiraiaras/ RS </vt:lpstr>
      <vt:lpstr>Figura 6. Proporção de mulheres com exame citopatologico alterado que não retornaram para conhecer o resultado e foi feita busca ativa. Ibiraiaras/ RS</vt:lpstr>
      <vt:lpstr>  Objetivo 4. Melhorar o registro das informações  META 4.1 Manter registro da coleta de exame citopatológico de colo de útero  em registro específico em 100% das mulheres cadastradas.                  Figura 7. Proporção de mulheres com registro adequado do exame citopatológico. Ibiraiaras/ RS     </vt:lpstr>
      <vt:lpstr>META 4.2  Manter registro da realização da mamografia em registro específico em 100% das mulheres cadastradas.              Figura 8. Proporção de mulheres com registro adequado da mamografia. Ibiraiaras/ RS</vt:lpstr>
      <vt:lpstr>Objetivo 5. Mapear as mulheres de risco para câncer de colo de útero e de mama  META 5.1  Pesquisar sinais de alerta para câncer de colo de útero em 100% das mulheres entre 25 e 64 anos (Dor e sangramento após relação sexual e/ou corrimento vaginal excessivo).                  Figura 9. Proporção da mulheres entre 25 a 64 anos de idade com pesquisa de sinais de alerta para câncer de colo de útero. Ibiraiaras/ RS </vt:lpstr>
      <vt:lpstr>META 5.2   Realizar avaliação de risco para câncer de mama em 100% das mulheres entre 50 e 69 anos.        .           Figura 10. Proporção de mulheres entre 50 a 69 anos de idade com avaliação de risco para câncer de mama. Ibiraiaras/ RS </vt:lpstr>
      <vt:lpstr> </vt:lpstr>
      <vt:lpstr>META 6.2 Orientar 100 % das mulheres cadastradas sobre doenças sexualmente transmissíveis (DST) e fatores de risco para câncer de mama.              Figura 12, Proporção de mulheres entre 50 a 69 anos que receberam orientação sobre DSTs e fatores de risco para câncer de mama. Ibiraiaras/ RS </vt:lpstr>
      <vt:lpstr>Resultados   Inicialmente tínhamos seis objetivos e suas metas (10 indicadores em que 2 eram de cobertura);   O controle do câncer de mama ficou abaixo do que tínhamos proposto;  Apresentou melhora na qualidade da assistência bem como seus registros;  Aperfeiçoamento da prática profissional</vt:lpstr>
      <vt:lpstr>Discussão</vt:lpstr>
      <vt:lpstr>Discussão</vt:lpstr>
      <vt:lpstr>Discussão</vt:lpstr>
      <vt:lpstr>Reflexão crítica sobre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#Faby</cp:lastModifiedBy>
  <cp:revision>53</cp:revision>
  <dcterms:created xsi:type="dcterms:W3CDTF">2015-08-05T17:36:44Z</dcterms:created>
  <dcterms:modified xsi:type="dcterms:W3CDTF">2015-09-14T12:02:39Z</dcterms:modified>
</cp:coreProperties>
</file>