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9" r:id="rId3"/>
    <p:sldId id="328" r:id="rId4"/>
    <p:sldId id="332" r:id="rId5"/>
    <p:sldId id="329" r:id="rId6"/>
    <p:sldId id="330" r:id="rId7"/>
    <p:sldId id="261" r:id="rId8"/>
    <p:sldId id="327" r:id="rId9"/>
    <p:sldId id="333" r:id="rId10"/>
    <p:sldId id="331" r:id="rId11"/>
    <p:sldId id="296" r:id="rId12"/>
    <p:sldId id="292" r:id="rId13"/>
    <p:sldId id="293" r:id="rId14"/>
    <p:sldId id="295" r:id="rId15"/>
    <p:sldId id="303" r:id="rId16"/>
    <p:sldId id="304" r:id="rId17"/>
    <p:sldId id="305" r:id="rId18"/>
    <p:sldId id="306" r:id="rId19"/>
    <p:sldId id="308" r:id="rId20"/>
    <p:sldId id="258" r:id="rId21"/>
    <p:sldId id="312" r:id="rId22"/>
    <p:sldId id="313" r:id="rId23"/>
    <p:sldId id="341" r:id="rId24"/>
    <p:sldId id="319" r:id="rId25"/>
    <p:sldId id="342" r:id="rId26"/>
    <p:sldId id="343" r:id="rId27"/>
    <p:sldId id="335" r:id="rId28"/>
    <p:sldId id="336" r:id="rId29"/>
    <p:sldId id="337" r:id="rId30"/>
    <p:sldId id="339" r:id="rId31"/>
    <p:sldId id="334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9D4"/>
    <a:srgbClr val="5F97DE"/>
    <a:srgbClr val="99C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7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DIUTMAN%20PALACIOS%20SALAS\2014_11_06%20Coleta%20de%20dados%20Pre-Natal%20-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0.73076923076923073</c:v>
                </c:pt>
                <c:pt idx="1">
                  <c:v>0.88461538461538458</c:v>
                </c:pt>
                <c:pt idx="2">
                  <c:v>0.73076923076923073</c:v>
                </c:pt>
                <c:pt idx="3">
                  <c:v>0.73076923076923073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56079776"/>
        <c:axId val="-856086848"/>
      </c:barChart>
      <c:catAx>
        <c:axId val="-85607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856086848"/>
        <c:crosses val="autoZero"/>
        <c:auto val="1"/>
        <c:lblAlgn val="ctr"/>
        <c:lblOffset val="100"/>
        <c:noMultiLvlLbl val="0"/>
      </c:catAx>
      <c:valAx>
        <c:axId val="-8560868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8560797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81CC1-598A-49D3-AF2F-3E2F9E0DD82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1F765-7195-4908-A70C-100E5511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30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1F765-7195-4908-A70C-100E5511677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69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18"/>
            <a:ext cx="12192000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28299" y="1288647"/>
            <a:ext cx="936236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48437" y="3008308"/>
            <a:ext cx="10495129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Melhoria da Atenção ao Pré-natal e Puerpério, na ESF 1 Leôncio Valério da Silveira, Caçapava do Sul/RS</a:t>
            </a:r>
          </a:p>
          <a:p>
            <a:pPr algn="ctr"/>
            <a:endParaRPr lang="pt-BR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548418" y="4299134"/>
            <a:ext cx="6583724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Aluno: </a:t>
            </a:r>
            <a:r>
              <a:rPr lang="pt-BR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Diutman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Palacios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Carla Ribeiro Ciochetto</a:t>
            </a:r>
          </a:p>
          <a:p>
            <a:pPr algn="ctr"/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544705" y="6209734"/>
            <a:ext cx="2729552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Pelotas, 2015 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66"/>
          <p:cNvSpPr>
            <a:spLocks noChangeArrowheads="1"/>
          </p:cNvSpPr>
          <p:nvPr/>
        </p:nvSpPr>
        <p:spPr bwMode="auto">
          <a:xfrm>
            <a:off x="305568" y="364537"/>
            <a:ext cx="1477963" cy="1295400"/>
          </a:xfrm>
          <a:prstGeom prst="rect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3" name="Retângulo 10"/>
          <p:cNvSpPr>
            <a:spLocks noChangeArrowheads="1"/>
          </p:cNvSpPr>
          <p:nvPr/>
        </p:nvSpPr>
        <p:spPr bwMode="auto">
          <a:xfrm>
            <a:off x="2614625" y="357188"/>
            <a:ext cx="64293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b="1" dirty="0"/>
              <a:t>UNIVERSIDADE ABERTA DO SUS – UNASUS</a:t>
            </a:r>
            <a:endParaRPr lang="pt-BR" altLang="pt-BR" dirty="0"/>
          </a:p>
          <a:p>
            <a:pPr algn="ctr"/>
            <a:r>
              <a:rPr lang="pt-BR" altLang="pt-BR" b="1" dirty="0"/>
              <a:t>UNIVERSIDADE FEDERAL DE PELOTAS</a:t>
            </a:r>
            <a:endParaRPr lang="pt-BR" altLang="pt-BR" dirty="0"/>
          </a:p>
          <a:p>
            <a:pPr algn="ctr"/>
            <a:r>
              <a:rPr lang="pt-BR" altLang="pt-BR" b="1" dirty="0"/>
              <a:t>CURSO DE ESPECIALIZAÇÃO EM SAÚDE DA FAMÍLIA</a:t>
            </a:r>
            <a:endParaRPr lang="pt-BR" altLang="pt-BR" dirty="0"/>
          </a:p>
          <a:p>
            <a:pPr algn="ctr"/>
            <a:r>
              <a:rPr lang="pt-BR" altLang="pt-BR" b="1" dirty="0"/>
              <a:t>MODALIDADE À DISTÂNCIA </a:t>
            </a:r>
            <a:endParaRPr lang="pt-BR" altLang="pt-BR" dirty="0"/>
          </a:p>
          <a:p>
            <a:pPr algn="ctr"/>
            <a:r>
              <a:rPr lang="pt-BR" altLang="pt-BR" b="1" dirty="0"/>
              <a:t>TURMA </a:t>
            </a:r>
            <a:r>
              <a:rPr lang="pt-BR" altLang="pt-BR" b="1" dirty="0" smtClean="0"/>
              <a:t>8</a:t>
            </a:r>
            <a:endParaRPr lang="pt-BR" altLang="pt-BR" dirty="0"/>
          </a:p>
        </p:txBody>
      </p:sp>
      <p:pic>
        <p:nvPicPr>
          <p:cNvPr id="14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617" y="342440"/>
            <a:ext cx="1398447" cy="120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4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83129" y="510668"/>
            <a:ext cx="528168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2800" b="1" dirty="0" smtClean="0"/>
          </a:p>
          <a:p>
            <a:endParaRPr lang="pt-BR" sz="2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705159"/>
          </a:xfrm>
        </p:spPr>
        <p:txBody>
          <a:bodyPr anchor="ctr">
            <a:normAutofit fontScale="25000" lnSpcReduction="20000"/>
          </a:bodyPr>
          <a:lstStyle/>
          <a:p>
            <a:pPr marL="357188" lvl="0" indent="-357188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Ficha </a:t>
            </a: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espelho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Ficha de atendimento individual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Ficha de atendimento odontológico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Registro individual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SISPRENATAL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Protocolos de Atenção ao Pré-natal e Puerpério (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Técnico Pré-Natal e Puerpério- 2006, Caderno de Atenção Básica no 32</a:t>
            </a:r>
            <a:r>
              <a:rPr lang="pt-BR" sz="9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Arquivo para ficha espelho</a:t>
            </a:r>
            <a:endParaRPr lang="pt-BR" sz="96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0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62744" y="2578294"/>
            <a:ext cx="972457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Quanto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ao Pré-natal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Objetivos</a:t>
            </a:r>
            <a:r>
              <a:rPr lang="pt-B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Metas e Resultados </a:t>
            </a:r>
            <a:endParaRPr lang="pt-B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1. Ampliar a cobertura da atenção ao pré-natal.</a:t>
            </a:r>
            <a:r>
              <a:rPr lang="pt-BR" sz="3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3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600" dirty="0">
              <a:effectLst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594852" y="1201109"/>
            <a:ext cx="10972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1.1. Alcançar 60% de cobertura das gestantes cadastradas no Programa de Pré-natal da Unidade de Saúde.</a:t>
            </a:r>
          </a:p>
          <a:p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09600" y="4177863"/>
            <a:ext cx="3284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1: 19 </a:t>
            </a:r>
            <a:r>
              <a:rPr lang="pt-BR" dirty="0" smtClean="0"/>
              <a:t>gestantes(73,1%)</a:t>
            </a:r>
            <a:endParaRPr lang="pt-BR" dirty="0" smtClean="0"/>
          </a:p>
          <a:p>
            <a:r>
              <a:rPr lang="pt-BR" dirty="0" smtClean="0"/>
              <a:t>Mês 2: 23 </a:t>
            </a:r>
            <a:r>
              <a:rPr lang="pt-BR" dirty="0" smtClean="0"/>
              <a:t>gestantes(88,5%)</a:t>
            </a:r>
            <a:endParaRPr lang="pt-BR" dirty="0" smtClean="0"/>
          </a:p>
          <a:p>
            <a:r>
              <a:rPr lang="pt-BR" dirty="0" smtClean="0"/>
              <a:t>Mês 3: 19 </a:t>
            </a:r>
            <a:r>
              <a:rPr lang="pt-BR" dirty="0" smtClean="0"/>
              <a:t>gestantes(73,1%)</a:t>
            </a:r>
            <a:endParaRPr lang="pt-BR" dirty="0" smtClean="0"/>
          </a:p>
          <a:p>
            <a:r>
              <a:rPr lang="pt-BR" dirty="0" smtClean="0"/>
              <a:t>Mês 4: 19 </a:t>
            </a:r>
            <a:r>
              <a:rPr lang="pt-BR" dirty="0" smtClean="0"/>
              <a:t>gestantes(73,1%)</a:t>
            </a:r>
            <a:endParaRPr lang="pt-BR" dirty="0"/>
          </a:p>
        </p:txBody>
      </p:sp>
      <p:graphicFrame>
        <p:nvGraphicFramePr>
          <p:cNvPr id="13" name="Chart 1"/>
          <p:cNvGraphicFramePr>
            <a:graphicFrameLocks/>
          </p:cNvGraphicFramePr>
          <p:nvPr/>
        </p:nvGraphicFramePr>
        <p:xfrm>
          <a:off x="3935975" y="2263685"/>
          <a:ext cx="7671005" cy="356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tângulo 13"/>
          <p:cNvSpPr/>
          <p:nvPr/>
        </p:nvSpPr>
        <p:spPr>
          <a:xfrm>
            <a:off x="4159045" y="6026016"/>
            <a:ext cx="7551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1. Proporção de gestantes cadastradas no Programa de Pré-natal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59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3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7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ao pré-natal na Unidade de Saúde</a:t>
            </a:r>
            <a:r>
              <a:rPr lang="pt-BR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>
              <a:effectLst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199" y="1392838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2.1. Garantir a 100% das gestantes o ingresso no primeiro trimestre de gestação.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2.2. Realizar pelo menos um exame ginecológico por trimestre em 100% das gestantes.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2.3. Realizar pelo menos um exame de mamas em 100% das gestantes.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2.4. Garantir a 100% das gestantes a solicitação de exames laboratoriais de acordo com protocolo.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foram alcançadas em 100%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89102" y="5401980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19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2.5. Garantir a 100% das gestantes a prescrição de sulfato ferroso e ácido fólico conforme protocolo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2.6. Garantir que 100% das gestantes com vacina antitetânica em dia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2.7. Garantir que 100% das gestantes com vacina contra hepatite B em dia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2.8. Realizar avaliação da necessidade de atendimento odontológico em 100% das gestantes durante o pré-natal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2.9. Garantir a primeira consulta odontológica programática para 100% das gestantes cadastradas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678942" lvl="3" indent="-285750">
              <a:spcBef>
                <a:spcPts val="4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foram alcançadas em 100%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ao pré-natal na Unidade de Saúde.</a:t>
            </a:r>
            <a:b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>
              <a:effectLst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89102" y="5401980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19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3. Melhorar a adesão ao pré-natal</a:t>
            </a:r>
            <a:endParaRPr lang="pt-B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683342" y="1297858"/>
            <a:ext cx="10972800" cy="4525963"/>
          </a:xfrm>
        </p:spPr>
        <p:txBody>
          <a:bodyPr/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3.1. Realizar busca ativa de 100% das gestantes faltosas às consultas de pré-natal.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Resultado: Não existiram gestantes com ausência a consultas nem atraso em seu seguimento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00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45314" y="1275343"/>
            <a:ext cx="10972800" cy="4525963"/>
          </a:xfrm>
        </p:spPr>
        <p:txBody>
          <a:bodyPr/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4.1. Manter registro na ficha espelho de pré-natal/vacinação em 100% das gestantes.</a:t>
            </a:r>
          </a:p>
          <a:p>
            <a:endParaRPr lang="pt-BR" dirty="0" smtClean="0"/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alcançada em 100%</a:t>
            </a:r>
          </a:p>
          <a:p>
            <a:pPr lvl="2"/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4.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Melhorar o registro do programa de pré-natal.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53128" y="2762019"/>
            <a:ext cx="2932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19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5.1. Avaliar risco gestacional em 100% das gestantes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452628" lvl="2" indent="-342900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2628" lvl="2" indent="-342900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2628" lvl="2" indent="-342900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2628" lvl="2" indent="-342900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alcançada em 100%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5. 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avaliação de risco</a:t>
            </a:r>
            <a:endParaRPr lang="pt-B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53128" y="2762019"/>
            <a:ext cx="2932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19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6.1. Garantir a 100% das gestantes orientação nutricional durante a gestação</a:t>
            </a: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6.2. Promover o aleitamento materno junto a 100% das gestantes</a:t>
            </a: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6.3. Orientar 100% das gestantes sobre os cuidados com o recém-nascido (teste do pezinho, decúbito dorsal para dormir).</a:t>
            </a: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Metas </a:t>
            </a:r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alcançadas em 100%</a:t>
            </a:r>
          </a:p>
          <a:p>
            <a:pPr lvl="1"/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t-BR" sz="2400" dirty="0" smtClean="0"/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6. Promover a saúde no pré-natal</a:t>
            </a:r>
            <a:endParaRPr lang="pt-B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135489" y="4812044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19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Metas 6.4. Orientar 100% das gestantes sobre anticoncepção após o parto.</a:t>
            </a: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6.5. Orientar 100% das gestantes sobre os riscos do tabagismo e do uso de álcool e drogas na gestação</a:t>
            </a: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6.6. Orientar 100% das gestantes sobre higiene bucal</a:t>
            </a: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Metas </a:t>
            </a:r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alcançadas em 100%</a:t>
            </a:r>
          </a:p>
          <a:p>
            <a:pPr lvl="1"/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 Promover a saúde no pré-natal</a:t>
            </a:r>
            <a:endParaRPr lang="pt-BR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86190" y="4428586"/>
            <a:ext cx="293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19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19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487522"/>
            <a:ext cx="52816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2400" b="1" dirty="0"/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52319" y="1380074"/>
            <a:ext cx="10972800" cy="44422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O controle pré-natal é o conjunto de ações e procedimentos sistemáticos e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periódicos destinados à: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prevenção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diagnóstico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tratamento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dos fatores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que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possam afetar a estabilidade materna 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perinatal 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2514600" algn="l"/>
              </a:tabLs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Objetivo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assegurar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o adequado desenvolvimento da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gestação 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parto de um recém-nascido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saudável 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sem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impacto para a saúde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materna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viabilizando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seguir a evolução da gravidez 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preparar à mãe para o parto e o cuidado de seu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filho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803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77258" y="2930154"/>
            <a:ext cx="971005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Quanto ao puerpério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3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Objetivos, Metas e Resultados 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1. Ampliar a cobertura da atenção às puérperas</a:t>
            </a:r>
            <a:endParaRPr lang="pt-BR" sz="2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1.1. Garantir a 85% das puérperas cadastradas no programa de Pré-natal e Puerpério da Unidade de Saúde consulta puerperal antes dos 42 dias após o parto.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Metas </a:t>
            </a:r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alcançadas em 100%</a:t>
            </a: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666432" y="3160224"/>
            <a:ext cx="293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1: 4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11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17 puérperas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7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2.1. Examinar as mamas em 100% das puérperas cadastradas no Programa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2.2. Examinar o abdome em 100% das puérperas cadastradas no Programa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2.3. Realizar exame ginecológico em 100 % das puérperas cadastradas no Programa</a:t>
            </a:r>
          </a:p>
          <a:p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pt-BR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Metas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alcançadas em 100%</a:t>
            </a:r>
          </a:p>
          <a:p>
            <a:pPr lvl="2"/>
            <a:endParaRPr lang="pt-BR" sz="18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às puérperas na Unidade de Saúde</a:t>
            </a:r>
            <a:endParaRPr lang="pt-BR" sz="2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884308" y="5036956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4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11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17 puérperas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2.4. Avaliar o estado psíquico em 100% das puérperas cadastradas no Programa.</a:t>
            </a: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2.5. Avaliar intercorrências em 100% das puérperas cadastradas no Programa.</a:t>
            </a:r>
          </a:p>
          <a:p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2.6. Prescrever a 100% das puérperas um dos métodos de anticoncepção.</a:t>
            </a:r>
          </a:p>
          <a:p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630936" lvl="2" indent="0">
              <a:buNone/>
            </a:pPr>
            <a:endParaRPr lang="pt-BR" sz="24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4F81BD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alcançada em 100%</a:t>
            </a:r>
          </a:p>
          <a:p>
            <a:pPr marL="630936" lvl="2" indent="0">
              <a:buNone/>
            </a:pPr>
            <a:endParaRPr lang="pt-BR" sz="18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às puérperas na Unidade de Saúde</a:t>
            </a:r>
            <a:endParaRPr lang="pt-BR" sz="2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870020" y="5151256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4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11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17 puérperas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3.1. Realizar busca ativa em 100% das puérperas que não realizaram a consulta de puerpério até 30 dias após o parto.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existiram puérperas com atraso ou ausência em seu seguimento ou realização de primeira consulta de puerpério nos 4 meses de intervenção.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3. Melhorar a adesão das mães ao puerpério</a:t>
            </a:r>
            <a:endParaRPr lang="pt-BR" sz="2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4.1. Manter registro na ficha de acompanhamento do Programa 100% das puérperas.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alcançada em 100%</a:t>
            </a: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4. Melhorar o registro das informações.</a:t>
            </a:r>
            <a:b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93039" y="2806262"/>
            <a:ext cx="2932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1: 4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11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17 puérperas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5.1. Orientar 100% das puérperas cadastradas no Programa sobre os cuidados do recém-nascido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5.2. Orientar 100% das puérperas cadastradas no Programa sobre aleitamento materno exclusivo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5.3. Orientar 100% das puérperas cadastradas no Programa de Pré-natal e Puerpério sobre planejamento familiar</a:t>
            </a: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alcançada em 100%</a:t>
            </a: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5. Promover a saúde das puérperas</a:t>
            </a:r>
            <a:b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914265" y="4938783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4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11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17 puérperas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09600" y="963431"/>
            <a:ext cx="10972800" cy="50434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Ampliou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cobertura de atenção pré-natal e puerpério em 73,1% e 100%, respectivamente 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Conseguiu melhorar a atenção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usuárias realizando um acompanhamento cada vez mais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qualificado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Sensibilizar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Integração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dos profissionais da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Autopreparação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 capacitação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permanente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 todo o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pessoal da equipe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Relações de amizade, trabalho e compromisso entre a equipe e a comunidade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74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75187" y="1143000"/>
            <a:ext cx="10962968" cy="5058697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Estratégias de trabalho mais direcionadas, centradas nos objetivos específicos e gerais do trabalho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mais organizado em função da gestão dos serviços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atividades de educação em promoção e prevenção em saúde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Implementou-se registro individual para gestantes e puérperas permitindo melhor controle e seguimento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Permitiu estabelecer o papel de cada membro da equipe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>
          <a:xfrm>
            <a:off x="723900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68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 txBox="1">
            <a:spLocks/>
          </p:cNvSpPr>
          <p:nvPr/>
        </p:nvSpPr>
        <p:spPr>
          <a:xfrm>
            <a:off x="609600" y="0"/>
            <a:ext cx="10972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9600" y="1081279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a intervenção foi possível: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modificar e reforçar atitudes do trabalho e gestão dos serviços 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à comunidade ser protagonista de seu próprio processo de saúde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 integração comunidade-equipe de saúde-gestores por um fim comum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prstClr val="black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melhorar as condições de saúde de gestantes e puérperas assim como as relações entre elas e seus familiares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elevar o nível de conhecimento 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 incorporação de técnicas de monitoramento e avaliação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 incorporação de novas estratégias ao sistema e rotina de trabalho da UBS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ser guia para novas intervenções em ações que apresentem dificuldades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2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436480"/>
            <a:ext cx="528168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45163" y="2019386"/>
            <a:ext cx="11187113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Caçapava do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Grande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Sul (Serra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Sudeste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255 Km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Porto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Alegre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total: 3.041,80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km²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aproximada: 33690 habitantes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  <p:pic>
        <p:nvPicPr>
          <p:cNvPr id="113666" name="Picture 2" descr="Ficheiro:RioGrandedoSul Municip CacapavadoSu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8149" y="3333135"/>
            <a:ext cx="3317642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28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Constituiu um avanço em minha trajetória profissional 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Viabilizou alcançar maior conhecimento da comunidade, permitindo atuar diretamente com a população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Permitiu a introdução ao estudo do protocolo de atuação nesta ação programática 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Permitiu estabelecer e ampliar a relação de trabalho e amizade com os integrantes da equipe de saúde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Representou um avanço acadêmico!</a:t>
            </a:r>
          </a:p>
          <a:p>
            <a:endParaRPr lang="pt-BR" dirty="0"/>
          </a:p>
        </p:txBody>
      </p:sp>
      <p:sp>
        <p:nvSpPr>
          <p:cNvPr id="7" name="Título 4"/>
          <p:cNvSpPr txBox="1">
            <a:spLocks noGrp="1"/>
          </p:cNvSpPr>
          <p:nvPr>
            <p:ph type="title"/>
          </p:nvPr>
        </p:nvSpPr>
        <p:spPr>
          <a:xfrm>
            <a:off x="704850" y="0"/>
            <a:ext cx="109728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b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27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Muito Obrigado</a:t>
            </a:r>
            <a:b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39937" name="Imagem 2" descr="C:\Users\Carla\Downloads\DSC03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476" y="2050025"/>
            <a:ext cx="4515903" cy="339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Imagem 6" descr="C:\Users\Carla\Downloads\DSC028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3109" y="2020529"/>
            <a:ext cx="47434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524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436480"/>
            <a:ext cx="528168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2800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 de Saúde no Município </a:t>
            </a:r>
          </a:p>
          <a:p>
            <a:pPr algn="just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ESF: 10 Unidades Básicas ( 5 Estratégia de Saúde da Família)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Equipes de Saúde Bucal: 5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de Especialidades: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Geral: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Pronto Atendimento: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de Atenção Psicossocial: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de Agentes Comunitários de Saúde: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Núcleo de Apoio à Saúde da Família: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Visitadores do PIM: 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Laboratório clínico: 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 de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 de Ecografia: 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 de Reabilitação: 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3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436480"/>
            <a:ext cx="528168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2800" b="1" dirty="0"/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09600" y="1148728"/>
            <a:ext cx="10972800" cy="5191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ESF 1 Leôncio Valério da Silveira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Urbana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ESF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1 médico, 1 cirurgião dentista, 1 enfermeira, 1 assistente em saúde bucal, 1 técnica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enfermagem, 1 auxiliar de enfermagem, 6 ACS, 1 recepcionista, 1 serviços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gerais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cadastrada: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2567</a:t>
            </a: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Famílias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cadastradas: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866</a:t>
            </a: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Micro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áreas: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mulheres em idade fértil (10-49 anos): 628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590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436480"/>
            <a:ext cx="528168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2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algn="just"/>
            <a:endParaRPr lang="pt-B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Anteriormente a intervenção</a:t>
            </a:r>
          </a:p>
          <a:p>
            <a:pPr algn="just"/>
            <a:endParaRPr lang="pt-B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8932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Baixa cobertura de atenção ao Pré-natal e Puerpério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Pouca organização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ão presença de registros individuais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existência de monitoramento como programa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Deficiente seguimento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6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1044" y="399944"/>
            <a:ext cx="972978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98090" y="1510826"/>
            <a:ext cx="10972800" cy="4525963"/>
          </a:xfrm>
        </p:spPr>
        <p:txBody>
          <a:bodyPr anchor="ctr"/>
          <a:lstStyle/>
          <a:p>
            <a:pPr algn="ctr"/>
            <a:endParaRPr lang="pt-BR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 atenção ao Pré-natal e Puerpério na ESF 1 “Leôncio Valério da Silveira”, Caçapava do Sul/RS.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58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55158" y="399595"/>
            <a:ext cx="528168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2800" b="1" dirty="0" smtClean="0"/>
              <a:t> </a:t>
            </a:r>
          </a:p>
          <a:p>
            <a:endParaRPr lang="pt-BR" sz="2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Período: 16 semanas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Capacitação dos profissionais da ESF e ACS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Estabelecimento do papel dos Membros da Equipe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Estabelecimento do Sistema de Alerta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Contato com as lideranças da comunidade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Cadastramento das Gestantes e Puérperas da área de abrangência </a:t>
            </a: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944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55158" y="377471"/>
            <a:ext cx="528168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2800" b="1" dirty="0" smtClean="0"/>
              <a:t> </a:t>
            </a:r>
          </a:p>
          <a:p>
            <a:endParaRPr lang="pt-BR" sz="2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09600" y="1185863"/>
            <a:ext cx="10972800" cy="4957762"/>
          </a:xfrm>
        </p:spPr>
        <p:txBody>
          <a:bodyPr anchor="ctr">
            <a:normAutofit fontScale="92500" lnSpcReduction="20000"/>
          </a:bodyPr>
          <a:lstStyle/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Atendimento clínico</a:t>
            </a:r>
          </a:p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Atendimento odontológico</a:t>
            </a:r>
          </a:p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Organização e Planejamento das Visitas Domiciliares as Gestantes e Puérperas </a:t>
            </a:r>
          </a:p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Grupo de gestantes e Espaços de Promoção em Saúde </a:t>
            </a:r>
          </a:p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Trabalhos de Promoção e Prevenção em Saúde </a:t>
            </a:r>
          </a:p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Monitoramento e avaliação </a:t>
            </a:r>
            <a:endParaRPr lang="pt-BR" sz="2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765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992</TotalTime>
  <Words>1659</Words>
  <Application>Microsoft Office PowerPoint</Application>
  <PresentationFormat>Panorámica</PresentationFormat>
  <Paragraphs>312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40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Objetivos, Metas e Resultados </vt:lpstr>
      <vt:lpstr> Objetivo 1. Ampliar a cobertura da atenção ao pré-natal. </vt:lpstr>
      <vt:lpstr> Objetivo 2. Melhorar a qualidade da atenção ao pré-natal na Unidade de Saúde </vt:lpstr>
      <vt:lpstr> Objetivo 2. Melhorar a qualidade da atenção ao pré-natal na Unidade de Saúde. </vt:lpstr>
      <vt:lpstr>Objetivo 3. Melhorar a adesão ao pré-natal</vt:lpstr>
      <vt:lpstr>Objetivo 4.  Melhorar o registro do programa de pré-natal. </vt:lpstr>
      <vt:lpstr>Objetivo 5. Realizar avaliação de risco</vt:lpstr>
      <vt:lpstr>Objetivo 6. Promover a saúde no pré-natal</vt:lpstr>
      <vt:lpstr>Objetivo 6. Promover a saúde no pré-natal</vt:lpstr>
      <vt:lpstr>Presentación de PowerPoint</vt:lpstr>
      <vt:lpstr>Objetivo 1. Ampliar a cobertura da atenção às puérperas</vt:lpstr>
      <vt:lpstr>Objetivo 2. Melhorar a qualidade da atenção às puérperas na Unidade de Saúde</vt:lpstr>
      <vt:lpstr>Objetivo 2. Melhorar a qualidade da atenção às puérperas na Unidade de Saúde</vt:lpstr>
      <vt:lpstr>Objetivo 3. Melhorar a adesão das mães ao puerpério</vt:lpstr>
      <vt:lpstr>Objetivo 4. Melhorar o registro das informações. </vt:lpstr>
      <vt:lpstr>Objetivo 5. Promover a saúde das puérperas </vt:lpstr>
      <vt:lpstr>Discussão</vt:lpstr>
      <vt:lpstr>Discussão</vt:lpstr>
      <vt:lpstr>Presentación de PowerPoint</vt:lpstr>
      <vt:lpstr>  Reflexão crítica sobre o processo pessoal de aprendizagem </vt:lpstr>
      <vt:lpstr>Muito Obrigado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Oiii</dc:creator>
  <cp:lastModifiedBy>Oiii</cp:lastModifiedBy>
  <cp:revision>183</cp:revision>
  <dcterms:created xsi:type="dcterms:W3CDTF">2015-07-29T00:48:27Z</dcterms:created>
  <dcterms:modified xsi:type="dcterms:W3CDTF">2015-08-13T23:17:33Z</dcterms:modified>
</cp:coreProperties>
</file>