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9"/>
  </p:notesMasterIdLst>
  <p:sldIdLst>
    <p:sldId id="350" r:id="rId2"/>
    <p:sldId id="257" r:id="rId3"/>
    <p:sldId id="258" r:id="rId4"/>
    <p:sldId id="259" r:id="rId5"/>
    <p:sldId id="261" r:id="rId6"/>
    <p:sldId id="351" r:id="rId7"/>
    <p:sldId id="352" r:id="rId8"/>
    <p:sldId id="262" r:id="rId9"/>
    <p:sldId id="264" r:id="rId10"/>
    <p:sldId id="353" r:id="rId11"/>
    <p:sldId id="332" r:id="rId12"/>
    <p:sldId id="334" r:id="rId13"/>
    <p:sldId id="335" r:id="rId14"/>
    <p:sldId id="336" r:id="rId15"/>
    <p:sldId id="339" r:id="rId16"/>
    <p:sldId id="340" r:id="rId17"/>
    <p:sldId id="341" r:id="rId18"/>
    <p:sldId id="342" r:id="rId19"/>
    <p:sldId id="347" r:id="rId20"/>
    <p:sldId id="348" r:id="rId21"/>
    <p:sldId id="349" r:id="rId22"/>
    <p:sldId id="284" r:id="rId23"/>
    <p:sldId id="285" r:id="rId24"/>
    <p:sldId id="354" r:id="rId25"/>
    <p:sldId id="286" r:id="rId26"/>
    <p:sldId id="355" r:id="rId27"/>
    <p:sldId id="287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8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IMUNDA\Desktop\UFPEL\capacita&#231;&#227;o%20de%20tutores%20-%20UFPEL\Especializandos%20-%20Turma%204%20-%20grupo%203\Di&#243;genes\UNIDADE%204%20-%20TCC\Planilhas%20de%20Di&#243;genes_%20%20-%20%20Coleta%20de%20dados%20Sa&#250;de%20Bucal%20escolares-2%20(1)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imunda%20Maria\Desktop\capacita&#231;&#227;o%20de%20tutores%20-%20UFPEL\Especializandos%20-%20Turma%204%20-%20grupo%203\Di&#243;genes\UNIDADE%204%20-%20TCC\Planilhas%20de%20Di&#243;genes_%20%20-%20%20Coleta%20de%20dados%20Sa&#250;de%20Bucal%20escolares-2%20(1)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IMUNDA\Desktop\UFPEL\capacita&#231;&#227;o%20de%20tutores%20-%20UFPEL\Especializandos%20-%20Turma%204%20-%20grupo%203\Di&#243;genes\UNIDADE%204%20-%20TCC\Planilhas%20de%20Di&#243;genes_%20%20-%20%20Coleta%20de%20dados%20Sa&#250;de%20Bucal%20escolares-2%20(1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imunda%20Maria\Desktop\capacita&#231;&#227;o%20de%20tutores%20-%20UFPEL\Especializandos%20-%20Turma%204%20-%20grupo%203\Di&#243;genes\UNIDADE%204%20-%20TCC\Planilhas%20de%20Di&#243;genes_%20%20-%20%20Coleta%20de%20dados%20Sa&#250;de%20Bucal%20escolares-2%20(1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imunda%20Maria\Desktop\capacita&#231;&#227;o%20de%20tutores%20-%20UFPEL\Especializandos%20-%20Turma%204%20-%20grupo%203\Di&#243;genes\UNIDADE%204%20-%20TCC\Planilhas%20de%20Di&#243;genes_%20%20-%20%20Coleta%20de%20dados%20Sa&#250;de%20Bucal%20escolares-2%20(1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imunda%20Maria\Desktop\capacita&#231;&#227;o%20de%20tutores%20-%20UFPEL\Especializandos%20-%20Turma%204%20-%20grupo%203\Di&#243;genes\UNIDADE%204%20-%20TCC\Planilhas%20de%20Di&#243;genes_%20%20-%20%20Coleta%20de%20dados%20Sa&#250;de%20Bucal%20escolares-2%20(1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imunda%20Maria\Desktop\capacita&#231;&#227;o%20de%20tutores%20-%20UFPEL\Especializandos%20-%20Turma%204%20-%20grupo%203\Di&#243;genes\UNIDADE%204%20-%20TCC\Planilhas%20de%20Di&#243;genes_%20%20-%20%20Coleta%20de%20dados%20Sa&#250;de%20Bucal%20escolares-2%20(1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imunda%20Maria\Desktop\capacita&#231;&#227;o%20de%20tutores%20-%20UFPEL\Especializandos%20-%20Turma%204%20-%20grupo%203\Di&#243;genes\UNIDADE%204%20-%20TCC\Planilhas%20de%20Di&#243;genes_%20%20-%20%20Coleta%20de%20dados%20Sa&#250;de%20Bucal%20escolares-2%20(1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imunda%20Maria\Desktop\capacita&#231;&#227;o%20de%20tutores%20-%20UFPEL\Especializandos%20-%20Turma%204%20-%20grupo%203\Di&#243;genes\UNIDADE%204%20-%20TCC\Planilhas%20de%20Di&#243;genes_%20%20-%20%20Coleta%20de%20dados%20Sa&#250;de%20Bucal%20escolares-2%20(1)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imunda%20Maria\Desktop\capacita&#231;&#227;o%20de%20tutores%20-%20UFPEL\Especializandos%20-%20Turma%204%20-%20grupo%203\Di&#243;genes\UNIDADE%204%20-%20TCC\Planilhas%20de%20Di&#243;genes_%20%20-%20%20Coleta%20de%20dados%20Sa&#250;de%20Bucal%20escolares-2%20(1)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imunda%20Maria\Desktop\capacita&#231;&#227;o%20de%20tutores%20-%20UFPEL\Especializandos%20-%20Turma%204%20-%20grupo%203\Di&#243;genes\UNIDADE%204%20-%20TCC\Planilhas%20de%20Di&#243;genes_%20%20-%20%20Coleta%20de%20dados%20Sa&#250;de%20Bucal%20escolares-2%20(1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Indicadores!$C$7</c:f>
              <c:strCache>
                <c:ptCount val="1"/>
                <c:pt idx="0">
                  <c:v>Proporção de escolares examinados na escola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152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199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262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408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Indicadores!$D$6:$G$6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Indicadores!$D$7:$G$7</c:f>
              <c:numCache>
                <c:formatCode>0.0%</c:formatCode>
                <c:ptCount val="4"/>
                <c:pt idx="0">
                  <c:v>0.18138424821002386</c:v>
                </c:pt>
                <c:pt idx="1">
                  <c:v>0.23747016706443913</c:v>
                </c:pt>
                <c:pt idx="2">
                  <c:v>0.31264916467780429</c:v>
                </c:pt>
                <c:pt idx="3">
                  <c:v>0.48687350835322196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141648"/>
        <c:axId val="177144000"/>
      </c:barChart>
      <c:catAx>
        <c:axId val="177141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77144000"/>
        <c:crosses val="autoZero"/>
        <c:auto val="1"/>
        <c:lblAlgn val="ctr"/>
        <c:lblOffset val="100"/>
        <c:noMultiLvlLbl val="0"/>
      </c:catAx>
      <c:valAx>
        <c:axId val="17714400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7714164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Indicadores!$C$66</c:f>
              <c:strCache>
                <c:ptCount val="1"/>
                <c:pt idx="0">
                  <c:v>Proporção de escolares com orientações sobre cárie dentária</c:v>
                </c:pt>
              </c:strCache>
            </c:strRef>
          </c:tx>
          <c:invertIfNegative val="0"/>
          <c:cat>
            <c:strRef>
              <c:f>Indicadores!$D$65:$G$65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Indicadores!$D$66:$G$66</c:f>
              <c:numCache>
                <c:formatCode>0.0%</c:formatCode>
                <c:ptCount val="4"/>
                <c:pt idx="0">
                  <c:v>0.36764705882352899</c:v>
                </c:pt>
                <c:pt idx="1">
                  <c:v>0.47794117647058826</c:v>
                </c:pt>
                <c:pt idx="2">
                  <c:v>0.61519607843137358</c:v>
                </c:pt>
                <c:pt idx="3">
                  <c:v>0.9583333333333337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6697808"/>
        <c:axId val="216698200"/>
      </c:barChart>
      <c:catAx>
        <c:axId val="216697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216698200"/>
        <c:crosses val="autoZero"/>
        <c:auto val="1"/>
        <c:lblAlgn val="ctr"/>
        <c:lblOffset val="100"/>
        <c:noMultiLvlLbl val="0"/>
      </c:catAx>
      <c:valAx>
        <c:axId val="216698200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00B0F0"/>
              </a:solidFill>
            </a:ln>
          </c:spPr>
        </c:majorGridlines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216697808"/>
        <c:crosses val="autoZero"/>
        <c:crossBetween val="between"/>
        <c:majorUnit val="0.2"/>
      </c:valAx>
    </c:plotArea>
    <c:plotVisOnly val="1"/>
    <c:dispBlanksAs val="gap"/>
    <c:showDLblsOverMax val="0"/>
  </c:chart>
  <c:spPr>
    <a:ln>
      <a:solidFill>
        <a:srgbClr val="00B0F0"/>
      </a:solidFill>
    </a:ln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Indicadores!$C$73</c:f>
              <c:strCache>
                <c:ptCount val="1"/>
                <c:pt idx="0">
                  <c:v>Proporção de escolares com orientações nutricionais</c:v>
                </c:pt>
              </c:strCache>
            </c:strRef>
          </c:tx>
          <c:invertIfNegative val="0"/>
          <c:cat>
            <c:strRef>
              <c:f>Indicadores!$D$72:$G$72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Indicadores!$D$73:$G$73</c:f>
              <c:numCache>
                <c:formatCode>0.0%</c:formatCode>
                <c:ptCount val="4"/>
                <c:pt idx="0">
                  <c:v>0.34313725490196079</c:v>
                </c:pt>
                <c:pt idx="1">
                  <c:v>0.44117647058823528</c:v>
                </c:pt>
                <c:pt idx="2">
                  <c:v>0.5759803921568627</c:v>
                </c:pt>
                <c:pt idx="3">
                  <c:v>0.91911764705882371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6697024"/>
        <c:axId val="216698592"/>
      </c:barChart>
      <c:catAx>
        <c:axId val="216697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216698592"/>
        <c:crosses val="autoZero"/>
        <c:auto val="1"/>
        <c:lblAlgn val="ctr"/>
        <c:lblOffset val="100"/>
        <c:noMultiLvlLbl val="0"/>
      </c:catAx>
      <c:valAx>
        <c:axId val="21669859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216697024"/>
        <c:crosses val="autoZero"/>
        <c:crossBetween val="between"/>
        <c:majorUnit val="0.2"/>
      </c:valAx>
    </c:plotArea>
    <c:plotVisOnly val="1"/>
    <c:dispBlanksAs val="gap"/>
    <c:showDLblsOverMax val="0"/>
  </c:chart>
  <c:spPr>
    <a:ln>
      <a:solidFill>
        <a:srgbClr val="00B0F0"/>
      </a:solidFill>
    </a:ln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Indicadores!$C$14</c:f>
              <c:strCache>
                <c:ptCount val="1"/>
                <c:pt idx="0">
                  <c:v>Proporção de escolares moradores da área de abrangência da unidade de saúde com primeira consulta odontológica</c:v>
                </c:pt>
              </c:strCache>
            </c:strRef>
          </c:tx>
          <c:invertIfNegative val="0"/>
          <c:cat>
            <c:strRef>
              <c:f>Indicadores!$D$13:$G$13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Indicadores!$D$14:$G$14</c:f>
              <c:numCache>
                <c:formatCode>0.0%</c:formatCode>
                <c:ptCount val="4"/>
                <c:pt idx="0">
                  <c:v>0.5592105263157896</c:v>
                </c:pt>
                <c:pt idx="1">
                  <c:v>0.47236180904522662</c:v>
                </c:pt>
                <c:pt idx="2">
                  <c:v>0.83206106870228957</c:v>
                </c:pt>
                <c:pt idx="3">
                  <c:v>0.79656862745098034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140864"/>
        <c:axId val="175975120"/>
      </c:barChart>
      <c:catAx>
        <c:axId val="177140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75975120"/>
        <c:crosses val="autoZero"/>
        <c:auto val="1"/>
        <c:lblAlgn val="ctr"/>
        <c:lblOffset val="100"/>
        <c:noMultiLvlLbl val="0"/>
      </c:catAx>
      <c:valAx>
        <c:axId val="175975120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77140864"/>
        <c:crosses val="autoZero"/>
        <c:crossBetween val="between"/>
        <c:majorUnit val="0.2"/>
      </c:valAx>
    </c:plotArea>
    <c:plotVisOnly val="1"/>
    <c:dispBlanksAs val="gap"/>
    <c:showDLblsOverMax val="0"/>
  </c:chart>
  <c:spPr>
    <a:ln>
      <a:solidFill>
        <a:srgbClr val="00B0F0"/>
      </a:solidFill>
    </a:ln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Indicadores!$C$20</c:f>
              <c:strCache>
                <c:ptCount val="1"/>
                <c:pt idx="0">
                  <c:v>Proporção de escolares de alto risco com primeira consulta odontológica</c:v>
                </c:pt>
              </c:strCache>
            </c:strRef>
          </c:tx>
          <c:invertIfNegative val="0"/>
          <c:cat>
            <c:strRef>
              <c:f>Indicadores!$D$19:$G$19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Indicadores!$D$20:$G$20</c:f>
              <c:numCache>
                <c:formatCode>0.0%</c:formatCode>
                <c:ptCount val="4"/>
                <c:pt idx="0">
                  <c:v>1.1486486486486487</c:v>
                </c:pt>
                <c:pt idx="1">
                  <c:v>1.7173913043478244</c:v>
                </c:pt>
                <c:pt idx="2">
                  <c:v>1.7083333333333333</c:v>
                </c:pt>
                <c:pt idx="3">
                  <c:v>1.4647887323943658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6425824"/>
        <c:axId val="216422296"/>
      </c:barChart>
      <c:catAx>
        <c:axId val="216425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6422296"/>
        <c:crosses val="autoZero"/>
        <c:auto val="1"/>
        <c:lblAlgn val="ctr"/>
        <c:lblOffset val="100"/>
        <c:noMultiLvlLbl val="0"/>
      </c:catAx>
      <c:valAx>
        <c:axId val="216422296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/>
          <a:lstStyle/>
          <a:p>
            <a:pPr>
              <a:defRPr/>
            </a:pPr>
            <a:endParaRPr lang="pt-BR"/>
          </a:p>
        </c:txPr>
        <c:crossAx val="216425824"/>
        <c:crosses val="autoZero"/>
        <c:crossBetween val="between"/>
        <c:majorUnit val="0.2"/>
      </c:valAx>
    </c:plotArea>
    <c:plotVisOnly val="1"/>
    <c:dispBlanksAs val="gap"/>
    <c:showDLblsOverMax val="0"/>
  </c:chart>
  <c:spPr>
    <a:ln>
      <a:solidFill>
        <a:srgbClr val="00B0F0"/>
      </a:solidFill>
    </a:ln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Indicadores!$C$26</c:f>
              <c:strCache>
                <c:ptCount val="1"/>
                <c:pt idx="0">
                  <c:v>Proporção de buscas realizadas aos escolares moradores da área de abrangência da unidade de saúde</c:v>
                </c:pt>
              </c:strCache>
            </c:strRef>
          </c:tx>
          <c:invertIfNegative val="0"/>
          <c:cat>
            <c:strRef>
              <c:f>Indicadores!$D$25:$G$25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Indicadores!$D$26:$G$26</c:f>
              <c:numCache>
                <c:formatCode>0.0%</c:formatCode>
                <c:ptCount val="4"/>
                <c:pt idx="0">
                  <c:v>1.2539682539682522</c:v>
                </c:pt>
                <c:pt idx="1">
                  <c:v>1.2439024390243898</c:v>
                </c:pt>
                <c:pt idx="2">
                  <c:v>1.3513513513513513</c:v>
                </c:pt>
                <c:pt idx="3">
                  <c:v>1.3727810650887591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6424256"/>
        <c:axId val="216425040"/>
      </c:barChart>
      <c:catAx>
        <c:axId val="216424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6425040"/>
        <c:crosses val="autoZero"/>
        <c:auto val="1"/>
        <c:lblAlgn val="ctr"/>
        <c:lblOffset val="100"/>
        <c:noMultiLvlLbl val="0"/>
      </c:catAx>
      <c:valAx>
        <c:axId val="216425040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216424256"/>
        <c:crosses val="autoZero"/>
        <c:crossBetween val="between"/>
        <c:majorUnit val="0.2"/>
      </c:valAx>
    </c:plotArea>
    <c:plotVisOnly val="1"/>
    <c:dispBlanksAs val="gap"/>
    <c:showDLblsOverMax val="0"/>
  </c:chart>
  <c:spPr>
    <a:ln>
      <a:solidFill>
        <a:srgbClr val="00B0F0"/>
      </a:solidFill>
    </a:ln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Indicadores!$C$32</c:f>
              <c:strCache>
                <c:ptCount val="1"/>
                <c:pt idx="0">
                  <c:v>Proporção de escolares com escovação dental supervisionada com creme dental</c:v>
                </c:pt>
              </c:strCache>
            </c:strRef>
          </c:tx>
          <c:invertIfNegative val="0"/>
          <c:cat>
            <c:strRef>
              <c:f>Indicadores!$D$31:$G$31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Indicadores!$D$32:$G$32</c:f>
              <c:numCache>
                <c:formatCode>0.0%</c:formatCode>
                <c:ptCount val="4"/>
                <c:pt idx="0">
                  <c:v>0.36764705882352894</c:v>
                </c:pt>
                <c:pt idx="1">
                  <c:v>0.44362745098039214</c:v>
                </c:pt>
                <c:pt idx="2">
                  <c:v>0.57352941176470584</c:v>
                </c:pt>
                <c:pt idx="3">
                  <c:v>0.88480392156862742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6425432"/>
        <c:axId val="216422688"/>
      </c:barChart>
      <c:catAx>
        <c:axId val="216425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6422688"/>
        <c:crosses val="autoZero"/>
        <c:auto val="1"/>
        <c:lblAlgn val="ctr"/>
        <c:lblOffset val="100"/>
        <c:noMultiLvlLbl val="0"/>
      </c:catAx>
      <c:valAx>
        <c:axId val="216422688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216425432"/>
        <c:crosses val="autoZero"/>
        <c:crossBetween val="between"/>
        <c:majorUnit val="0.2"/>
      </c:valAx>
    </c:plotArea>
    <c:plotVisOnly val="1"/>
    <c:dispBlanksAs val="gap"/>
    <c:showDLblsOverMax val="0"/>
  </c:chart>
  <c:spPr>
    <a:ln>
      <a:solidFill>
        <a:srgbClr val="00B0F0"/>
      </a:solidFill>
    </a:ln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Indicadores!$C$38</c:f>
              <c:strCache>
                <c:ptCount val="1"/>
                <c:pt idx="0">
                  <c:v>Proporção de escolares de alto risco com aplicação de gel fluoretado com escova dental</c:v>
                </c:pt>
              </c:strCache>
            </c:strRef>
          </c:tx>
          <c:invertIfNegative val="0"/>
          <c:cat>
            <c:strRef>
              <c:f>Indicadores!$D$37:$G$37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Indicadores!$D$38:$G$38</c:f>
              <c:numCache>
                <c:formatCode>0.0%</c:formatCode>
                <c:ptCount val="4"/>
                <c:pt idx="0">
                  <c:v>1.986486486486488</c:v>
                </c:pt>
                <c:pt idx="1">
                  <c:v>1.6739130434782621</c:v>
                </c:pt>
                <c:pt idx="2">
                  <c:v>1.2833333333333334</c:v>
                </c:pt>
                <c:pt idx="3">
                  <c:v>0.99061032863849763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6423864"/>
        <c:axId val="216924576"/>
      </c:barChart>
      <c:catAx>
        <c:axId val="216423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6924576"/>
        <c:crosses val="autoZero"/>
        <c:auto val="1"/>
        <c:lblAlgn val="ctr"/>
        <c:lblOffset val="100"/>
        <c:noMultiLvlLbl val="0"/>
      </c:catAx>
      <c:valAx>
        <c:axId val="216924576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216423864"/>
        <c:crosses val="autoZero"/>
        <c:crossBetween val="between"/>
        <c:majorUnit val="0.2"/>
      </c:valAx>
    </c:plotArea>
    <c:plotVisOnly val="1"/>
    <c:dispBlanksAs val="gap"/>
    <c:showDLblsOverMax val="0"/>
  </c:chart>
  <c:spPr>
    <a:ln>
      <a:solidFill>
        <a:srgbClr val="00B0F0"/>
      </a:solidFill>
    </a:ln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Indicadores!$C$45</c:f>
              <c:strCache>
                <c:ptCount val="1"/>
                <c:pt idx="0">
                  <c:v>Proporção de escolares com tratamento dentário concluído</c:v>
                </c:pt>
              </c:strCache>
            </c:strRef>
          </c:tx>
          <c:invertIfNegative val="0"/>
          <c:cat>
            <c:strRef>
              <c:f>Indicadores!$D$43:$G$44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Indicadores!$D$45:$G$45</c:f>
              <c:numCache>
                <c:formatCode>0.0%</c:formatCode>
                <c:ptCount val="4"/>
                <c:pt idx="0">
                  <c:v>0.98823529411764632</c:v>
                </c:pt>
                <c:pt idx="1">
                  <c:v>1.0319148936170197</c:v>
                </c:pt>
                <c:pt idx="2">
                  <c:v>0.57798165137614754</c:v>
                </c:pt>
                <c:pt idx="3">
                  <c:v>0.58769230769230751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6926536"/>
        <c:axId val="216925752"/>
      </c:barChart>
      <c:catAx>
        <c:axId val="216926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216925752"/>
        <c:crosses val="autoZero"/>
        <c:auto val="1"/>
        <c:lblAlgn val="ctr"/>
        <c:lblOffset val="100"/>
        <c:noMultiLvlLbl val="0"/>
      </c:catAx>
      <c:valAx>
        <c:axId val="216925752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216926536"/>
        <c:crosses val="autoZero"/>
        <c:crossBetween val="between"/>
        <c:majorUnit val="0.2"/>
      </c:valAx>
    </c:plotArea>
    <c:plotVisOnly val="1"/>
    <c:dispBlanksAs val="gap"/>
    <c:showDLblsOverMax val="0"/>
  </c:chart>
  <c:spPr>
    <a:ln>
      <a:solidFill>
        <a:srgbClr val="00B0F0"/>
      </a:solidFill>
    </a:ln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Indicadores!$C$52</c:f>
              <c:strCache>
                <c:ptCount val="1"/>
                <c:pt idx="0">
                  <c:v>Proporção de escolares com registro atualizado</c:v>
                </c:pt>
              </c:strCache>
            </c:strRef>
          </c:tx>
          <c:invertIfNegative val="0"/>
          <c:cat>
            <c:strRef>
              <c:f>Indicadores!$D$51:$G$51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Indicadores!$D$52:$G$52</c:f>
              <c:numCache>
                <c:formatCode>0.0%</c:formatCode>
                <c:ptCount val="4"/>
                <c:pt idx="0">
                  <c:v>1.5294117647058822</c:v>
                </c:pt>
                <c:pt idx="1">
                  <c:v>1.7553191489361699</c:v>
                </c:pt>
                <c:pt idx="2">
                  <c:v>0.9678899082568817</c:v>
                </c:pt>
                <c:pt idx="3">
                  <c:v>1.0338461538461539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6927712"/>
        <c:axId val="216926144"/>
      </c:barChart>
      <c:catAx>
        <c:axId val="216927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216926144"/>
        <c:crosses val="autoZero"/>
        <c:auto val="1"/>
        <c:lblAlgn val="ctr"/>
        <c:lblOffset val="100"/>
        <c:noMultiLvlLbl val="0"/>
      </c:catAx>
      <c:valAx>
        <c:axId val="216926144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216927712"/>
        <c:crosses val="autoZero"/>
        <c:crossBetween val="between"/>
        <c:majorUnit val="0.2"/>
      </c:valAx>
    </c:plotArea>
    <c:plotVisOnly val="1"/>
    <c:dispBlanksAs val="gap"/>
    <c:showDLblsOverMax val="0"/>
  </c:chart>
  <c:spPr>
    <a:ln>
      <a:solidFill>
        <a:srgbClr val="00B0F0"/>
      </a:solidFill>
    </a:ln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Indicadores!$C$59</c:f>
              <c:strCache>
                <c:ptCount val="1"/>
                <c:pt idx="0">
                  <c:v>Proporção de escolares com orientações sobre higiene bucal</c:v>
                </c:pt>
              </c:strCache>
            </c:strRef>
          </c:tx>
          <c:invertIfNegative val="0"/>
          <c:cat>
            <c:strRef>
              <c:f>Indicadores!$D$58:$G$58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Indicadores!$D$59:$G$59</c:f>
              <c:numCache>
                <c:formatCode>0.0%</c:formatCode>
                <c:ptCount val="4"/>
                <c:pt idx="0">
                  <c:v>0.37254901960784376</c:v>
                </c:pt>
                <c:pt idx="1">
                  <c:v>0.48284313725490247</c:v>
                </c:pt>
                <c:pt idx="2">
                  <c:v>0.62009803921568762</c:v>
                </c:pt>
                <c:pt idx="3">
                  <c:v>0.96568627450980493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6924968"/>
        <c:axId val="216925360"/>
      </c:barChart>
      <c:catAx>
        <c:axId val="216924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216925360"/>
        <c:crosses val="autoZero"/>
        <c:auto val="1"/>
        <c:lblAlgn val="ctr"/>
        <c:lblOffset val="100"/>
        <c:noMultiLvlLbl val="0"/>
      </c:catAx>
      <c:valAx>
        <c:axId val="216925360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216924968"/>
        <c:crosses val="autoZero"/>
        <c:crossBetween val="between"/>
        <c:majorUnit val="0.2"/>
      </c:valAx>
    </c:plotArea>
    <c:plotVisOnly val="1"/>
    <c:dispBlanksAs val="gap"/>
    <c:showDLblsOverMax val="0"/>
  </c:chart>
  <c:spPr>
    <a:ln>
      <a:solidFill>
        <a:srgbClr val="00B0F0"/>
      </a:solidFill>
    </a:ln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3E8F4-5501-40AE-A6D6-E71C2404F848}" type="datetimeFigureOut">
              <a:rPr lang="pt-BR" smtClean="0"/>
              <a:pPr/>
              <a:t>26/08/2014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884A9-1E3B-43C8-9947-35A8F40DA8E2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2834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baseline="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884A9-1E3B-43C8-9947-35A8F40DA8E2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2765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884A9-1E3B-43C8-9947-35A8F40DA8E2}" type="slidenum">
              <a:rPr lang="pt-BR" smtClean="0"/>
              <a:pPr/>
              <a:t>27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2451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598C42-5DF3-4765-9F62-976AB01617E0}" type="datetimeFigureOut">
              <a:rPr lang="pt-BR" smtClean="0"/>
              <a:pPr/>
              <a:t>26/08/2014</a:t>
            </a:fld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46465D-3F1C-42E1-AEF8-868CEC9B9A7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98C42-5DF3-4765-9F62-976AB01617E0}" type="datetimeFigureOut">
              <a:rPr lang="pt-BR" smtClean="0"/>
              <a:pPr/>
              <a:t>26/08/2014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6465D-3F1C-42E1-AEF8-868CEC9B9A7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98C42-5DF3-4765-9F62-976AB01617E0}" type="datetimeFigureOut">
              <a:rPr lang="pt-BR" smtClean="0"/>
              <a:pPr/>
              <a:t>26/08/2014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6465D-3F1C-42E1-AEF8-868CEC9B9A7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98C42-5DF3-4765-9F62-976AB01617E0}" type="datetimeFigureOut">
              <a:rPr lang="pt-BR" smtClean="0"/>
              <a:pPr/>
              <a:t>26/08/2014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6465D-3F1C-42E1-AEF8-868CEC9B9A76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98C42-5DF3-4765-9F62-976AB01617E0}" type="datetimeFigureOut">
              <a:rPr lang="pt-BR" smtClean="0"/>
              <a:pPr/>
              <a:t>26/08/2014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6465D-3F1C-42E1-AEF8-868CEC9B9A76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98C42-5DF3-4765-9F62-976AB01617E0}" type="datetimeFigureOut">
              <a:rPr lang="pt-BR" smtClean="0"/>
              <a:pPr/>
              <a:t>26/08/2014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6465D-3F1C-42E1-AEF8-868CEC9B9A76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98C42-5DF3-4765-9F62-976AB01617E0}" type="datetimeFigureOut">
              <a:rPr lang="pt-BR" smtClean="0"/>
              <a:pPr/>
              <a:t>26/08/2014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6465D-3F1C-42E1-AEF8-868CEC9B9A7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98C42-5DF3-4765-9F62-976AB01617E0}" type="datetimeFigureOut">
              <a:rPr lang="pt-BR" smtClean="0"/>
              <a:pPr/>
              <a:t>26/08/2014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6465D-3F1C-42E1-AEF8-868CEC9B9A76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98C42-5DF3-4765-9F62-976AB01617E0}" type="datetimeFigureOut">
              <a:rPr lang="pt-BR" smtClean="0"/>
              <a:pPr/>
              <a:t>26/08/2014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6465D-3F1C-42E1-AEF8-868CEC9B9A7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7598C42-5DF3-4765-9F62-976AB01617E0}" type="datetimeFigureOut">
              <a:rPr lang="pt-BR" smtClean="0"/>
              <a:pPr/>
              <a:t>26/08/2014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6465D-3F1C-42E1-AEF8-868CEC9B9A7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598C42-5DF3-4765-9F62-976AB01617E0}" type="datetimeFigureOut">
              <a:rPr lang="pt-BR" smtClean="0"/>
              <a:pPr/>
              <a:t>26/08/2014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46465D-3F1C-42E1-AEF8-868CEC9B9A76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7598C42-5DF3-4765-9F62-976AB01617E0}" type="datetimeFigureOut">
              <a:rPr lang="pt-BR" smtClean="0"/>
              <a:pPr/>
              <a:t>26/08/2014</a:t>
            </a:fld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46465D-3F1C-42E1-AEF8-868CEC9B9A7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948068"/>
          </a:xfrm>
        </p:spPr>
        <p:txBody>
          <a:bodyPr/>
          <a:lstStyle/>
          <a:p>
            <a:endParaRPr lang="pt-BR" sz="3200" i="1" dirty="0" smtClean="0"/>
          </a:p>
          <a:p>
            <a:endParaRPr lang="pt-BR" sz="3200" i="1" dirty="0" smtClean="0"/>
          </a:p>
          <a:p>
            <a:r>
              <a:rPr lang="pt-BR" sz="3200" i="1" dirty="0" smtClean="0"/>
              <a:t>Qualificação da Atenção à Saúde Bucal dos escolares de 06 a 12 anos da área de abrangência do Centro de Saúde de </a:t>
            </a:r>
            <a:r>
              <a:rPr lang="pt-BR" sz="3200" i="1" dirty="0" err="1" smtClean="0"/>
              <a:t>Buritirama</a:t>
            </a:r>
            <a:r>
              <a:rPr lang="pt-BR" sz="3200" i="1" dirty="0" smtClean="0"/>
              <a:t>, </a:t>
            </a:r>
            <a:r>
              <a:rPr lang="pt-BR" sz="3200" i="1" dirty="0" err="1" smtClean="0"/>
              <a:t>Buritirama</a:t>
            </a:r>
            <a:r>
              <a:rPr lang="pt-BR" sz="3200" i="1" dirty="0" smtClean="0"/>
              <a:t>/BA</a:t>
            </a:r>
          </a:p>
          <a:p>
            <a:endParaRPr lang="pt-BR" sz="2400" dirty="0" smtClean="0"/>
          </a:p>
          <a:p>
            <a:pPr algn="r"/>
            <a:r>
              <a:rPr lang="pt-BR" sz="2400" dirty="0" smtClean="0"/>
              <a:t>Diógenes Alex Torres Oliveira</a:t>
            </a:r>
          </a:p>
          <a:p>
            <a:pPr algn="r"/>
            <a:r>
              <a:rPr lang="pt-BR" sz="2400" dirty="0" smtClean="0"/>
              <a:t>Orientadora:Raimunda Maria de Melo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2386" cy="1143000"/>
          </a:xfrm>
        </p:spPr>
        <p:txBody>
          <a:bodyPr>
            <a:normAutofit fontScale="90000"/>
          </a:bodyPr>
          <a:lstStyle/>
          <a:p>
            <a:r>
              <a:rPr lang="pt-BR" sz="3200" dirty="0" smtClean="0"/>
              <a:t>Universidade Aberta do SUS/UNASUS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 smtClean="0"/>
              <a:t>Especialização em Saúde da Família</a:t>
            </a:r>
            <a:endParaRPr lang="pt-BR" sz="3600" dirty="0"/>
          </a:p>
        </p:txBody>
      </p:sp>
      <p:pic>
        <p:nvPicPr>
          <p:cNvPr id="4" name="Imagem 3" descr="http://www.ufpel.edu.br/iqg/db/e-book%20Plantas%20Transgenicas/capa/logo%20cores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34" y="214290"/>
            <a:ext cx="1285884" cy="10001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7715200" cy="4525963"/>
          </a:xfrm>
        </p:spPr>
        <p:txBody>
          <a:bodyPr>
            <a:normAutofit/>
          </a:bodyPr>
          <a:lstStyle/>
          <a:p>
            <a:r>
              <a:rPr lang="pt-BR" dirty="0" smtClean="0"/>
              <a:t>A intervenção contemplou os escolares das seguintes escolas municipais:</a:t>
            </a:r>
          </a:p>
          <a:p>
            <a:r>
              <a:rPr lang="pt-BR" dirty="0" smtClean="0"/>
              <a:t> </a:t>
            </a:r>
            <a:r>
              <a:rPr lang="pt-BR" dirty="0"/>
              <a:t>Escola Municipal Carlos </a:t>
            </a:r>
            <a:r>
              <a:rPr lang="pt-BR" dirty="0" smtClean="0"/>
              <a:t>Ivan;</a:t>
            </a:r>
          </a:p>
          <a:p>
            <a:r>
              <a:rPr lang="pt-BR" dirty="0" smtClean="0"/>
              <a:t> </a:t>
            </a:r>
            <a:r>
              <a:rPr lang="pt-BR" dirty="0"/>
              <a:t>Escola Municipal Prof. </a:t>
            </a:r>
            <a:r>
              <a:rPr lang="pt-BR" dirty="0" err="1" smtClean="0"/>
              <a:t>Callina</a:t>
            </a:r>
            <a:r>
              <a:rPr lang="pt-BR" dirty="0" smtClean="0"/>
              <a:t>;</a:t>
            </a:r>
          </a:p>
          <a:p>
            <a:r>
              <a:rPr lang="pt-BR" dirty="0" smtClean="0"/>
              <a:t> Escola </a:t>
            </a:r>
            <a:r>
              <a:rPr lang="pt-BR" dirty="0"/>
              <a:t>Municipal Francisco </a:t>
            </a:r>
            <a:r>
              <a:rPr lang="pt-BR" dirty="0" smtClean="0"/>
              <a:t>Rapadura; </a:t>
            </a:r>
            <a:r>
              <a:rPr lang="pt-BR" dirty="0"/>
              <a:t>Escola Municipal </a:t>
            </a:r>
            <a:r>
              <a:rPr lang="pt-BR" dirty="0" err="1"/>
              <a:t>Professsora</a:t>
            </a:r>
            <a:r>
              <a:rPr lang="pt-BR" dirty="0"/>
              <a:t> </a:t>
            </a:r>
            <a:r>
              <a:rPr lang="pt-BR" dirty="0" err="1" smtClean="0"/>
              <a:t>Tenzinha</a:t>
            </a:r>
            <a:r>
              <a:rPr lang="pt-BR" dirty="0" smtClean="0"/>
              <a:t>;</a:t>
            </a:r>
          </a:p>
          <a:p>
            <a:r>
              <a:rPr lang="pt-BR" dirty="0" smtClean="0"/>
              <a:t>Escola </a:t>
            </a:r>
            <a:r>
              <a:rPr lang="pt-BR" dirty="0" err="1"/>
              <a:t>Haidêe</a:t>
            </a:r>
            <a:r>
              <a:rPr lang="pt-BR" dirty="0"/>
              <a:t> Gomes </a:t>
            </a:r>
            <a:r>
              <a:rPr lang="pt-BR" dirty="0" smtClean="0"/>
              <a:t>Machado.</a:t>
            </a:r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effectLst/>
              </a:rPr>
              <a:t/>
            </a:r>
            <a:br>
              <a:rPr lang="pt-BR" dirty="0" smtClean="0">
                <a:effectLst/>
              </a:rPr>
            </a:br>
            <a:r>
              <a:rPr lang="pt-BR" dirty="0" smtClean="0">
                <a:effectLst/>
              </a:rPr>
              <a:t>4 </a:t>
            </a:r>
            <a:r>
              <a:rPr lang="pt-BR" dirty="0">
                <a:effectLst/>
              </a:rPr>
              <a:t>Avaliação da Intervenção</a:t>
            </a:r>
            <a:br>
              <a:rPr lang="pt-BR" dirty="0">
                <a:effectLst/>
              </a:rPr>
            </a:br>
            <a:r>
              <a:rPr lang="pt-BR" dirty="0">
                <a:effectLst/>
              </a:rPr>
              <a:t>4.1 Resultados</a:t>
            </a:r>
            <a:br>
              <a:rPr lang="pt-BR" dirty="0">
                <a:effectLst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851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86634" cy="1143000"/>
          </a:xfrm>
        </p:spPr>
        <p:txBody>
          <a:bodyPr>
            <a:noAutofit/>
          </a:bodyPr>
          <a:lstStyle/>
          <a:p>
            <a:pPr algn="ctr"/>
            <a:r>
              <a:rPr lang="pt-BR" sz="2800" dirty="0" smtClean="0"/>
              <a:t>Proporção de escolares examinados na escola</a:t>
            </a:r>
            <a:endParaRPr lang="pt-BR" sz="2800" dirty="0"/>
          </a:p>
        </p:txBody>
      </p:sp>
      <p:pic>
        <p:nvPicPr>
          <p:cNvPr id="5" name="Imagem 4" descr="http://www.ufpel.edu.br/iqg/db/e-book%20Plantas%20Transgenicas/capa/logo%20cores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34" y="214290"/>
            <a:ext cx="1285884" cy="100013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/>
          <p:cNvSpPr txBox="1"/>
          <p:nvPr/>
        </p:nvSpPr>
        <p:spPr>
          <a:xfrm>
            <a:off x="1500584" y="4892967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Número total de escolares 838 = denominador utilizado para cobertura </a:t>
            </a:r>
          </a:p>
          <a:p>
            <a:endParaRPr lang="pt-BR" dirty="0" smtClean="0"/>
          </a:p>
          <a:p>
            <a:r>
              <a:rPr lang="pt-BR" dirty="0" smtClean="0"/>
              <a:t> </a:t>
            </a:r>
            <a:endParaRPr lang="pt-BR" dirty="0"/>
          </a:p>
        </p:txBody>
      </p:sp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8759174"/>
              </p:ext>
            </p:extLst>
          </p:nvPr>
        </p:nvGraphicFramePr>
        <p:xfrm>
          <a:off x="1547664" y="1437790"/>
          <a:ext cx="6096170" cy="3071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dirty="0" smtClean="0"/>
              <a:t>Proporção de escolares moradores da área de abrangência da unidade de saúde com primeira consulta odontológica</a:t>
            </a:r>
            <a:endParaRPr lang="pt-BR" sz="2400" dirty="0"/>
          </a:p>
        </p:txBody>
      </p:sp>
      <p:pic>
        <p:nvPicPr>
          <p:cNvPr id="4" name="Imagem 3" descr="http://www.ufpel.edu.br/iqg/db/e-book%20Plantas%20Transgenicas/capa/logo%20cores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34" y="214290"/>
            <a:ext cx="1285884" cy="100013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7144057"/>
              </p:ext>
            </p:extLst>
          </p:nvPr>
        </p:nvGraphicFramePr>
        <p:xfrm>
          <a:off x="858416" y="1638325"/>
          <a:ext cx="7427168" cy="2650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827584" y="4293096"/>
            <a:ext cx="77768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No primeiro mês foi atingido a proporção de 56% que equivale a 85 </a:t>
            </a:r>
            <a:r>
              <a:rPr lang="pt-BR" dirty="0" smtClean="0"/>
              <a:t>escolares.</a:t>
            </a:r>
          </a:p>
          <a:p>
            <a:r>
              <a:rPr lang="pt-BR" dirty="0"/>
              <a:t>No segundo, 94 (47,2%) escolares tinham realizado a primeira consulta odontológica. </a:t>
            </a:r>
            <a:endParaRPr lang="pt-BR" dirty="0" smtClean="0"/>
          </a:p>
          <a:p>
            <a:r>
              <a:rPr lang="pt-BR" dirty="0" smtClean="0"/>
              <a:t>No </a:t>
            </a:r>
            <a:r>
              <a:rPr lang="pt-BR" dirty="0"/>
              <a:t>terceiro e quarto mês foram atingidos as proporções de 83,2% e 79,7%, correspondendo a 218 e 225 escolares, respectivamente.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Proporção de escolares de alto risco com primeira consulta</a:t>
            </a:r>
            <a:endParaRPr lang="pt-BR" sz="2800" dirty="0"/>
          </a:p>
        </p:txBody>
      </p:sp>
      <p:pic>
        <p:nvPicPr>
          <p:cNvPr id="4" name="Imagem 3" descr="http://www.ufpel.edu.br/iqg/db/e-book%20Plantas%20Transgenicas/capa/logo%20cores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34" y="214290"/>
            <a:ext cx="1285884" cy="100013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8679388"/>
              </p:ext>
            </p:extLst>
          </p:nvPr>
        </p:nvGraphicFramePr>
        <p:xfrm>
          <a:off x="3995936" y="1996263"/>
          <a:ext cx="4402832" cy="2866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539552" y="1916832"/>
            <a:ext cx="32403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 equipe de saúde bucal conseguiu atingir 100% dos escolares classificados com alto risco para problemas bucais durante os 4 meses de </a:t>
            </a:r>
            <a:r>
              <a:rPr lang="pt-BR" dirty="0" smtClean="0"/>
              <a:t>intervenção, sendo atendidos, respectivamente, 85</a:t>
            </a:r>
            <a:r>
              <a:rPr lang="pt-BR" dirty="0"/>
              <a:t>, 158, 205 e 312 </a:t>
            </a:r>
            <a:r>
              <a:rPr lang="pt-BR" dirty="0" smtClean="0"/>
              <a:t>escolares.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700" dirty="0" smtClean="0"/>
              <a:t>Proporção de buscas realizadas aos escolares moradores da área de abrangência da unidade	</a:t>
            </a:r>
            <a:r>
              <a:rPr lang="pt-BR" i="1" dirty="0" smtClean="0"/>
              <a:t/>
            </a:r>
            <a:br>
              <a:rPr lang="pt-BR" i="1" dirty="0" smtClean="0"/>
            </a:br>
            <a:endParaRPr lang="pt-BR" dirty="0"/>
          </a:p>
        </p:txBody>
      </p:sp>
      <p:pic>
        <p:nvPicPr>
          <p:cNvPr id="4" name="Imagem 3" descr="http://www.ufpel.edu.br/iqg/db/e-book%20Plantas%20Transgenicas/capa/logo%20cores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34" y="214290"/>
            <a:ext cx="1285884" cy="100013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6196691"/>
              </p:ext>
            </p:extLst>
          </p:nvPr>
        </p:nvGraphicFramePr>
        <p:xfrm>
          <a:off x="4644008" y="1916832"/>
          <a:ext cx="390912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467544" y="1772816"/>
            <a:ext cx="3744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No primeiro, segundo, terceiro e quarto mês foi atingido a proporção de 100% (79, 102, 150 e 232) de buscas realizadas aos escolares da área de abrangência da unidade. 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7329510" cy="1131910"/>
          </a:xfrm>
        </p:spPr>
        <p:txBody>
          <a:bodyPr>
            <a:normAutofit fontScale="90000"/>
          </a:bodyPr>
          <a:lstStyle/>
          <a:p>
            <a:r>
              <a:rPr lang="pt-BR" sz="3100" dirty="0" smtClean="0"/>
              <a:t>Proporção de escolares com escovação dental supervisionada com creme dental</a:t>
            </a:r>
            <a:r>
              <a:rPr lang="pt-BR" i="1" dirty="0" smtClean="0"/>
              <a:t/>
            </a:r>
            <a:br>
              <a:rPr lang="pt-BR" i="1" dirty="0" smtClean="0"/>
            </a:b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9855703"/>
              </p:ext>
            </p:extLst>
          </p:nvPr>
        </p:nvGraphicFramePr>
        <p:xfrm>
          <a:off x="4572000" y="2204864"/>
          <a:ext cx="4114800" cy="2290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Imagem 6" descr="http://www.ufpel.edu.br/iqg/db/e-book%20Plantas%20Transgenicas/capa/logo%20cores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34" y="214290"/>
            <a:ext cx="1285884" cy="100013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/>
          <p:cNvSpPr txBox="1"/>
          <p:nvPr/>
        </p:nvSpPr>
        <p:spPr>
          <a:xfrm>
            <a:off x="179512" y="1484784"/>
            <a:ext cx="403244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dirty="0"/>
              <a:t>No primeiro mês atingiu-se 38% (152) das crianças de 6 a 12 anos de idade que estudavam nas escolas na área </a:t>
            </a:r>
            <a:r>
              <a:rPr lang="pt-BR" dirty="0" err="1"/>
              <a:t>adscrita</a:t>
            </a:r>
            <a:r>
              <a:rPr lang="pt-BR" dirty="0"/>
              <a:t> da unidade</a:t>
            </a:r>
            <a:r>
              <a:rPr lang="pt-BR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pt-BR" dirty="0"/>
              <a:t>No segundo mês foi alcançado o índice de 43% (172) de crianças que participaram dessa atividade educativa coletiva</a:t>
            </a:r>
            <a:r>
              <a:rPr lang="pt-BR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pt-BR" dirty="0" smtClean="0"/>
              <a:t> </a:t>
            </a:r>
            <a:r>
              <a:rPr lang="pt-BR" dirty="0"/>
              <a:t>No terceiro e quarto meses foram alcançados os índice de 58% (232) e 85% (340)  de crianças que participaram dessa atividade educativa.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86634" cy="1439850"/>
          </a:xfrm>
        </p:spPr>
        <p:txBody>
          <a:bodyPr>
            <a:normAutofit fontScale="90000"/>
          </a:bodyPr>
          <a:lstStyle/>
          <a:p>
            <a:r>
              <a:rPr lang="pt-BR" sz="3100" dirty="0" smtClean="0"/>
              <a:t/>
            </a:r>
            <a:br>
              <a:rPr lang="pt-BR" sz="3100" dirty="0" smtClean="0"/>
            </a:br>
            <a:r>
              <a:rPr lang="pt-BR" sz="3100" dirty="0" smtClean="0"/>
              <a:t>Proporção de escolares de alto risco com aplicação de gel </a:t>
            </a:r>
            <a:r>
              <a:rPr lang="pt-BR" sz="3100" dirty="0" err="1" smtClean="0"/>
              <a:t>fluoretado</a:t>
            </a:r>
            <a:r>
              <a:rPr lang="pt-BR" sz="3100" dirty="0" smtClean="0"/>
              <a:t> com escova dental</a:t>
            </a:r>
            <a:r>
              <a:rPr lang="pt-BR" i="1" dirty="0" smtClean="0"/>
              <a:t/>
            </a:r>
            <a:br>
              <a:rPr lang="pt-BR" i="1" dirty="0" smtClean="0"/>
            </a:br>
            <a:endParaRPr lang="pt-BR" dirty="0"/>
          </a:p>
        </p:txBody>
      </p:sp>
      <p:pic>
        <p:nvPicPr>
          <p:cNvPr id="4" name="Imagem 3" descr="http://www.ufpel.edu.br/iqg/db/e-book%20Plantas%20Transgenicas/capa/logo%20cores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34" y="214290"/>
            <a:ext cx="1285884" cy="100013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052433"/>
              </p:ext>
            </p:extLst>
          </p:nvPr>
        </p:nvGraphicFramePr>
        <p:xfrm>
          <a:off x="5044872" y="1957482"/>
          <a:ext cx="3869602" cy="2553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51520" y="2420888"/>
            <a:ext cx="44644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dirty="0" smtClean="0"/>
              <a:t>A  equipe conseguiu atingiu-se </a:t>
            </a:r>
            <a:r>
              <a:rPr lang="pt-BR" dirty="0"/>
              <a:t>100% dos </a:t>
            </a:r>
            <a:r>
              <a:rPr lang="pt-BR" dirty="0" smtClean="0"/>
              <a:t>escolares de alto risco com a aplicação de gel </a:t>
            </a:r>
            <a:r>
              <a:rPr lang="pt-BR" dirty="0" err="1" smtClean="0"/>
              <a:t>fluoretado</a:t>
            </a:r>
            <a:r>
              <a:rPr lang="pt-BR" dirty="0" smtClean="0"/>
              <a:t>, </a:t>
            </a:r>
            <a:r>
              <a:rPr lang="pt-BR" dirty="0"/>
              <a:t>sendo 147 no primeiro mês, 154 no segundo, 154 no terceiro e 211 no quarto mês de intervenção.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58072" cy="1143000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>Proporção de escolares com o tratamento dentário concluído</a:t>
            </a:r>
            <a:endParaRPr lang="pt-BR" sz="2800" dirty="0"/>
          </a:p>
        </p:txBody>
      </p:sp>
      <p:pic>
        <p:nvPicPr>
          <p:cNvPr id="4" name="Imagem 3" descr="http://www.ufpel.edu.br/iqg/db/e-book%20Plantas%20Transgenicas/capa/logo%20cores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34" y="214290"/>
            <a:ext cx="1285884" cy="100013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7614889"/>
              </p:ext>
            </p:extLst>
          </p:nvPr>
        </p:nvGraphicFramePr>
        <p:xfrm>
          <a:off x="4819818" y="1988840"/>
          <a:ext cx="4114800" cy="2506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539552" y="1844824"/>
            <a:ext cx="388843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dirty="0"/>
              <a:t>No primeiro mês foi alcançado o índice de 98% (</a:t>
            </a:r>
            <a:r>
              <a:rPr lang="pt-BR" dirty="0" smtClean="0"/>
              <a:t>84);</a:t>
            </a:r>
          </a:p>
          <a:p>
            <a:pPr>
              <a:spcAft>
                <a:spcPts val="1200"/>
              </a:spcAft>
            </a:pPr>
            <a:r>
              <a:rPr lang="pt-BR" dirty="0" smtClean="0"/>
              <a:t>No </a:t>
            </a:r>
            <a:r>
              <a:rPr lang="pt-BR" dirty="0"/>
              <a:t>segundo mês 100% (94</a:t>
            </a:r>
            <a:r>
              <a:rPr lang="pt-BR" dirty="0" smtClean="0"/>
              <a:t>); </a:t>
            </a:r>
          </a:p>
          <a:p>
            <a:pPr>
              <a:spcAft>
                <a:spcPts val="1200"/>
              </a:spcAft>
            </a:pPr>
            <a:r>
              <a:rPr lang="pt-BR" dirty="0" smtClean="0"/>
              <a:t>No </a:t>
            </a:r>
            <a:r>
              <a:rPr lang="pt-BR" dirty="0"/>
              <a:t>terceiro mês 57,8% (126) de crianças que já tinham terminado o seu tratamento na UBS.  </a:t>
            </a:r>
            <a:endParaRPr lang="pt-BR" dirty="0" smtClean="0"/>
          </a:p>
          <a:p>
            <a:pPr>
              <a:spcAft>
                <a:spcPts val="1200"/>
              </a:spcAft>
            </a:pPr>
            <a:r>
              <a:rPr lang="pt-BR" dirty="0" smtClean="0"/>
              <a:t>E </a:t>
            </a:r>
            <a:r>
              <a:rPr lang="pt-BR" dirty="0"/>
              <a:t>no último mês de intervenção foi concluído tratamento de 59% (191) de </a:t>
            </a:r>
            <a:r>
              <a:rPr lang="pt-BR" dirty="0" smtClean="0"/>
              <a:t>crianças.</a:t>
            </a: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dirty="0" smtClean="0"/>
              <a:t>Proporção de escolares com o registro atualizado</a:t>
            </a:r>
            <a:r>
              <a:rPr lang="pt-BR" i="1" dirty="0" smtClean="0"/>
              <a:t/>
            </a:r>
            <a:br>
              <a:rPr lang="pt-BR" i="1" dirty="0" smtClean="0"/>
            </a:br>
            <a:endParaRPr lang="pt-BR" dirty="0"/>
          </a:p>
        </p:txBody>
      </p:sp>
      <p:pic>
        <p:nvPicPr>
          <p:cNvPr id="4" name="Imagem 3" descr="http://www.ufpel.edu.br/iqg/db/e-book%20Plantas%20Transgenicas/capa/logo%20cores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34" y="214290"/>
            <a:ext cx="1285884" cy="100013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0729480"/>
              </p:ext>
            </p:extLst>
          </p:nvPr>
        </p:nvGraphicFramePr>
        <p:xfrm>
          <a:off x="5318974" y="1484784"/>
          <a:ext cx="3610744" cy="2290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467544" y="1484784"/>
            <a:ext cx="43204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dirty="0"/>
              <a:t>No primeiro mês foi atingido o índice de 100% (130) de crianças com o seu registro </a:t>
            </a:r>
            <a:r>
              <a:rPr lang="pt-BR" dirty="0" smtClean="0"/>
              <a:t>atualizado; </a:t>
            </a:r>
          </a:p>
          <a:p>
            <a:pPr>
              <a:spcAft>
                <a:spcPts val="1200"/>
              </a:spcAft>
            </a:pPr>
            <a:r>
              <a:rPr lang="pt-BR" dirty="0" smtClean="0"/>
              <a:t>No </a:t>
            </a:r>
            <a:r>
              <a:rPr lang="pt-BR" dirty="0"/>
              <a:t>segundo mês 100% (165</a:t>
            </a:r>
            <a:r>
              <a:rPr lang="pt-BR" dirty="0" smtClean="0"/>
              <a:t>); </a:t>
            </a:r>
          </a:p>
          <a:p>
            <a:pPr>
              <a:spcAft>
                <a:spcPts val="1200"/>
              </a:spcAft>
            </a:pPr>
            <a:r>
              <a:rPr lang="pt-BR" dirty="0" smtClean="0"/>
              <a:t>No </a:t>
            </a:r>
            <a:r>
              <a:rPr lang="pt-BR" dirty="0"/>
              <a:t>terceiro mês a equipe conseguiu atualizar 97% (211) </a:t>
            </a:r>
            <a:r>
              <a:rPr lang="pt-BR" dirty="0" smtClean="0"/>
              <a:t>;</a:t>
            </a:r>
          </a:p>
          <a:p>
            <a:pPr>
              <a:spcAft>
                <a:spcPts val="1200"/>
              </a:spcAft>
            </a:pPr>
            <a:r>
              <a:rPr lang="pt-BR" dirty="0" smtClean="0"/>
              <a:t>No </a:t>
            </a:r>
            <a:r>
              <a:rPr lang="pt-BR" dirty="0"/>
              <a:t>quarto mês foi atingido o índice de 100% (336) de crianças com o seu registro atualizado.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42844" y="214290"/>
            <a:ext cx="7586658" cy="1214438"/>
          </a:xfrm>
        </p:spPr>
        <p:txBody>
          <a:bodyPr>
            <a:normAutofit/>
          </a:bodyPr>
          <a:lstStyle/>
          <a:p>
            <a:r>
              <a:rPr lang="pt-BR" sz="2800" dirty="0" smtClean="0"/>
              <a:t>Proporção de escolares com orientações sobre higiene bucal</a:t>
            </a:r>
            <a:endParaRPr lang="pt-BR" sz="2800" dirty="0"/>
          </a:p>
        </p:txBody>
      </p:sp>
      <p:pic>
        <p:nvPicPr>
          <p:cNvPr id="4" name="Imagem 3" descr="http://www.ufpel.edu.br/iqg/db/e-book%20Plantas%20Transgenicas/capa/logo%20cores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34" y="214290"/>
            <a:ext cx="1285884" cy="100013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4269955"/>
              </p:ext>
            </p:extLst>
          </p:nvPr>
        </p:nvGraphicFramePr>
        <p:xfrm>
          <a:off x="5462990" y="2060848"/>
          <a:ext cx="3466728" cy="2146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395536" y="1700808"/>
            <a:ext cx="48245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No </a:t>
            </a:r>
            <a:r>
              <a:rPr lang="pt-BR" dirty="0"/>
              <a:t>primeiro mês foi atingido o índice de 37% (152) de crianças que receberam orientações sobre higiene oral. </a:t>
            </a:r>
            <a:endParaRPr lang="pt-BR" dirty="0" smtClean="0"/>
          </a:p>
          <a:p>
            <a:r>
              <a:rPr lang="pt-BR" dirty="0" smtClean="0"/>
              <a:t>No </a:t>
            </a:r>
            <a:r>
              <a:rPr lang="pt-BR" dirty="0"/>
              <a:t>segundo, terceiro e quarto mês de intervenção alcançou-se os seguintes resultados: 48% (197), 62% (256) e 97% (394</a:t>
            </a:r>
            <a:r>
              <a:rPr lang="pt-BR" dirty="0" smtClean="0"/>
              <a:t>).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/>
              <a:t>Trabalho desenvolvido para melhorar a atenção à saúde bucal de escolares na área de cobertura do Centro de Saúde de </a:t>
            </a:r>
            <a:r>
              <a:rPr lang="pt-BR" sz="2800" dirty="0" err="1" smtClean="0"/>
              <a:t>Buritirama</a:t>
            </a:r>
            <a:r>
              <a:rPr lang="pt-BR" sz="2800" dirty="0" smtClean="0"/>
              <a:t> , em </a:t>
            </a:r>
            <a:r>
              <a:rPr lang="pt-BR" sz="2800" dirty="0" err="1" smtClean="0"/>
              <a:t>Buritirama</a:t>
            </a:r>
            <a:r>
              <a:rPr lang="pt-BR" sz="2800" dirty="0" smtClean="0"/>
              <a:t>-BA.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endParaRPr lang="pt-BR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dirty="0" smtClean="0"/>
              <a:t>APRESENTAÇÃO</a:t>
            </a:r>
            <a:endParaRPr lang="pt-BR" sz="3600" dirty="0"/>
          </a:p>
        </p:txBody>
      </p:sp>
      <p:pic>
        <p:nvPicPr>
          <p:cNvPr id="4" name="Imagem 3" descr="http://www.ufpel.edu.br/iqg/db/e-book%20Plantas%20Transgenicas/capa/logo%20cores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34" y="214290"/>
            <a:ext cx="1285884" cy="10001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72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29510" cy="1143000"/>
          </a:xfrm>
        </p:spPr>
        <p:txBody>
          <a:bodyPr>
            <a:noAutofit/>
          </a:bodyPr>
          <a:lstStyle/>
          <a:p>
            <a:r>
              <a:rPr lang="pt-BR" sz="2800" dirty="0" smtClean="0"/>
              <a:t>Proporção de escolares com orientações sobre cárie dentária.</a:t>
            </a:r>
            <a:r>
              <a:rPr lang="pt-BR" sz="2800" i="1" dirty="0" smtClean="0"/>
              <a:t/>
            </a:r>
            <a:br>
              <a:rPr lang="pt-BR" sz="2800" i="1" dirty="0" smtClean="0"/>
            </a:br>
            <a:endParaRPr lang="pt-BR" sz="2800" dirty="0"/>
          </a:p>
        </p:txBody>
      </p:sp>
      <p:pic>
        <p:nvPicPr>
          <p:cNvPr id="4" name="Imagem 3" descr="http://www.ufpel.edu.br/iqg/db/e-book%20Plantas%20Transgenicas/capa/logo%20cores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34" y="214290"/>
            <a:ext cx="1285884" cy="100013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0672553"/>
              </p:ext>
            </p:extLst>
          </p:nvPr>
        </p:nvGraphicFramePr>
        <p:xfrm>
          <a:off x="5292080" y="1916832"/>
          <a:ext cx="3754760" cy="2362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51520" y="1628800"/>
            <a:ext cx="48965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Durante a intervenção as crianças tiveram acesso a orientação sobre </a:t>
            </a:r>
            <a:r>
              <a:rPr lang="pt-BR" dirty="0"/>
              <a:t>a prevenção de cárie dentária. </a:t>
            </a:r>
            <a:r>
              <a:rPr lang="pt-BR" dirty="0" smtClean="0"/>
              <a:t>Alcançou-se os seguintes resultados:  38</a:t>
            </a:r>
            <a:r>
              <a:rPr lang="pt-BR" dirty="0"/>
              <a:t>% (150), 48% (195), 61% (251) e 96% (391</a:t>
            </a:r>
            <a:r>
              <a:rPr lang="pt-BR" dirty="0" smtClean="0"/>
              <a:t>).</a:t>
            </a: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dirty="0" smtClean="0"/>
              <a:t>Proporção de escolares com orientações nutricionais</a:t>
            </a:r>
            <a:r>
              <a:rPr lang="pt-BR" i="1" dirty="0" smtClean="0"/>
              <a:t/>
            </a:r>
            <a:br>
              <a:rPr lang="pt-BR" i="1" dirty="0" smtClean="0"/>
            </a:br>
            <a:endParaRPr lang="pt-BR" dirty="0"/>
          </a:p>
        </p:txBody>
      </p:sp>
      <p:pic>
        <p:nvPicPr>
          <p:cNvPr id="4" name="Imagem 3" descr="http://www.ufpel.edu.br/iqg/db/e-book%20Plantas%20Transgenicas/capa/logo%20cores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34" y="214290"/>
            <a:ext cx="1285884" cy="100013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2960836"/>
              </p:ext>
            </p:extLst>
          </p:nvPr>
        </p:nvGraphicFramePr>
        <p:xfrm>
          <a:off x="5174958" y="1683296"/>
          <a:ext cx="3754760" cy="2290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323528" y="1700808"/>
            <a:ext cx="41044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Os escolares foram contemplados com orientações nutricionais, atingindo-se </a:t>
            </a:r>
            <a:r>
              <a:rPr lang="pt-BR" dirty="0"/>
              <a:t>o seguinte quantitativo de escolares 34% (140), 44% (180), 57% (235) e 91% (375), respectivamente.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pt-BR" sz="2400" dirty="0" smtClean="0"/>
          </a:p>
          <a:p>
            <a:r>
              <a:rPr lang="pt-BR" sz="3100" dirty="0" smtClean="0"/>
              <a:t>Importância da Intervenção para a Unidade de Saúde:</a:t>
            </a:r>
          </a:p>
          <a:p>
            <a:pPr marL="0" indent="0">
              <a:buNone/>
            </a:pPr>
            <a:endParaRPr lang="pt-BR" sz="2400" b="1" dirty="0"/>
          </a:p>
          <a:p>
            <a:pPr>
              <a:buFont typeface="Wingdings" pitchFamily="2" charset="2"/>
              <a:buChar char="Ø"/>
            </a:pPr>
            <a:r>
              <a:rPr lang="pt-BR" sz="2900" dirty="0" smtClean="0"/>
              <a:t>Repensar o processo de trabalho;</a:t>
            </a:r>
          </a:p>
          <a:p>
            <a:pPr>
              <a:buFont typeface="Wingdings" pitchFamily="2" charset="2"/>
              <a:buChar char="Ø"/>
            </a:pPr>
            <a:r>
              <a:rPr lang="pt-BR" sz="2900" dirty="0" smtClean="0"/>
              <a:t>Necessidade de Educação Permanente;</a:t>
            </a:r>
          </a:p>
          <a:p>
            <a:pPr>
              <a:buFont typeface="Wingdings" pitchFamily="2" charset="2"/>
              <a:buChar char="Ø"/>
            </a:pPr>
            <a:r>
              <a:rPr lang="pt-BR" sz="2900" dirty="0" smtClean="0"/>
              <a:t>Implantação de Ações Programáticas da Atenção Básica;</a:t>
            </a:r>
          </a:p>
          <a:p>
            <a:pPr>
              <a:buFont typeface="Wingdings" pitchFamily="2" charset="2"/>
              <a:buChar char="Ø"/>
            </a:pPr>
            <a:r>
              <a:rPr lang="pt-BR" sz="2900" dirty="0" smtClean="0"/>
              <a:t>Necessidade de atuar conforme o modelo da Estratégia de Saúde da Família;</a:t>
            </a:r>
          </a:p>
          <a:p>
            <a:pPr>
              <a:buFont typeface="Wingdings" pitchFamily="2" charset="2"/>
              <a:buChar char="Ø"/>
            </a:pPr>
            <a:r>
              <a:rPr lang="pt-BR" sz="2900" dirty="0" smtClean="0"/>
              <a:t>Aumento no atendimento de crianças realizado na UBS;</a:t>
            </a:r>
          </a:p>
          <a:p>
            <a:pPr>
              <a:buFont typeface="Wingdings" pitchFamily="2" charset="2"/>
              <a:buChar char="Ø"/>
            </a:pPr>
            <a:r>
              <a:rPr lang="pt-BR" sz="2900" dirty="0" smtClean="0"/>
              <a:t>Realização de atividades educativas coletivas feitas no ambiente escolar;</a:t>
            </a:r>
          </a:p>
          <a:p>
            <a:pPr>
              <a:buFont typeface="Wingdings" pitchFamily="2" charset="2"/>
              <a:buChar char="Ø"/>
            </a:pPr>
            <a:endParaRPr lang="pt-BR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DISCUSSÃO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22381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500174"/>
            <a:ext cx="8229600" cy="4525963"/>
          </a:xfrm>
        </p:spPr>
        <p:txBody>
          <a:bodyPr>
            <a:normAutofit/>
          </a:bodyPr>
          <a:lstStyle/>
          <a:p>
            <a:endParaRPr lang="pt-BR" sz="2400" dirty="0" smtClean="0"/>
          </a:p>
          <a:p>
            <a:r>
              <a:rPr lang="pt-BR" sz="2400" dirty="0" smtClean="0"/>
              <a:t>A secretaria de saúde promete investir na área da saúde bucal;</a:t>
            </a:r>
          </a:p>
          <a:p>
            <a:r>
              <a:rPr lang="pt-BR" sz="2400" dirty="0" smtClean="0"/>
              <a:t>Mudança de uma realidade no cotidiano do SUS;</a:t>
            </a:r>
          </a:p>
          <a:p>
            <a:endParaRPr lang="pt-BR" sz="2400" dirty="0"/>
          </a:p>
          <a:p>
            <a:r>
              <a:rPr lang="pt-BR" sz="2400" b="1" dirty="0" smtClean="0"/>
              <a:t>Relatório </a:t>
            </a:r>
            <a:r>
              <a:rPr lang="pt-BR" sz="2400" b="1" dirty="0"/>
              <a:t>da Intervenção para os </a:t>
            </a:r>
            <a:r>
              <a:rPr lang="pt-BR" sz="2400" b="1" dirty="0" smtClean="0"/>
              <a:t>Gestores</a:t>
            </a:r>
          </a:p>
          <a:p>
            <a:r>
              <a:rPr lang="pt-BR" sz="2400" b="1" dirty="0"/>
              <a:t>Relatório da Intervenção para a Comunidade </a:t>
            </a:r>
          </a:p>
          <a:p>
            <a:endParaRPr lang="pt-BR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DISCUSSÃO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86885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/>
              <a:t>Relatório da Intervenção para os Gestores</a:t>
            </a:r>
          </a:p>
          <a:p>
            <a:r>
              <a:rPr lang="pt-BR" sz="2800" b="1" dirty="0"/>
              <a:t>Relatório da Intervenção para a Comunidade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90376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 smtClean="0"/>
          </a:p>
          <a:p>
            <a:r>
              <a:rPr lang="pt-BR" sz="2400" dirty="0" smtClean="0"/>
              <a:t>Processo de aprendizagem (consolidar);</a:t>
            </a:r>
          </a:p>
          <a:p>
            <a:pPr marL="0" indent="0">
              <a:buNone/>
            </a:pPr>
            <a:endParaRPr lang="pt-BR" sz="2400" dirty="0" smtClean="0"/>
          </a:p>
          <a:p>
            <a:r>
              <a:rPr lang="pt-BR" sz="2400" dirty="0" smtClean="0"/>
              <a:t>Equipe precisa refletir, enfrentar  e solucionar os problemas e entraves;</a:t>
            </a:r>
          </a:p>
          <a:p>
            <a:pPr marL="0" indent="0">
              <a:buNone/>
            </a:pPr>
            <a:endParaRPr lang="pt-BR" sz="2400" dirty="0" smtClean="0"/>
          </a:p>
          <a:p>
            <a:r>
              <a:rPr lang="pt-BR" sz="2400" dirty="0" smtClean="0"/>
              <a:t>Permitiu aprofundar nos conhecimentos teóricos; </a:t>
            </a:r>
          </a:p>
          <a:p>
            <a:pPr marL="0" indent="0">
              <a:buNone/>
            </a:pPr>
            <a:endParaRPr lang="pt-BR" sz="2400" dirty="0" smtClean="0"/>
          </a:p>
          <a:p>
            <a:r>
              <a:rPr lang="pt-BR" sz="2400" dirty="0" smtClean="0"/>
              <a:t>Visão ampliada da equipe/olhar diferente;</a:t>
            </a:r>
            <a:endParaRPr lang="pt-BR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effectLst/>
              </a:rPr>
              <a:t/>
            </a:r>
            <a:br>
              <a:rPr lang="pt-BR" dirty="0" smtClean="0">
                <a:effectLst/>
              </a:rPr>
            </a:br>
            <a:r>
              <a:rPr lang="pt-BR" dirty="0" smtClean="0">
                <a:effectLst/>
              </a:rPr>
              <a:t>5 </a:t>
            </a:r>
            <a:r>
              <a:rPr lang="pt-BR" dirty="0">
                <a:effectLst/>
              </a:rPr>
              <a:t>Reflexão Crítica Sobre o Processo Pessoal de aprendizagem </a:t>
            </a:r>
            <a:br>
              <a:rPr lang="pt-BR" dirty="0">
                <a:effectLst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60149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b="1" dirty="0"/>
              <a:t> </a:t>
            </a:r>
            <a:endParaRPr lang="pt-BR" dirty="0"/>
          </a:p>
          <a:p>
            <a:r>
              <a:rPr lang="pt-BR" dirty="0"/>
              <a:t>BRASIL, Ministério da Saúde. Secretaria de Atenção à Saúde. Departamento de Atenção Básica. Cadernos de Atenção Básica17. Saúde Bucal.  Normas e Manuais </a:t>
            </a:r>
          </a:p>
          <a:p>
            <a:r>
              <a:rPr lang="pt-BR" dirty="0"/>
              <a:t>Técnicos. Brasília: Ministério da Saúde, 2008. 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BARROS, Claudia Márcia Santos. SESC. Departamento Nacional.  Manual técnico de educação em saúde bucal. Rio de Janeiro: SESC, 2007.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FERREIRA, O.M.C. SILVA JUNIOR, P.D. Os recursos áudio visuais no processo de ensino e aprendizagem. São Paulo: EPU,  1996.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LATAILLE. Transmissão e construção do conhecimento –São Paulo- 1990.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CHAVES,  Mario M. Odontologia social. 3 ed. Rio de Janeiro: Artes Medicas,1986.</a:t>
            </a:r>
          </a:p>
          <a:p>
            <a:r>
              <a:rPr lang="pt-BR" dirty="0"/>
              <a:t> </a:t>
            </a:r>
          </a:p>
          <a:p>
            <a:r>
              <a:rPr lang="pt-BR" b="1" dirty="0"/>
              <a:t> </a:t>
            </a:r>
            <a:endParaRPr lang="pt-BR" dirty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Referências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0181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8800" dirty="0" smtClean="0"/>
          </a:p>
          <a:p>
            <a:r>
              <a:rPr lang="pt-BR" sz="8800" dirty="0" smtClean="0"/>
              <a:t>OBRIGADO!!!</a:t>
            </a:r>
          </a:p>
          <a:p>
            <a:pPr marL="109728" indent="0" algn="r">
              <a:buNone/>
            </a:pPr>
            <a:endParaRPr lang="pt-BR" sz="2400" dirty="0" smtClean="0"/>
          </a:p>
          <a:p>
            <a:pPr marL="109728" indent="0" algn="r">
              <a:buNone/>
            </a:pPr>
            <a:endParaRPr lang="pt-BR" sz="2400" dirty="0"/>
          </a:p>
          <a:p>
            <a:pPr marL="109728" indent="0" algn="r">
              <a:buNone/>
            </a:pPr>
            <a:endParaRPr lang="pt-BR" sz="2400" dirty="0" smtClean="0"/>
          </a:p>
          <a:p>
            <a:pPr marL="109728" indent="0" algn="r">
              <a:buNone/>
            </a:pPr>
            <a:r>
              <a:rPr lang="pt-BR" sz="2400" dirty="0" smtClean="0"/>
              <a:t>Diógenes Alex Torres Oliveira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98880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400" dirty="0" err="1" smtClean="0"/>
              <a:t>1ªseção</a:t>
            </a:r>
            <a:r>
              <a:rPr lang="pt-BR" sz="2400" dirty="0" smtClean="0"/>
              <a:t>: Análise situacional –descrição do município de </a:t>
            </a:r>
            <a:r>
              <a:rPr lang="pt-BR" sz="2400" dirty="0" err="1" smtClean="0"/>
              <a:t>Buritirama</a:t>
            </a:r>
            <a:r>
              <a:rPr lang="pt-BR" sz="2400" dirty="0" smtClean="0"/>
              <a:t>;</a:t>
            </a:r>
          </a:p>
          <a:p>
            <a:pPr algn="just"/>
            <a:r>
              <a:rPr lang="pt-BR" sz="2400" dirty="0" smtClean="0"/>
              <a:t>2ªseção: Análise  Estratégica-</a:t>
            </a:r>
            <a:r>
              <a:rPr lang="pt-BR" sz="2400" dirty="0" err="1" smtClean="0"/>
              <a:t>objetivos,metas,metodologia,ações</a:t>
            </a:r>
            <a:r>
              <a:rPr lang="pt-BR" sz="2400" dirty="0" smtClean="0"/>
              <a:t> propostas,indicadores,logística e cronograma;</a:t>
            </a:r>
          </a:p>
          <a:p>
            <a:pPr algn="just"/>
            <a:r>
              <a:rPr lang="pt-BR" sz="2400" dirty="0" smtClean="0"/>
              <a:t>3ª seção: Relatório de Intervenção- ações desenvolvidas durante a intervenção e suas dificuldades na coleta,consolidação dos dados e análise de viabilidade;</a:t>
            </a:r>
          </a:p>
          <a:p>
            <a:pPr algn="just"/>
            <a:r>
              <a:rPr lang="pt-BR" sz="2400" dirty="0" smtClean="0"/>
              <a:t>4ª seção:Discussão dos resultados da intervenção;</a:t>
            </a:r>
          </a:p>
          <a:p>
            <a:pPr algn="just"/>
            <a:r>
              <a:rPr lang="pt-BR" sz="2400" dirty="0" smtClean="0"/>
              <a:t>5ª seção:Reflexão crítica;</a:t>
            </a:r>
          </a:p>
          <a:p>
            <a:pPr algn="just"/>
            <a:r>
              <a:rPr lang="pt-BR" sz="2400" dirty="0" smtClean="0"/>
              <a:t>6ª seção:Referências bibliográficas;</a:t>
            </a:r>
          </a:p>
          <a:p>
            <a:pPr algn="just"/>
            <a:endParaRPr lang="pt-BR" sz="2400" dirty="0" smtClean="0"/>
          </a:p>
          <a:p>
            <a:pPr algn="just"/>
            <a:endParaRPr lang="pt-BR" sz="2400" dirty="0" smtClean="0"/>
          </a:p>
          <a:p>
            <a:pPr algn="r"/>
            <a:endParaRPr lang="pt-BR" sz="2400" dirty="0" smtClean="0"/>
          </a:p>
          <a:p>
            <a:endParaRPr lang="pt-BR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3600" dirty="0" smtClean="0"/>
              <a:t>APRESENTAÇÃO</a:t>
            </a:r>
            <a:endParaRPr lang="pt-BR" sz="3600" dirty="0"/>
          </a:p>
        </p:txBody>
      </p:sp>
      <p:pic>
        <p:nvPicPr>
          <p:cNvPr id="4" name="Imagem 3" descr="http://www.ufpel.edu.br/iqg/db/e-book%20Plantas%20Transgenicas/capa/logo%20cores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34" y="214290"/>
            <a:ext cx="1285884" cy="10001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375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 smtClean="0"/>
              <a:t> O município de </a:t>
            </a:r>
            <a:r>
              <a:rPr lang="pt-BR" sz="2400" dirty="0" err="1" smtClean="0"/>
              <a:t>Buritirama</a:t>
            </a:r>
            <a:r>
              <a:rPr lang="pt-BR" sz="2400" dirty="0" smtClean="0"/>
              <a:t> fica localizado no oeste da Bahia há 800 Km da capital Salvador;</a:t>
            </a:r>
          </a:p>
          <a:p>
            <a:pPr algn="just"/>
            <a:r>
              <a:rPr lang="pt-BR" sz="2400" dirty="0" smtClean="0"/>
              <a:t>População estimada de  19.600 habitantes;</a:t>
            </a:r>
          </a:p>
          <a:p>
            <a:pPr algn="just"/>
            <a:r>
              <a:rPr lang="pt-BR" sz="2400" dirty="0" smtClean="0"/>
              <a:t>Área territorial:3.942,084 </a:t>
            </a:r>
            <a:r>
              <a:rPr lang="pt-BR" sz="2400" dirty="0" err="1" smtClean="0"/>
              <a:t>km²</a:t>
            </a:r>
            <a:r>
              <a:rPr lang="pt-BR" sz="2400" dirty="0" smtClean="0"/>
              <a:t>;</a:t>
            </a:r>
          </a:p>
          <a:p>
            <a:pPr algn="just"/>
            <a:r>
              <a:rPr lang="pt-BR" sz="2400" dirty="0" smtClean="0"/>
              <a:t>Vegetação;cerrado e caatinga;</a:t>
            </a:r>
          </a:p>
          <a:p>
            <a:pPr algn="just"/>
            <a:r>
              <a:rPr lang="pt-BR" sz="2400" dirty="0" smtClean="0"/>
              <a:t>Existe apenas 01 Centro de Saúde localizado na sede do município e ainda não tem cobertura da Estratégia de Saúde da Família(ESF</a:t>
            </a:r>
            <a:r>
              <a:rPr lang="pt-BR" sz="2400" dirty="0"/>
              <a:t>). </a:t>
            </a:r>
            <a:r>
              <a:rPr lang="pt-BR" sz="2400" dirty="0" smtClean="0"/>
              <a:t>(IBGE, 2010).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RELATÓRIO DA ANÁLISE SITUACIONAL </a:t>
            </a:r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endParaRPr lang="pt-BR" sz="2400" dirty="0" smtClean="0"/>
          </a:p>
          <a:p>
            <a:endParaRPr lang="pt-BR" sz="2400" dirty="0" smtClean="0"/>
          </a:p>
          <a:p>
            <a:pPr marL="0" indent="0">
              <a:buNone/>
            </a:pPr>
            <a:endParaRPr lang="pt-BR" sz="2400" dirty="0" smtClean="0"/>
          </a:p>
          <a:p>
            <a:endParaRPr lang="pt-BR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1. ANÁLISE SITUACIONAL</a:t>
            </a:r>
            <a:endParaRPr lang="pt-BR" dirty="0"/>
          </a:p>
        </p:txBody>
      </p:sp>
      <p:pic>
        <p:nvPicPr>
          <p:cNvPr id="4" name="Imagem 3" descr="http://www.ufpel.edu.br/iqg/db/e-book%20Plantas%20Transgenicas/capa/logo%20cores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34" y="214290"/>
            <a:ext cx="1285884" cy="10001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214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>
            <a:normAutofit fontScale="92500" lnSpcReduction="10000"/>
          </a:bodyPr>
          <a:lstStyle/>
          <a:p>
            <a:r>
              <a:rPr lang="pt-BR" sz="2800" b="1" dirty="0" smtClean="0"/>
              <a:t>Justificativa</a:t>
            </a:r>
            <a:r>
              <a:rPr lang="pt-BR" sz="2800" dirty="0" smtClean="0"/>
              <a:t> </a:t>
            </a:r>
          </a:p>
          <a:p>
            <a:endParaRPr lang="pt-BR" sz="2800" dirty="0" smtClean="0"/>
          </a:p>
          <a:p>
            <a:r>
              <a:rPr lang="pt-BR" sz="2800" b="1" dirty="0" smtClean="0"/>
              <a:t>Objetivo Geral:</a:t>
            </a:r>
          </a:p>
          <a:p>
            <a:r>
              <a:rPr lang="pt-BR" sz="2400" dirty="0" smtClean="0"/>
              <a:t>Melhorar a atenção à saúde bucal de escolares na área de cobertura do Centro de Saúde de </a:t>
            </a:r>
            <a:r>
              <a:rPr lang="pt-BR" sz="2400" dirty="0" err="1" smtClean="0"/>
              <a:t>Buritirama</a:t>
            </a:r>
            <a:r>
              <a:rPr lang="pt-BR" sz="2400" dirty="0" smtClean="0"/>
              <a:t>, em </a:t>
            </a:r>
            <a:r>
              <a:rPr lang="pt-BR" sz="2400" dirty="0" err="1" smtClean="0"/>
              <a:t>Buritirama</a:t>
            </a:r>
            <a:r>
              <a:rPr lang="pt-BR" sz="2400" dirty="0" smtClean="0"/>
              <a:t>-Ba.</a:t>
            </a:r>
          </a:p>
          <a:p>
            <a:r>
              <a:rPr lang="pt-BR" sz="2800" b="1" dirty="0" smtClean="0"/>
              <a:t>Objetivos específicos:</a:t>
            </a:r>
          </a:p>
          <a:p>
            <a:pPr lvl="0"/>
            <a:r>
              <a:rPr lang="pt-BR" sz="2400" dirty="0"/>
              <a:t>Ampliar a cobertura da atenção à saúde bucal dos escolares;</a:t>
            </a:r>
          </a:p>
          <a:p>
            <a:pPr lvl="0"/>
            <a:r>
              <a:rPr lang="pt-BR" sz="2400" dirty="0"/>
              <a:t>Melhorar a adesão ao atendimento em saúde bucal;</a:t>
            </a:r>
          </a:p>
          <a:p>
            <a:pPr lvl="0"/>
            <a:r>
              <a:rPr lang="pt-BR" sz="2400" dirty="0"/>
              <a:t>Melhorar a qualidade da atenção em saúde bucal dos escolares;</a:t>
            </a:r>
          </a:p>
          <a:p>
            <a:pPr lvl="0"/>
            <a:r>
              <a:rPr lang="pt-BR" sz="2400" dirty="0"/>
              <a:t>Melhorar o registro das informações;</a:t>
            </a:r>
          </a:p>
          <a:p>
            <a:pPr lvl="0"/>
            <a:r>
              <a:rPr lang="pt-BR" sz="2400" dirty="0"/>
              <a:t>Promover a saúde bucal dos escolares.</a:t>
            </a:r>
          </a:p>
          <a:p>
            <a:pPr marL="0" indent="0">
              <a:buNone/>
            </a:pPr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 fontScale="90000"/>
          </a:bodyPr>
          <a:lstStyle/>
          <a:p>
            <a:pPr algn="l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2. ANÁLISE ESTRATÉGICA</a:t>
            </a:r>
            <a:br>
              <a:rPr lang="pt-BR" dirty="0" smtClean="0"/>
            </a:br>
            <a:endParaRPr lang="pt-BR" dirty="0"/>
          </a:p>
        </p:txBody>
      </p:sp>
      <p:pic>
        <p:nvPicPr>
          <p:cNvPr id="4" name="Imagem 3" descr="http://www.ufpel.edu.br/iqg/db/e-book%20Plantas%20Transgenicas/capa/logo%20cores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34" y="214290"/>
            <a:ext cx="1285884" cy="10001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134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pt-BR" dirty="0"/>
              <a:t>Ampliar a cobertura de ação coletiva de exame bucal com finalidade epidemiológica para estabelecimento de prioridade de atendimento em 70% dos escolares de seis a 12 anos de idade das escolas da área de abrangência.</a:t>
            </a:r>
          </a:p>
          <a:p>
            <a:pPr lvl="0"/>
            <a:r>
              <a:rPr lang="pt-BR" dirty="0"/>
              <a:t>Ampliar a cobertura de primeira consulta, com plano de tratamento odontológico, para 70% dos escolares moradores da área de abrangência da unidade de saúde.</a:t>
            </a:r>
          </a:p>
          <a:p>
            <a:pPr lvl="0"/>
            <a:r>
              <a:rPr lang="pt-BR" dirty="0"/>
              <a:t>Realizar primeira consulta odontológica em70% dos escolares da área classificados como alto risco para doenças bucais</a:t>
            </a:r>
            <a:r>
              <a:rPr lang="pt-BR" dirty="0" smtClean="0"/>
              <a:t>.</a:t>
            </a:r>
          </a:p>
          <a:p>
            <a:r>
              <a:rPr lang="pt-BR" dirty="0"/>
              <a:t>Fazer busca ativa de 70% dos escolares da área, com primeira consulta programática, faltosos às consultas.  </a:t>
            </a:r>
          </a:p>
          <a:p>
            <a:pPr lvl="0"/>
            <a:endParaRPr lang="pt-BR" dirty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Metas: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5886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pt-BR" dirty="0"/>
              <a:t>Realizar a escovação supervisionada com creme dental em 70% dos escolares.</a:t>
            </a:r>
          </a:p>
          <a:p>
            <a:pPr lvl="0"/>
            <a:r>
              <a:rPr lang="pt-BR" dirty="0"/>
              <a:t>Realizar a aplicação de gel </a:t>
            </a:r>
            <a:r>
              <a:rPr lang="pt-BR" dirty="0" err="1"/>
              <a:t>fluoretado</a:t>
            </a:r>
            <a:r>
              <a:rPr lang="pt-BR" dirty="0"/>
              <a:t> com escova dental em 70% dos escolares de alto risco para doenças bucais.</a:t>
            </a:r>
          </a:p>
          <a:p>
            <a:pPr lvl="0"/>
            <a:r>
              <a:rPr lang="pt-BR" dirty="0"/>
              <a:t>Concluir o tratamento dentário em 70% dos escolares com primeira consulta odontológica.</a:t>
            </a:r>
          </a:p>
          <a:p>
            <a:pPr lvl="0"/>
            <a:r>
              <a:rPr lang="pt-BR" dirty="0"/>
              <a:t>Manter registro atualizado em planilha e/ou prontuário de 70% dos escolares da área</a:t>
            </a:r>
            <a:r>
              <a:rPr lang="pt-BR" dirty="0" smtClean="0"/>
              <a:t>.</a:t>
            </a:r>
          </a:p>
          <a:p>
            <a:pPr lvl="0"/>
            <a:r>
              <a:rPr lang="pt-BR" dirty="0"/>
              <a:t>Fornecer orientações sobre higiene bucal para 70% dos escolares.     </a:t>
            </a:r>
          </a:p>
          <a:p>
            <a:pPr lvl="0"/>
            <a:r>
              <a:rPr lang="pt-BR" dirty="0"/>
              <a:t>Fornecer orientações sobre cárie dentária para 70% das crianças.</a:t>
            </a:r>
          </a:p>
          <a:p>
            <a:r>
              <a:rPr lang="pt-BR" dirty="0"/>
              <a:t>Fornecer orientações nutricionais para 70% das crianças. 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Metas: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1559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42984"/>
            <a:ext cx="8229600" cy="542928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pt-BR" sz="2400" dirty="0" smtClean="0"/>
              <a:t>Levantamento do número de alunos de 06 a 12 anos matriculados nas escolas da área adstrita da Unidade de Saúde;</a:t>
            </a:r>
          </a:p>
          <a:p>
            <a:pPr>
              <a:buFont typeface="Wingdings" pitchFamily="2" charset="2"/>
              <a:buChar char="Ø"/>
            </a:pPr>
            <a:r>
              <a:rPr lang="pt-BR" sz="2400" dirty="0" smtClean="0"/>
              <a:t>Realização de Palestras com todos os alunos da faixa etária;</a:t>
            </a:r>
          </a:p>
          <a:p>
            <a:pPr>
              <a:buFont typeface="Wingdings" pitchFamily="2" charset="2"/>
              <a:buChar char="Ø"/>
            </a:pPr>
            <a:r>
              <a:rPr lang="pt-BR" sz="2400" dirty="0" smtClean="0"/>
              <a:t>Realização de escovação supervisionada;</a:t>
            </a:r>
          </a:p>
          <a:p>
            <a:pPr>
              <a:buFont typeface="Wingdings" pitchFamily="2" charset="2"/>
              <a:buChar char="Ø"/>
            </a:pPr>
            <a:r>
              <a:rPr lang="pt-BR" sz="2400" dirty="0" smtClean="0"/>
              <a:t>Aplicação de flúor tópico;</a:t>
            </a:r>
          </a:p>
          <a:p>
            <a:pPr>
              <a:buFont typeface="Wingdings" pitchFamily="2" charset="2"/>
              <a:buChar char="Ø"/>
            </a:pPr>
            <a:r>
              <a:rPr lang="pt-BR" sz="2400" dirty="0" smtClean="0"/>
              <a:t>Diagnóstico de problemas bucais através da 1ª consulta odontológica;</a:t>
            </a:r>
          </a:p>
          <a:p>
            <a:pPr>
              <a:buFont typeface="Wingdings" pitchFamily="2" charset="2"/>
              <a:buChar char="Ø"/>
            </a:pPr>
            <a:r>
              <a:rPr lang="pt-BR" sz="2400" dirty="0" smtClean="0"/>
              <a:t>Identificação dos alunos com o maior índice de problemas bucais;</a:t>
            </a:r>
          </a:p>
          <a:p>
            <a:pPr>
              <a:buFont typeface="Wingdings" pitchFamily="2" charset="2"/>
              <a:buChar char="Ø"/>
            </a:pPr>
            <a:r>
              <a:rPr lang="pt-BR" sz="2400" dirty="0" smtClean="0"/>
              <a:t>Encaminhamento para a Unidade de Saúde.</a:t>
            </a:r>
          </a:p>
          <a:p>
            <a:pPr>
              <a:buFont typeface="Wingdings" pitchFamily="2" charset="2"/>
              <a:buChar char="Ø"/>
            </a:pPr>
            <a:r>
              <a:rPr lang="pt-BR" sz="2400" dirty="0" smtClean="0"/>
              <a:t>Capacitação da equipe de saúde;</a:t>
            </a:r>
          </a:p>
          <a:p>
            <a:pPr>
              <a:buFont typeface="Wingdings" pitchFamily="2" charset="2"/>
              <a:buChar char="Ø"/>
            </a:pPr>
            <a:r>
              <a:rPr lang="pt-BR" sz="2400" dirty="0" smtClean="0"/>
              <a:t>Engajamento público da comunidade; </a:t>
            </a:r>
          </a:p>
          <a:p>
            <a:pPr>
              <a:buFont typeface="Wingdings" pitchFamily="2" charset="2"/>
              <a:buChar char="Ø"/>
            </a:pPr>
            <a:r>
              <a:rPr lang="pt-BR" sz="2400" dirty="0" smtClean="0"/>
              <a:t>Organização do serviço.</a:t>
            </a:r>
          </a:p>
          <a:p>
            <a:pPr>
              <a:buFont typeface="Wingdings" pitchFamily="2" charset="2"/>
              <a:buChar char="Ø"/>
            </a:pPr>
            <a:endParaRPr lang="pt-BR" sz="2400" dirty="0" smtClean="0"/>
          </a:p>
          <a:p>
            <a:pPr>
              <a:buFont typeface="Wingdings" pitchFamily="2" charset="2"/>
              <a:buChar char="Ø"/>
            </a:pPr>
            <a:endParaRPr lang="pt-BR" sz="2400" dirty="0" smtClean="0"/>
          </a:p>
          <a:p>
            <a:pPr>
              <a:buFont typeface="Wingdings" pitchFamily="2" charset="2"/>
              <a:buChar char="Ø"/>
            </a:pPr>
            <a:endParaRPr lang="pt-BR" sz="2400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METODOLOGIA</a:t>
            </a:r>
            <a:endParaRPr lang="pt-BR" dirty="0"/>
          </a:p>
        </p:txBody>
      </p:sp>
      <p:pic>
        <p:nvPicPr>
          <p:cNvPr id="4" name="Imagem 3" descr="http://www.ufpel.edu.br/iqg/db/e-book%20Plantas%20Transgenicas/capa/logo%20cores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34" y="214290"/>
            <a:ext cx="1285884" cy="10001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2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sz="half" idx="1"/>
          </p:nvPr>
        </p:nvSpPr>
        <p:spPr>
          <a:xfrm>
            <a:off x="683568" y="1285860"/>
            <a:ext cx="7715200" cy="5357850"/>
          </a:xfrm>
        </p:spPr>
        <p:txBody>
          <a:bodyPr>
            <a:normAutofit/>
          </a:bodyPr>
          <a:lstStyle/>
          <a:p>
            <a:pPr lvl="0"/>
            <a:endParaRPr lang="pt-BR" sz="2400" dirty="0" smtClean="0"/>
          </a:p>
          <a:p>
            <a:r>
              <a:rPr lang="pt-BR" b="1" dirty="0" smtClean="0"/>
              <a:t>3.1 </a:t>
            </a:r>
            <a:r>
              <a:rPr lang="pt-BR" b="1" dirty="0"/>
              <a:t>Ações Previstas no Projeto que foram </a:t>
            </a:r>
            <a:r>
              <a:rPr lang="pt-BR" b="1" dirty="0" smtClean="0"/>
              <a:t>Desenvolvidas</a:t>
            </a:r>
          </a:p>
          <a:p>
            <a:r>
              <a:rPr lang="pt-BR" b="1" dirty="0"/>
              <a:t>3.2 Ações Previstas no Projeto que não foram Desenvolvidas.</a:t>
            </a:r>
          </a:p>
          <a:p>
            <a:r>
              <a:rPr lang="pt-BR" b="1" dirty="0"/>
              <a:t>3.3 Dificuldades Encontradas na Coleta e Sistematização dos Dados </a:t>
            </a:r>
            <a:endParaRPr lang="pt-BR" dirty="0"/>
          </a:p>
          <a:p>
            <a:r>
              <a:rPr lang="pt-BR" b="1" dirty="0"/>
              <a:t>3.4 Análise da Viabilidades da Incorporação das Ações </a:t>
            </a:r>
          </a:p>
          <a:p>
            <a:endParaRPr lang="pt-BR" b="1" dirty="0"/>
          </a:p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24" cy="1143000"/>
          </a:xfrm>
        </p:spPr>
        <p:txBody>
          <a:bodyPr>
            <a:normAutofit/>
          </a:bodyPr>
          <a:lstStyle/>
          <a:p>
            <a:r>
              <a:rPr lang="pt-BR" sz="3200" dirty="0"/>
              <a:t>3 Relatório da Intervenção</a:t>
            </a:r>
            <a:br>
              <a:rPr lang="pt-BR" sz="3200" dirty="0"/>
            </a:br>
            <a:endParaRPr lang="pt-BR" sz="3100" dirty="0"/>
          </a:p>
        </p:txBody>
      </p:sp>
      <p:pic>
        <p:nvPicPr>
          <p:cNvPr id="4" name="Imagem 3" descr="http://www.ufpel.edu.br/iqg/db/e-book%20Plantas%20Transgenicas/capa/logo%20cores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48" y="214290"/>
            <a:ext cx="1071570" cy="10001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134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1297</TotalTime>
  <Words>1383</Words>
  <Application>Microsoft Office PowerPoint</Application>
  <PresentationFormat>Apresentação na tela (4:3)</PresentationFormat>
  <Paragraphs>172</Paragraphs>
  <Slides>27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4" baseType="lpstr">
      <vt:lpstr>Calibri</vt:lpstr>
      <vt:lpstr>Lucida Sans Unicode</vt:lpstr>
      <vt:lpstr>Verdana</vt:lpstr>
      <vt:lpstr>Wingdings</vt:lpstr>
      <vt:lpstr>Wingdings 2</vt:lpstr>
      <vt:lpstr>Wingdings 3</vt:lpstr>
      <vt:lpstr>Concurso</vt:lpstr>
      <vt:lpstr>Universidade Aberta do SUS/UNASUS Especialização em Saúde da Família</vt:lpstr>
      <vt:lpstr>APRESENTAÇÃO</vt:lpstr>
      <vt:lpstr>APRESENTAÇÃO</vt:lpstr>
      <vt:lpstr>1. ANÁLISE SITUACIONAL</vt:lpstr>
      <vt:lpstr> 2. ANÁLISE ESTRATÉGICA </vt:lpstr>
      <vt:lpstr>Metas: </vt:lpstr>
      <vt:lpstr>Metas:</vt:lpstr>
      <vt:lpstr>METODOLOGIA</vt:lpstr>
      <vt:lpstr>3 Relatório da Intervenção </vt:lpstr>
      <vt:lpstr> 4 Avaliação da Intervenção 4.1 Resultados </vt:lpstr>
      <vt:lpstr>Proporção de escolares examinados na escola</vt:lpstr>
      <vt:lpstr>Proporção de escolares moradores da área de abrangência da unidade de saúde com primeira consulta odontológica</vt:lpstr>
      <vt:lpstr>Proporção de escolares de alto risco com primeira consulta</vt:lpstr>
      <vt:lpstr>Proporção de buscas realizadas aos escolares moradores da área de abrangência da unidade  </vt:lpstr>
      <vt:lpstr>Proporção de escolares com escovação dental supervisionada com creme dental </vt:lpstr>
      <vt:lpstr> Proporção de escolares de alto risco com aplicação de gel fluoretado com escova dental </vt:lpstr>
      <vt:lpstr>Proporção de escolares com o tratamento dentário concluído</vt:lpstr>
      <vt:lpstr>Proporção de escolares com o registro atualizado </vt:lpstr>
      <vt:lpstr>Proporção de escolares com orientações sobre higiene bucal</vt:lpstr>
      <vt:lpstr>Proporção de escolares com orientações sobre cárie dentária. </vt:lpstr>
      <vt:lpstr>Proporção de escolares com orientações nutricionais </vt:lpstr>
      <vt:lpstr>DISCUSSÃO</vt:lpstr>
      <vt:lpstr>DISCUSSÃO</vt:lpstr>
      <vt:lpstr>Apresentação do PowerPoint</vt:lpstr>
      <vt:lpstr> 5 Reflexão Crítica Sobre o Processo Pessoal de aprendizagem  </vt:lpstr>
      <vt:lpstr>Referências 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 de Conclusão de Curso</dc:title>
  <dc:creator>Micro</dc:creator>
  <cp:lastModifiedBy>Louriele Soares Wachs</cp:lastModifiedBy>
  <cp:revision>182</cp:revision>
  <dcterms:created xsi:type="dcterms:W3CDTF">2014-02-13T12:35:44Z</dcterms:created>
  <dcterms:modified xsi:type="dcterms:W3CDTF">2014-08-26T04:12:47Z</dcterms:modified>
</cp:coreProperties>
</file>