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3"/>
  </p:notesMasterIdLst>
  <p:sldIdLst>
    <p:sldId id="267" r:id="rId2"/>
    <p:sldId id="283" r:id="rId3"/>
    <p:sldId id="291" r:id="rId4"/>
    <p:sldId id="257" r:id="rId5"/>
    <p:sldId id="290" r:id="rId6"/>
    <p:sldId id="258" r:id="rId7"/>
    <p:sldId id="285" r:id="rId8"/>
    <p:sldId id="260" r:id="rId9"/>
    <p:sldId id="262" r:id="rId10"/>
    <p:sldId id="287" r:id="rId11"/>
    <p:sldId id="272" r:id="rId12"/>
    <p:sldId id="289" r:id="rId13"/>
    <p:sldId id="273" r:id="rId14"/>
    <p:sldId id="264" r:id="rId15"/>
    <p:sldId id="268" r:id="rId16"/>
    <p:sldId id="265" r:id="rId17"/>
    <p:sldId id="276" r:id="rId18"/>
    <p:sldId id="277" r:id="rId19"/>
    <p:sldId id="278" r:id="rId20"/>
    <p:sldId id="292" r:id="rId21"/>
    <p:sldId id="294" r:id="rId2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3502" autoAdjust="0"/>
  </p:normalViewPr>
  <p:slideViewPr>
    <p:cSldViewPr>
      <p:cViewPr>
        <p:scale>
          <a:sx n="68" d="100"/>
          <a:sy n="68" d="100"/>
        </p:scale>
        <p:origin x="-144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lanilha%2012%20HAS%20e%20DM%20Interven&#231;&#227;o%20ESF%20Carnaubinha.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lanilha%2012%20HAS%20e%20DM%20Interven&#231;&#227;o%20ESF%20Carnaubinha.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lanilha%2012%20HAS%20e%20DM%20Interven&#231;&#227;o%20ESF%20Carnaubinha.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lanilha%2012%20HAS%20e%20DM%20Interven&#231;&#227;o%20ESF%20Carnaubinha.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lanilha%2012%20HAS%20e%20DM%20Interven&#231;&#227;o%20ESF%20Carnaubinha.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lanilha%2012%20HAS%20e%20DM%20Interven&#231;&#227;o%20ESF%20Carnaubinha.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lanilha%2012%20HAS%20e%20DM%20Interven&#231;&#227;o%20ESF%20Carnaubinha.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lanilha%2012%20HAS%20e%20DM%20Interven&#231;&#227;o%20ESF%20Carnaubinha.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lanilha%2012%20HAS%20e%20DM%20Interven&#231;&#227;o%20ESF%20Carnaubinha.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\Desktop\UFPEL%201\Especializandos\TURMA%205\DMYTRO%20PETRUK\Interven&#231;&#227;o\Planilha%20Final-Dmytr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lanilha%2012%20HAS%20e%20DM%20Interven&#231;&#227;o%20ESF%20Carnaubinha.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\Desktop\UFPEL%201\Especializandos\TURMA%205\DMYTRO%20PETRUK\Interven&#231;&#227;o\Planilha%20Final-Dmytro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lanilha%2012%20HAS%20e%20DM%20Interven&#231;&#227;o%20ESF%20Carnaubinha.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lanilha%2012%20HAS%20e%20DM%20Interven&#231;&#227;o%20ESF%20Carnaubinha.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lanilha%2012%20HAS%20e%20DM%20Interven&#231;&#227;o%20ESF%20Carnaubinha.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lanilha%2012%20HAS%20e%20DM%20Interven&#231;&#227;o%20ESF%20Carnaubinha.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189932600081471"/>
          <c:y val="8.8948029343541068E-2"/>
          <c:w val="0.86870854570032452"/>
          <c:h val="0.79106381233595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0.27272727272727282</c:v>
                </c:pt>
                <c:pt idx="1">
                  <c:v>0.46524064171122975</c:v>
                </c:pt>
                <c:pt idx="2">
                  <c:v>0.63101604278074852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34656"/>
        <c:axId val="39814272"/>
      </c:barChart>
      <c:catAx>
        <c:axId val="3973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814272"/>
        <c:crosses val="autoZero"/>
        <c:auto val="1"/>
        <c:lblAlgn val="ctr"/>
        <c:lblOffset val="100"/>
        <c:noMultiLvlLbl val="0"/>
      </c:catAx>
      <c:valAx>
        <c:axId val="3981427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7346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Indicadores!$T$27:$W$27</c:f>
              <c:numCache>
                <c:formatCode>0.0%</c:formatCode>
                <c:ptCount val="4"/>
                <c:pt idx="0">
                  <c:v>0.75000000000001021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85632"/>
        <c:axId val="48087424"/>
      </c:barChart>
      <c:catAx>
        <c:axId val="4808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087424"/>
        <c:crosses val="autoZero"/>
        <c:auto val="1"/>
        <c:lblAlgn val="ctr"/>
        <c:lblOffset val="100"/>
        <c:noMultiLvlLbl val="0"/>
      </c:catAx>
      <c:valAx>
        <c:axId val="480874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0856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Indicadores!$D$37:$G$37</c:f>
              <c:numCache>
                <c:formatCode>0.0%</c:formatCode>
                <c:ptCount val="4"/>
                <c:pt idx="0">
                  <c:v>0.82352941176470584</c:v>
                </c:pt>
                <c:pt idx="1">
                  <c:v>0.98850574712643657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858048"/>
        <c:axId val="47859584"/>
      </c:barChart>
      <c:catAx>
        <c:axId val="4785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7859584"/>
        <c:crosses val="autoZero"/>
        <c:auto val="1"/>
        <c:lblAlgn val="ctr"/>
        <c:lblOffset val="100"/>
        <c:noMultiLvlLbl val="0"/>
      </c:catAx>
      <c:valAx>
        <c:axId val="478595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78580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48967728191669"/>
          <c:y val="3.6797669319512331E-2"/>
          <c:w val="0.84488268853269133"/>
          <c:h val="0.78199344211235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Indicadores!$T$36:$W$36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Indicadores!$T$37:$W$37</c:f>
              <c:numCache>
                <c:formatCode>0.0%</c:formatCode>
                <c:ptCount val="4"/>
                <c:pt idx="0">
                  <c:v>0.75000000000000999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871104"/>
        <c:axId val="47872640"/>
      </c:barChart>
      <c:catAx>
        <c:axId val="4787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7872640"/>
        <c:crosses val="autoZero"/>
        <c:auto val="1"/>
        <c:lblAlgn val="ctr"/>
        <c:lblOffset val="100"/>
        <c:noMultiLvlLbl val="0"/>
      </c:catAx>
      <c:valAx>
        <c:axId val="478726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78711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0.82352941176470584</c:v>
                </c:pt>
                <c:pt idx="1">
                  <c:v>0.98850574712643657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23584"/>
        <c:axId val="47925120"/>
      </c:barChart>
      <c:catAx>
        <c:axId val="4792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7925120"/>
        <c:crosses val="autoZero"/>
        <c:auto val="1"/>
        <c:lblAlgn val="ctr"/>
        <c:lblOffset val="100"/>
        <c:noMultiLvlLbl val="0"/>
      </c:catAx>
      <c:valAx>
        <c:axId val="479251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79235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Indicadores!$T$42:$W$42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Indicadores!$T$43:$W$43</c:f>
              <c:numCache>
                <c:formatCode>0.0%</c:formatCode>
                <c:ptCount val="4"/>
                <c:pt idx="0">
                  <c:v>0.75000000000000999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29152"/>
        <c:axId val="48130688"/>
      </c:barChart>
      <c:catAx>
        <c:axId val="481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130688"/>
        <c:crosses val="autoZero"/>
        <c:auto val="1"/>
        <c:lblAlgn val="ctr"/>
        <c:lblOffset val="100"/>
        <c:noMultiLvlLbl val="0"/>
      </c:catAx>
      <c:valAx>
        <c:axId val="4813068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1291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5417150725021"/>
          <c:y val="3.58765692700811E-2"/>
          <c:w val="0.86574910718127696"/>
          <c:h val="0.846240232566751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0.82352941176470584</c:v>
                </c:pt>
                <c:pt idx="1">
                  <c:v>0.98850574712643657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01024"/>
        <c:axId val="48002560"/>
      </c:barChart>
      <c:catAx>
        <c:axId val="4800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002560"/>
        <c:crosses val="autoZero"/>
        <c:auto val="1"/>
        <c:lblAlgn val="ctr"/>
        <c:lblOffset val="100"/>
        <c:noMultiLvlLbl val="0"/>
      </c:catAx>
      <c:valAx>
        <c:axId val="480025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0010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Indicadores!$T$42:$W$42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Indicadores!$T$43:$W$43</c:f>
              <c:numCache>
                <c:formatCode>0.0%</c:formatCode>
                <c:ptCount val="4"/>
                <c:pt idx="0">
                  <c:v>0.75000000000000966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22272"/>
        <c:axId val="48023808"/>
      </c:barChart>
      <c:catAx>
        <c:axId val="4802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023808"/>
        <c:crosses val="autoZero"/>
        <c:auto val="1"/>
        <c:lblAlgn val="ctr"/>
        <c:lblOffset val="100"/>
        <c:noMultiLvlLbl val="0"/>
      </c:catAx>
      <c:valAx>
        <c:axId val="480238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0222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0.32786885245902436</c:v>
                </c:pt>
                <c:pt idx="1">
                  <c:v>0.36065573770491832</c:v>
                </c:pt>
                <c:pt idx="2">
                  <c:v>0.62295081967214605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38464"/>
        <c:axId val="39840000"/>
      </c:barChart>
      <c:catAx>
        <c:axId val="3983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840000"/>
        <c:crosses val="autoZero"/>
        <c:auto val="1"/>
        <c:lblAlgn val="ctr"/>
        <c:lblOffset val="100"/>
        <c:noMultiLvlLbl val="0"/>
      </c:catAx>
      <c:valAx>
        <c:axId val="3984000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8384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2485773185764"/>
          <c:y val="3.7113692348359782E-2"/>
          <c:w val="0.89088928988043159"/>
          <c:h val="0.89458588509769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0.82352941176470584</c:v>
                </c:pt>
                <c:pt idx="1">
                  <c:v>0.98850574712643657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12928"/>
        <c:axId val="40814464"/>
      </c:barChart>
      <c:catAx>
        <c:axId val="4081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814464"/>
        <c:crosses val="autoZero"/>
        <c:auto val="1"/>
        <c:lblAlgn val="ctr"/>
        <c:lblOffset val="100"/>
        <c:noMultiLvlLbl val="0"/>
      </c:catAx>
      <c:valAx>
        <c:axId val="408144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8129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0294398174773"/>
          <c:y val="5.4392876100186401E-2"/>
          <c:w val="0.83589979454109931"/>
          <c:h val="0.82287539038872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Indicadores!$T$9:$W$9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Indicadores!$T$10:$W$10</c:f>
              <c:numCache>
                <c:formatCode>0.0%</c:formatCode>
                <c:ptCount val="4"/>
                <c:pt idx="0">
                  <c:v>0.75000000000001121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10432"/>
        <c:axId val="42211968"/>
      </c:barChart>
      <c:catAx>
        <c:axId val="4221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211968"/>
        <c:crosses val="autoZero"/>
        <c:auto val="1"/>
        <c:lblAlgn val="ctr"/>
        <c:lblOffset val="100"/>
        <c:noMultiLvlLbl val="0"/>
      </c:catAx>
      <c:valAx>
        <c:axId val="422119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2104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84900949074894"/>
          <c:y val="6.1191985612709693E-2"/>
          <c:w val="0.78565109341220762"/>
          <c:h val="0.81342481043772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0.13725490196078433</c:v>
                </c:pt>
                <c:pt idx="1">
                  <c:v>0.45977011494252878</c:v>
                </c:pt>
                <c:pt idx="2">
                  <c:v>0.55084745762713239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63296"/>
        <c:axId val="42264832"/>
      </c:barChart>
      <c:catAx>
        <c:axId val="4226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264832"/>
        <c:crosses val="autoZero"/>
        <c:auto val="1"/>
        <c:lblAlgn val="ctr"/>
        <c:lblOffset val="100"/>
        <c:noMultiLvlLbl val="0"/>
      </c:catAx>
      <c:valAx>
        <c:axId val="4226483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  <a:effectLst>
              <a:outerShdw blurRad="50800" dist="50800" dir="5400000" algn="ctr" rotWithShape="0">
                <a:schemeClr val="bg2">
                  <a:lumMod val="75000"/>
                </a:schemeClr>
              </a:outerShdw>
            </a:effectLst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2632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929181488202427E-2"/>
          <c:y val="8.8749687534718319E-2"/>
          <c:w val="0.85478463143070182"/>
          <c:h val="0.80073481418731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0.2</c:v>
                </c:pt>
                <c:pt idx="1">
                  <c:v>0.54545454545454541</c:v>
                </c:pt>
                <c:pt idx="2">
                  <c:v>0.57894736842105254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97248"/>
        <c:axId val="42998784"/>
      </c:barChart>
      <c:catAx>
        <c:axId val="4299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998784"/>
        <c:crosses val="autoZero"/>
        <c:auto val="1"/>
        <c:lblAlgn val="ctr"/>
        <c:lblOffset val="100"/>
        <c:noMultiLvlLbl val="0"/>
      </c:catAx>
      <c:valAx>
        <c:axId val="429987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9972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      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272278175988145"/>
          <c:y val="0.11187442987508139"/>
          <c:w val="0.84060735675834009"/>
          <c:h val="0.78708272577037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0.97619047619050037</c:v>
                </c:pt>
                <c:pt idx="1">
                  <c:v>0.95348837209302362</c:v>
                </c:pt>
                <c:pt idx="2">
                  <c:v>0.96610169491525422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88992"/>
        <c:axId val="43190528"/>
      </c:barChart>
      <c:catAx>
        <c:axId val="4318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190528"/>
        <c:crosses val="autoZero"/>
        <c:auto val="1"/>
        <c:lblAlgn val="ctr"/>
        <c:lblOffset val="100"/>
        <c:noMultiLvlLbl val="0"/>
      </c:catAx>
      <c:valAx>
        <c:axId val="431905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1889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      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694685039370079"/>
          <c:y val="0.11419167711524122"/>
          <c:w val="0.84249759405074354"/>
          <c:h val="0.78476558160204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1</c:v>
                </c:pt>
                <c:pt idx="1">
                  <c:v>0.95454545454546791</c:v>
                </c:pt>
                <c:pt idx="2">
                  <c:v>0.97368421052632936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22912"/>
        <c:axId val="43224448"/>
      </c:barChart>
      <c:catAx>
        <c:axId val="4322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224448"/>
        <c:crosses val="autoZero"/>
        <c:auto val="1"/>
        <c:lblAlgn val="ctr"/>
        <c:lblOffset val="100"/>
        <c:noMultiLvlLbl val="0"/>
      </c:catAx>
      <c:valAx>
        <c:axId val="432244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2229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0.82352941176470584</c:v>
                </c:pt>
                <c:pt idx="1">
                  <c:v>0.98850574712643657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47488"/>
        <c:axId val="43249024"/>
      </c:barChart>
      <c:catAx>
        <c:axId val="4324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249024"/>
        <c:crosses val="autoZero"/>
        <c:auto val="1"/>
        <c:lblAlgn val="ctr"/>
        <c:lblOffset val="100"/>
        <c:noMultiLvlLbl val="0"/>
      </c:catAx>
      <c:valAx>
        <c:axId val="432490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2474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3B1D1-7036-4601-8400-CDFB353B4AEA}" type="datetimeFigureOut">
              <a:rPr lang="pt-PT" smtClean="0"/>
              <a:pPr/>
              <a:t>11-09-2015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0F39D-C2F3-4AFF-A8A1-B45BCB03AA1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092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F39D-C2F3-4AFF-A8A1-B45BCB03AA17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F39D-C2F3-4AFF-A8A1-B45BCB03AA17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F39D-C2F3-4AFF-A8A1-B45BCB03AA17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F39D-C2F3-4AFF-A8A1-B45BCB03AA17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F39D-C2F3-4AFF-A8A1-B45BCB03AA17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F39D-C2F3-4AFF-A8A1-B45BCB03AA17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F39D-C2F3-4AFF-A8A1-B45BCB03AA17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F39D-C2F3-4AFF-A8A1-B45BCB03AA17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F39D-C2F3-4AFF-A8A1-B45BCB03AA17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F39D-C2F3-4AFF-A8A1-B45BCB03AA17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F39D-C2F3-4AFF-A8A1-B45BCB03AA17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F39D-C2F3-4AFF-A8A1-B45BCB03AA17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F39D-C2F3-4AFF-A8A1-B45BCB03AA17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F39D-C2F3-4AFF-A8A1-B45BCB03AA17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F39D-C2F3-4AFF-A8A1-B45BCB03AA17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F39D-C2F3-4AFF-A8A1-B45BCB03AA17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F39D-C2F3-4AFF-A8A1-B45BCB03AA17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F39D-C2F3-4AFF-A8A1-B45BCB03AA17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F39D-C2F3-4AFF-A8A1-B45BCB03AA17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F39D-C2F3-4AFF-A8A1-B45BCB03AA17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D66A-0C05-4CF9-BC45-FF5A1FF1FDA9}" type="datetimeFigureOut">
              <a:rPr lang="pt-PT" smtClean="0"/>
              <a:pPr/>
              <a:t>11-09-2015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6452-F97D-462C-A66A-1CB6F8F9B5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D66A-0C05-4CF9-BC45-FF5A1FF1FDA9}" type="datetimeFigureOut">
              <a:rPr lang="pt-PT" smtClean="0"/>
              <a:pPr/>
              <a:t>11-09-2015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6452-F97D-462C-A66A-1CB6F8F9B5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D66A-0C05-4CF9-BC45-FF5A1FF1FDA9}" type="datetimeFigureOut">
              <a:rPr lang="pt-PT" smtClean="0"/>
              <a:pPr/>
              <a:t>11-09-2015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6452-F97D-462C-A66A-1CB6F8F9B5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D66A-0C05-4CF9-BC45-FF5A1FF1FDA9}" type="datetimeFigureOut">
              <a:rPr lang="pt-PT" smtClean="0"/>
              <a:pPr/>
              <a:t>11-09-2015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6452-F97D-462C-A66A-1CB6F8F9B5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D66A-0C05-4CF9-BC45-FF5A1FF1FDA9}" type="datetimeFigureOut">
              <a:rPr lang="pt-PT" smtClean="0"/>
              <a:pPr/>
              <a:t>11-09-2015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6452-F97D-462C-A66A-1CB6F8F9B5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D66A-0C05-4CF9-BC45-FF5A1FF1FDA9}" type="datetimeFigureOut">
              <a:rPr lang="pt-PT" smtClean="0"/>
              <a:pPr/>
              <a:t>11-09-2015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6452-F97D-462C-A66A-1CB6F8F9B5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D66A-0C05-4CF9-BC45-FF5A1FF1FDA9}" type="datetimeFigureOut">
              <a:rPr lang="pt-PT" smtClean="0"/>
              <a:pPr/>
              <a:t>11-09-2015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6452-F97D-462C-A66A-1CB6F8F9B5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D66A-0C05-4CF9-BC45-FF5A1FF1FDA9}" type="datetimeFigureOut">
              <a:rPr lang="pt-PT" smtClean="0"/>
              <a:pPr/>
              <a:t>11-09-2015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6452-F97D-462C-A66A-1CB6F8F9B5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D66A-0C05-4CF9-BC45-FF5A1FF1FDA9}" type="datetimeFigureOut">
              <a:rPr lang="pt-PT" smtClean="0"/>
              <a:pPr/>
              <a:t>11-09-2015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6452-F97D-462C-A66A-1CB6F8F9B5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D66A-0C05-4CF9-BC45-FF5A1FF1FDA9}" type="datetimeFigureOut">
              <a:rPr lang="pt-PT" smtClean="0"/>
              <a:pPr/>
              <a:t>11-09-2015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6452-F97D-462C-A66A-1CB6F8F9B5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D66A-0C05-4CF9-BC45-FF5A1FF1FDA9}" type="datetimeFigureOut">
              <a:rPr lang="pt-PT" smtClean="0"/>
              <a:pPr/>
              <a:t>11-09-2015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6452-F97D-462C-A66A-1CB6F8F9B5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D66A-0C05-4CF9-BC45-FF5A1FF1FDA9}" type="datetimeFigureOut">
              <a:rPr lang="pt-PT" smtClean="0"/>
              <a:pPr/>
              <a:t>11-09-2015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36452-F97D-462C-A66A-1CB6F8F9B5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pt-PT" sz="3200" b="1" dirty="0" smtClean="0">
                <a:solidFill>
                  <a:srgbClr val="FF0000"/>
                </a:solidFill>
              </a:rPr>
              <a:t>UNIVERSIDADE ABERTA DO SUS</a:t>
            </a:r>
            <a:br>
              <a:rPr lang="pt-PT" sz="3200" b="1" dirty="0" smtClean="0">
                <a:solidFill>
                  <a:srgbClr val="FF0000"/>
                </a:solidFill>
              </a:rPr>
            </a:br>
            <a:r>
              <a:rPr lang="pt-PT" sz="3200" b="1" dirty="0" smtClean="0">
                <a:solidFill>
                  <a:srgbClr val="FF0000"/>
                </a:solidFill>
              </a:rPr>
              <a:t>UNIVERSIDADE FEDERAL DE PELOTAS</a:t>
            </a:r>
            <a:br>
              <a:rPr lang="pt-PT" sz="3200" b="1" dirty="0" smtClean="0">
                <a:solidFill>
                  <a:srgbClr val="FF0000"/>
                </a:solidFill>
              </a:rPr>
            </a:br>
            <a:r>
              <a:rPr lang="pt-PT" sz="3200" b="1" dirty="0" smtClean="0">
                <a:solidFill>
                  <a:srgbClr val="FF0000"/>
                </a:solidFill>
              </a:rPr>
              <a:t>ESPECIALIZAÇÃO EAD </a:t>
            </a:r>
            <a:r>
              <a:rPr lang="pt-PT" sz="3200" b="1" dirty="0" smtClean="0">
                <a:solidFill>
                  <a:srgbClr val="FF0000"/>
                </a:solidFill>
              </a:rPr>
              <a:t>EM SAÚDE DA FAMÍLIA</a:t>
            </a:r>
            <a:endParaRPr lang="pt-PT" sz="3200" b="1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2996952"/>
            <a:ext cx="8784976" cy="1944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dirty="0" smtClean="0"/>
              <a:t>   </a:t>
            </a:r>
            <a:r>
              <a:rPr lang="pt-PT" b="1" dirty="0" smtClean="0">
                <a:solidFill>
                  <a:srgbClr val="FF0000"/>
                </a:solidFill>
              </a:rPr>
              <a:t>Melhoria da  Atenção aos Usuários </a:t>
            </a:r>
            <a:r>
              <a:rPr lang="pt-P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</a:t>
            </a:r>
            <a:r>
              <a:rPr lang="pt-PT" b="1" dirty="0" smtClean="0">
                <a:solidFill>
                  <a:srgbClr val="FF0000"/>
                </a:solidFill>
              </a:rPr>
              <a:t> Hipertensão e Diabetes nas ESF Carnaubinha e Perobas, Município de Touros-RN</a:t>
            </a:r>
            <a:endParaRPr lang="pt-PT" b="1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3923928" y="1628800"/>
            <a:ext cx="1200530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1194077" y="4869160"/>
            <a:ext cx="6660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Arial Black" pitchFamily="34" charset="0"/>
              </a:rPr>
              <a:t>                     </a:t>
            </a:r>
          </a:p>
          <a:p>
            <a:pPr algn="ctr"/>
            <a:r>
              <a:rPr lang="pt-PT" sz="2400" dirty="0" smtClean="0">
                <a:solidFill>
                  <a:srgbClr val="002060"/>
                </a:solidFill>
                <a:latin typeface="Arial Black" pitchFamily="34" charset="0"/>
              </a:rPr>
              <a:t>Aluno: Dmytro </a:t>
            </a:r>
            <a:r>
              <a:rPr lang="pt-PT" sz="2400" dirty="0" smtClean="0">
                <a:solidFill>
                  <a:srgbClr val="002060"/>
                </a:solidFill>
                <a:latin typeface="Arial Black" pitchFamily="34" charset="0"/>
              </a:rPr>
              <a:t>Petruk</a:t>
            </a:r>
            <a:r>
              <a:rPr lang="pt-PT" sz="24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algn="ctr"/>
            <a:r>
              <a:rPr lang="pt-PT" dirty="0" smtClean="0">
                <a:solidFill>
                  <a:srgbClr val="002060"/>
                </a:solidFill>
                <a:latin typeface="Arial Black" pitchFamily="34" charset="0"/>
              </a:rPr>
              <a:t>Orientadora</a:t>
            </a:r>
            <a:r>
              <a:rPr lang="pt-PT" dirty="0" smtClean="0">
                <a:solidFill>
                  <a:srgbClr val="002060"/>
                </a:solidFill>
                <a:latin typeface="Arial Black" pitchFamily="34" charset="0"/>
              </a:rPr>
              <a:t>: </a:t>
            </a:r>
            <a:r>
              <a:rPr lang="pt-PT" dirty="0" smtClean="0">
                <a:solidFill>
                  <a:srgbClr val="002060"/>
                </a:solidFill>
                <a:latin typeface="Arial Black" pitchFamily="34" charset="0"/>
              </a:rPr>
              <a:t>Sabiny Pedreira Ribeiro.</a:t>
            </a:r>
          </a:p>
          <a:p>
            <a:pPr algn="ctr"/>
            <a:endParaRPr lang="pt-PT" dirty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pt-PT" dirty="0" smtClean="0">
                <a:solidFill>
                  <a:srgbClr val="002060"/>
                </a:solidFill>
                <a:latin typeface="Arial Black" pitchFamily="34" charset="0"/>
              </a:rPr>
              <a:t>Natal </a:t>
            </a:r>
            <a:r>
              <a:rPr lang="pt-PT" dirty="0" smtClean="0">
                <a:solidFill>
                  <a:srgbClr val="002060"/>
                </a:solidFill>
                <a:latin typeface="Arial Black" pitchFamily="34" charset="0"/>
              </a:rPr>
              <a:t>2015.</a:t>
            </a:r>
            <a:endParaRPr lang="pt-PT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984776" cy="144016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Objetivo 2.</a:t>
            </a:r>
            <a:r>
              <a:rPr lang="pt-BR" sz="4000" b="1" dirty="0" smtClean="0"/>
              <a:t> </a:t>
            </a:r>
            <a:r>
              <a:rPr lang="pt-BR" sz="3600" dirty="0" smtClean="0">
                <a:solidFill>
                  <a:srgbClr val="002060"/>
                </a:solidFill>
              </a:rPr>
              <a:t>Melhorar a qualidade da atenção a hipertensos e diabéticos</a:t>
            </a:r>
            <a:endParaRPr lang="pt-PT" sz="3600" dirty="0">
              <a:solidFill>
                <a:srgbClr val="00206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-20746" y="1340768"/>
            <a:ext cx="9144000" cy="2808312"/>
          </a:xfrm>
        </p:spPr>
        <p:txBody>
          <a:bodyPr>
            <a:normAutofit/>
          </a:bodyPr>
          <a:lstStyle/>
          <a:p>
            <a:endParaRPr lang="pt-BR" sz="2100" dirty="0" smtClean="0"/>
          </a:p>
          <a:p>
            <a:pPr>
              <a:buFont typeface="Wingdings" pitchFamily="2" charset="2"/>
              <a:buChar char="q"/>
            </a:pPr>
            <a:r>
              <a:rPr lang="pt-BR" sz="2800" b="1" dirty="0" smtClean="0"/>
              <a:t>Realizar exame clínico apropriado em 100% dos hipertensos e diabéticos. </a:t>
            </a:r>
          </a:p>
          <a:p>
            <a:endParaRPr lang="pt-BR" sz="2100" dirty="0" smtClean="0"/>
          </a:p>
        </p:txBody>
      </p:sp>
      <p:graphicFrame>
        <p:nvGraphicFramePr>
          <p:cNvPr id="4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167389"/>
              </p:ext>
            </p:extLst>
          </p:nvPr>
        </p:nvGraphicFramePr>
        <p:xfrm>
          <a:off x="251520" y="2780928"/>
          <a:ext cx="39604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9575546"/>
              </p:ext>
            </p:extLst>
          </p:nvPr>
        </p:nvGraphicFramePr>
        <p:xfrm>
          <a:off x="4932040" y="2780928"/>
          <a:ext cx="39604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 descr="C:\Users\Debora\Documents\Fotos do trabalho\ame-latina-pq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0"/>
            <a:ext cx="1835696" cy="1651323"/>
          </a:xfrm>
          <a:prstGeom prst="rect">
            <a:avLst/>
          </a:prstGeom>
          <a:noFill/>
        </p:spPr>
      </p:pic>
      <p:sp>
        <p:nvSpPr>
          <p:cNvPr id="8" name="Rectângulo 5"/>
          <p:cNvSpPr/>
          <p:nvPr/>
        </p:nvSpPr>
        <p:spPr>
          <a:xfrm>
            <a:off x="107504" y="5301208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HAS: Mês 1- </a:t>
            </a:r>
            <a:r>
              <a:rPr lang="pt-BR" sz="2800" dirty="0"/>
              <a:t>42 </a:t>
            </a:r>
            <a:r>
              <a:rPr lang="pt-BR" sz="2800" dirty="0" smtClean="0"/>
              <a:t>(82%)</a:t>
            </a:r>
          </a:p>
          <a:p>
            <a:r>
              <a:rPr lang="pt-PT" sz="2800" b="1" dirty="0" smtClean="0"/>
              <a:t>Mês 2-</a:t>
            </a:r>
            <a:r>
              <a:rPr lang="pt-BR" sz="2800" dirty="0"/>
              <a:t> </a:t>
            </a:r>
            <a:r>
              <a:rPr lang="pt-BR" sz="2800" dirty="0" smtClean="0"/>
              <a:t>86 (</a:t>
            </a:r>
            <a:r>
              <a:rPr lang="pt-BR" sz="2800" dirty="0"/>
              <a:t>100</a:t>
            </a:r>
            <a:r>
              <a:rPr lang="pt-BR" sz="2800" dirty="0" smtClean="0"/>
              <a:t>%)</a:t>
            </a:r>
          </a:p>
          <a:p>
            <a:r>
              <a:rPr lang="pt-PT" sz="2800" b="1" dirty="0" smtClean="0"/>
              <a:t>Mês 3- </a:t>
            </a:r>
            <a:r>
              <a:rPr lang="pt-BR" sz="2800" dirty="0" smtClean="0"/>
              <a:t>118 (100%)</a:t>
            </a:r>
            <a:endParaRPr lang="pt-BR" sz="2800" dirty="0"/>
          </a:p>
        </p:txBody>
      </p:sp>
      <p:sp>
        <p:nvSpPr>
          <p:cNvPr id="9" name="Rectângulo 5"/>
          <p:cNvSpPr/>
          <p:nvPr/>
        </p:nvSpPr>
        <p:spPr>
          <a:xfrm>
            <a:off x="4932040" y="5327822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DM: Mês 1- </a:t>
            </a:r>
            <a:r>
              <a:rPr lang="pt-BR" sz="2800" dirty="0" smtClean="0"/>
              <a:t>15 (</a:t>
            </a:r>
            <a:r>
              <a:rPr lang="pt-BR" sz="2800" dirty="0"/>
              <a:t>75%). </a:t>
            </a:r>
            <a:r>
              <a:rPr lang="pt-PT" sz="2800" b="1" dirty="0" smtClean="0"/>
              <a:t>Mês </a:t>
            </a:r>
            <a:r>
              <a:rPr lang="pt-PT" sz="2800" b="1" dirty="0"/>
              <a:t>2- </a:t>
            </a:r>
            <a:r>
              <a:rPr lang="pt-BR" sz="2800" dirty="0"/>
              <a:t>22 </a:t>
            </a:r>
            <a:r>
              <a:rPr lang="pt-BR" sz="2800" dirty="0" smtClean="0"/>
              <a:t>(</a:t>
            </a:r>
            <a:r>
              <a:rPr lang="pt-BR" sz="2800" dirty="0"/>
              <a:t>100%) </a:t>
            </a:r>
            <a:endParaRPr lang="pt-PT" sz="2800" b="1" dirty="0" smtClean="0"/>
          </a:p>
          <a:p>
            <a:r>
              <a:rPr lang="pt-PT" sz="2800" b="1" dirty="0" smtClean="0"/>
              <a:t>Mês </a:t>
            </a:r>
            <a:r>
              <a:rPr lang="pt-PT" sz="2800" b="1" dirty="0"/>
              <a:t>3- </a:t>
            </a:r>
            <a:r>
              <a:rPr lang="pt-BR" sz="2800" dirty="0" smtClean="0"/>
              <a:t>38 (</a:t>
            </a:r>
            <a:r>
              <a:rPr lang="pt-BR" sz="2800" dirty="0"/>
              <a:t>100%) </a:t>
            </a:r>
            <a:endParaRPr lang="pt-PT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6480720" cy="144016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Objetivo 2.</a:t>
            </a:r>
            <a:r>
              <a:rPr lang="pt-BR" sz="3600" dirty="0" smtClean="0">
                <a:solidFill>
                  <a:srgbClr val="FF0000"/>
                </a:solidFill>
              </a:rPr>
              <a:t> </a:t>
            </a:r>
            <a:r>
              <a:rPr lang="pt-BR" sz="3200" dirty="0" smtClean="0">
                <a:solidFill>
                  <a:srgbClr val="002060"/>
                </a:solidFill>
              </a:rPr>
              <a:t>Melhorar a qualidade da atenção a hipertensos e diabéticos</a:t>
            </a:r>
            <a:endParaRPr lang="pt-PT" sz="3200" dirty="0">
              <a:solidFill>
                <a:srgbClr val="002060"/>
              </a:solidFill>
            </a:endParaRPr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0" y="825661"/>
            <a:ext cx="9144000" cy="4691571"/>
          </a:xfrm>
        </p:spPr>
        <p:txBody>
          <a:bodyPr>
            <a:normAutofit fontScale="92500" lnSpcReduction="20000"/>
          </a:bodyPr>
          <a:lstStyle/>
          <a:p>
            <a:endParaRPr lang="pt-BR" sz="2000" dirty="0" smtClean="0"/>
          </a:p>
          <a:p>
            <a:endParaRPr lang="pt-BR" sz="2000" dirty="0" smtClean="0"/>
          </a:p>
          <a:p>
            <a:endParaRPr lang="pt-BR" sz="2600" b="1" dirty="0" smtClean="0"/>
          </a:p>
          <a:p>
            <a:pPr>
              <a:buFont typeface="Wingdings" pitchFamily="2" charset="2"/>
              <a:buChar char="q"/>
            </a:pPr>
            <a:r>
              <a:rPr lang="pt-BR" sz="2800" b="1" dirty="0" smtClean="0"/>
              <a:t>Garantir a100%  dos hipertensos e diabéticos a realização de exames complementares em dia de acordo com o protocolo. </a:t>
            </a:r>
          </a:p>
          <a:p>
            <a:endParaRPr lang="pt-PT" sz="2000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pPr>
              <a:buNone/>
            </a:pPr>
            <a:r>
              <a:rPr lang="pt-PT" sz="1800" dirty="0" smtClean="0"/>
              <a:t>                         </a:t>
            </a:r>
            <a:endParaRPr lang="pt-PT" dirty="0" smtClean="0"/>
          </a:p>
          <a:p>
            <a:endParaRPr lang="pt-PT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638855805"/>
              </p:ext>
            </p:extLst>
          </p:nvPr>
        </p:nvGraphicFramePr>
        <p:xfrm>
          <a:off x="251520" y="2636912"/>
          <a:ext cx="396044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242759255"/>
              </p:ext>
            </p:extLst>
          </p:nvPr>
        </p:nvGraphicFramePr>
        <p:xfrm>
          <a:off x="4572000" y="2636912"/>
          <a:ext cx="432048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 descr="C:\Users\Debora\Documents\Fotos do trabalho\ame-latina-pq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0"/>
            <a:ext cx="1835696" cy="1651323"/>
          </a:xfrm>
          <a:prstGeom prst="rect">
            <a:avLst/>
          </a:prstGeom>
          <a:noFill/>
        </p:spPr>
      </p:pic>
      <p:sp>
        <p:nvSpPr>
          <p:cNvPr id="7" name="Rectângulo 5"/>
          <p:cNvSpPr/>
          <p:nvPr/>
        </p:nvSpPr>
        <p:spPr>
          <a:xfrm>
            <a:off x="251520" y="5312963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HAS: Mês 1- </a:t>
            </a:r>
            <a:r>
              <a:rPr lang="pt-BR" sz="2800" dirty="0"/>
              <a:t>7 </a:t>
            </a:r>
            <a:r>
              <a:rPr lang="pt-BR" sz="2800" dirty="0" smtClean="0"/>
              <a:t>(14%)</a:t>
            </a:r>
          </a:p>
          <a:p>
            <a:r>
              <a:rPr lang="pt-PT" sz="2800" b="1" dirty="0" smtClean="0"/>
              <a:t>Mês 2-</a:t>
            </a:r>
            <a:r>
              <a:rPr lang="pt-BR" sz="2800" dirty="0" smtClean="0"/>
              <a:t> 40 </a:t>
            </a:r>
            <a:r>
              <a:rPr lang="pt-BR" sz="2800" dirty="0"/>
              <a:t>(46%) </a:t>
            </a:r>
            <a:endParaRPr lang="pt-BR" sz="2800" dirty="0" smtClean="0"/>
          </a:p>
          <a:p>
            <a:r>
              <a:rPr lang="pt-PT" sz="2800" b="1" dirty="0" smtClean="0"/>
              <a:t>Mês 3- </a:t>
            </a:r>
            <a:r>
              <a:rPr lang="pt-BR" sz="2800" dirty="0"/>
              <a:t>65 </a:t>
            </a:r>
            <a:r>
              <a:rPr lang="pt-BR" sz="2800" dirty="0" smtClean="0"/>
              <a:t>(</a:t>
            </a:r>
            <a:r>
              <a:rPr lang="pt-BR" sz="2800" dirty="0"/>
              <a:t>55%)</a:t>
            </a:r>
          </a:p>
        </p:txBody>
      </p:sp>
      <p:sp>
        <p:nvSpPr>
          <p:cNvPr id="8" name="Rectângulo 5"/>
          <p:cNvSpPr/>
          <p:nvPr/>
        </p:nvSpPr>
        <p:spPr>
          <a:xfrm>
            <a:off x="4644008" y="5327822"/>
            <a:ext cx="3960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DM: Mês 1- </a:t>
            </a:r>
            <a:r>
              <a:rPr lang="pt-BR" sz="2800" dirty="0"/>
              <a:t>4 </a:t>
            </a:r>
            <a:r>
              <a:rPr lang="pt-BR" sz="2800" dirty="0" smtClean="0"/>
              <a:t>(</a:t>
            </a:r>
            <a:r>
              <a:rPr lang="pt-BR" sz="2800" dirty="0"/>
              <a:t>20</a:t>
            </a:r>
            <a:r>
              <a:rPr lang="pt-BR" sz="2800" dirty="0" smtClean="0"/>
              <a:t>%)</a:t>
            </a:r>
          </a:p>
          <a:p>
            <a:r>
              <a:rPr lang="pt-PT" sz="2800" b="1" dirty="0" smtClean="0"/>
              <a:t>Mês 2- </a:t>
            </a:r>
            <a:r>
              <a:rPr lang="pt-BR" sz="2800" dirty="0"/>
              <a:t>12 </a:t>
            </a:r>
            <a:r>
              <a:rPr lang="pt-BR" sz="2800" dirty="0" smtClean="0"/>
              <a:t>(</a:t>
            </a:r>
            <a:r>
              <a:rPr lang="pt-BR" sz="2800" dirty="0"/>
              <a:t>55</a:t>
            </a:r>
            <a:r>
              <a:rPr lang="pt-BR" sz="2800" dirty="0" smtClean="0"/>
              <a:t>%)</a:t>
            </a:r>
            <a:endParaRPr lang="pt-PT" sz="2800" b="1" dirty="0" smtClean="0"/>
          </a:p>
          <a:p>
            <a:r>
              <a:rPr lang="pt-PT" sz="2800" b="1" dirty="0" smtClean="0"/>
              <a:t>Mês 3- </a:t>
            </a:r>
            <a:r>
              <a:rPr lang="pt-BR" sz="2800" dirty="0" smtClean="0"/>
              <a:t>22 (</a:t>
            </a:r>
            <a:r>
              <a:rPr lang="pt-BR" sz="2800" dirty="0"/>
              <a:t>58%)</a:t>
            </a:r>
            <a:r>
              <a:rPr lang="pt-BR" sz="2800" dirty="0" smtClean="0"/>
              <a:t> </a:t>
            </a:r>
            <a:endParaRPr lang="pt-PT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6480720" cy="144016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Objetivo 2.</a:t>
            </a:r>
            <a:r>
              <a:rPr lang="pt-BR" sz="3600" dirty="0" smtClean="0">
                <a:solidFill>
                  <a:srgbClr val="FF0000"/>
                </a:solidFill>
              </a:rPr>
              <a:t> </a:t>
            </a:r>
            <a:r>
              <a:rPr lang="pt-BR" sz="3200" dirty="0" smtClean="0">
                <a:solidFill>
                  <a:srgbClr val="002060"/>
                </a:solidFill>
              </a:rPr>
              <a:t>Melhorar a qualidade da atenção a hipertensos e diabéticos</a:t>
            </a:r>
            <a:endParaRPr lang="pt-PT" sz="3200" dirty="0">
              <a:solidFill>
                <a:srgbClr val="002060"/>
              </a:solidFill>
            </a:endParaRPr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0" y="1651323"/>
            <a:ext cx="8892480" cy="2353741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pt-PT" sz="9600" b="1" dirty="0" smtClean="0"/>
              <a:t>Priorizar</a:t>
            </a:r>
            <a:r>
              <a:rPr lang="pt-BR" sz="9600" b="1" dirty="0" smtClean="0"/>
              <a:t> a prescrição de medicamentos da Farmácia popular para 100% dos hipertensos e diabéticos cadastrados na unidade de </a:t>
            </a:r>
            <a:r>
              <a:rPr lang="pt-BR" sz="9600" b="1" dirty="0" smtClean="0"/>
              <a:t>saúde</a:t>
            </a:r>
            <a:r>
              <a:rPr lang="pt-BR" sz="9600" b="1" dirty="0"/>
              <a:t>.</a:t>
            </a:r>
            <a:endParaRPr lang="pt-BR" sz="7400" b="1" dirty="0" smtClean="0"/>
          </a:p>
          <a:p>
            <a:pPr>
              <a:buNone/>
            </a:pPr>
            <a:endParaRPr lang="pt-BR" sz="7400" b="1" dirty="0" smtClean="0"/>
          </a:p>
          <a:p>
            <a:pPr>
              <a:buNone/>
            </a:pPr>
            <a:endParaRPr lang="pt-BR" sz="7400" b="1" dirty="0" smtClean="0"/>
          </a:p>
          <a:p>
            <a:endParaRPr lang="pt-BR" sz="2900" dirty="0" smtClean="0"/>
          </a:p>
          <a:p>
            <a:endParaRPr lang="pt-BR" sz="29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                                            </a:t>
            </a:r>
          </a:p>
          <a:p>
            <a:pPr>
              <a:buNone/>
            </a:pPr>
            <a:r>
              <a:rPr lang="pt-BR" sz="2000" dirty="0" smtClean="0"/>
              <a:t>                                                        </a:t>
            </a:r>
            <a:r>
              <a:rPr lang="pt-BR" sz="7200" b="1" dirty="0" smtClean="0"/>
              <a:t>                               </a:t>
            </a:r>
          </a:p>
          <a:p>
            <a:pPr>
              <a:buNone/>
            </a:pPr>
            <a:r>
              <a:rPr lang="pt-BR" sz="1900" b="1" dirty="0" smtClean="0"/>
              <a:t>                        </a:t>
            </a:r>
          </a:p>
          <a:p>
            <a:pPr algn="r">
              <a:buNone/>
            </a:pPr>
            <a:r>
              <a:rPr lang="pt-BR" sz="2500" b="1" dirty="0" smtClean="0"/>
              <a:t>                       </a:t>
            </a:r>
            <a:r>
              <a:rPr lang="pt-PT" sz="7200" b="1" dirty="0" smtClean="0"/>
              <a:t>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pt-PT" sz="8000" b="1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186103782"/>
              </p:ext>
            </p:extLst>
          </p:nvPr>
        </p:nvGraphicFramePr>
        <p:xfrm>
          <a:off x="251520" y="2564904"/>
          <a:ext cx="39604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Marcador de Posição de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577804"/>
              </p:ext>
            </p:extLst>
          </p:nvPr>
        </p:nvGraphicFramePr>
        <p:xfrm>
          <a:off x="4932040" y="2636912"/>
          <a:ext cx="39604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 descr="C:\Users\Debora\Documents\Fotos do trabalho\ame-latina-pq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0"/>
            <a:ext cx="1835696" cy="1651323"/>
          </a:xfrm>
          <a:prstGeom prst="rect">
            <a:avLst/>
          </a:prstGeom>
          <a:noFill/>
        </p:spPr>
      </p:pic>
      <p:sp>
        <p:nvSpPr>
          <p:cNvPr id="8" name="Rectângulo 5"/>
          <p:cNvSpPr/>
          <p:nvPr/>
        </p:nvSpPr>
        <p:spPr>
          <a:xfrm>
            <a:off x="251520" y="5312963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HAS: Mês 1- </a:t>
            </a:r>
            <a:r>
              <a:rPr lang="pt-BR" sz="2800" dirty="0"/>
              <a:t>41 </a:t>
            </a:r>
            <a:r>
              <a:rPr lang="pt-BR" sz="2800" dirty="0" smtClean="0"/>
              <a:t>(</a:t>
            </a:r>
            <a:r>
              <a:rPr lang="pt-BR" sz="2800" dirty="0"/>
              <a:t>98</a:t>
            </a:r>
            <a:r>
              <a:rPr lang="pt-BR" sz="2800" dirty="0" smtClean="0"/>
              <a:t>%)</a:t>
            </a:r>
          </a:p>
          <a:p>
            <a:r>
              <a:rPr lang="pt-PT" sz="2800" b="1" dirty="0" smtClean="0"/>
              <a:t>Mês 2-</a:t>
            </a:r>
            <a:r>
              <a:rPr lang="pt-BR" sz="2800" dirty="0" smtClean="0"/>
              <a:t> </a:t>
            </a:r>
            <a:r>
              <a:rPr lang="pt-BR" sz="2800" dirty="0"/>
              <a:t>82 </a:t>
            </a:r>
            <a:r>
              <a:rPr lang="pt-BR" sz="2800" dirty="0" smtClean="0"/>
              <a:t>(</a:t>
            </a:r>
            <a:r>
              <a:rPr lang="pt-BR" sz="2800" dirty="0"/>
              <a:t>95</a:t>
            </a:r>
            <a:r>
              <a:rPr lang="pt-BR" sz="2800" dirty="0" smtClean="0"/>
              <a:t>%)</a:t>
            </a:r>
          </a:p>
          <a:p>
            <a:r>
              <a:rPr lang="pt-PT" sz="2800" b="1" dirty="0" smtClean="0"/>
              <a:t>Mês 3- </a:t>
            </a:r>
            <a:r>
              <a:rPr lang="pt-BR" sz="2800" dirty="0" smtClean="0"/>
              <a:t>114 </a:t>
            </a:r>
            <a:r>
              <a:rPr lang="pt-BR" sz="2800" dirty="0"/>
              <a:t>(97%)</a:t>
            </a:r>
          </a:p>
        </p:txBody>
      </p:sp>
      <p:sp>
        <p:nvSpPr>
          <p:cNvPr id="9" name="Rectângulo 5"/>
          <p:cNvSpPr/>
          <p:nvPr/>
        </p:nvSpPr>
        <p:spPr>
          <a:xfrm>
            <a:off x="4932040" y="5327822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DM: Mês 1- </a:t>
            </a:r>
            <a:r>
              <a:rPr lang="pt-BR" sz="2800" dirty="0" smtClean="0"/>
              <a:t>25 </a:t>
            </a:r>
            <a:r>
              <a:rPr lang="pt-BR" sz="2800" dirty="0"/>
              <a:t>(100</a:t>
            </a:r>
            <a:r>
              <a:rPr lang="pt-BR" sz="2800" dirty="0" smtClean="0"/>
              <a:t>%) </a:t>
            </a:r>
            <a:r>
              <a:rPr lang="pt-PT" sz="2800" b="1" dirty="0" smtClean="0"/>
              <a:t>Mês </a:t>
            </a:r>
            <a:r>
              <a:rPr lang="pt-PT" sz="2800" b="1" dirty="0"/>
              <a:t>2- </a:t>
            </a:r>
            <a:r>
              <a:rPr lang="pt-BR" sz="2800" dirty="0" smtClean="0"/>
              <a:t>21 </a:t>
            </a:r>
            <a:r>
              <a:rPr lang="pt-BR" sz="2800" dirty="0"/>
              <a:t>(95</a:t>
            </a:r>
            <a:r>
              <a:rPr lang="pt-BR" sz="2800" dirty="0" smtClean="0"/>
              <a:t>%)</a:t>
            </a:r>
            <a:endParaRPr lang="pt-PT" sz="2800" b="1" dirty="0" smtClean="0"/>
          </a:p>
          <a:p>
            <a:r>
              <a:rPr lang="pt-PT" sz="2800" b="1" dirty="0" smtClean="0"/>
              <a:t>Mês </a:t>
            </a:r>
            <a:r>
              <a:rPr lang="pt-PT" sz="2800" b="1" dirty="0"/>
              <a:t>3- </a:t>
            </a:r>
            <a:r>
              <a:rPr lang="pt-BR" sz="2800" dirty="0"/>
              <a:t>37 </a:t>
            </a:r>
            <a:r>
              <a:rPr lang="pt-BR" sz="2800" dirty="0" smtClean="0"/>
              <a:t>(</a:t>
            </a:r>
            <a:r>
              <a:rPr lang="pt-BR" sz="2800" dirty="0"/>
              <a:t>97%)</a:t>
            </a:r>
            <a:endParaRPr lang="pt-PT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7504" y="188640"/>
            <a:ext cx="7200800" cy="144016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Objetivo 2.</a:t>
            </a:r>
            <a:r>
              <a:rPr lang="pt-BR" sz="3600" dirty="0" smtClean="0"/>
              <a:t> </a:t>
            </a:r>
            <a:r>
              <a:rPr lang="pt-BR" sz="3600" dirty="0" smtClean="0">
                <a:solidFill>
                  <a:srgbClr val="002060"/>
                </a:solidFill>
              </a:rPr>
              <a:t>Melhorar a qualidade da atenção a hipertensos e diabéticos</a:t>
            </a:r>
            <a:endParaRPr lang="pt-PT" sz="3600" dirty="0">
              <a:solidFill>
                <a:srgbClr val="002060"/>
              </a:solidFill>
            </a:endParaRPr>
          </a:p>
        </p:txBody>
      </p:sp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0" y="1651323"/>
            <a:ext cx="9144000" cy="23042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BR" sz="3000" b="1" dirty="0" smtClean="0"/>
              <a:t>Realizar avaliação da necessidade de atendimento odontológico em 100% dos </a:t>
            </a:r>
            <a:r>
              <a:rPr lang="pt-BR" sz="3000" b="1" dirty="0" smtClean="0"/>
              <a:t>hipertensos e </a:t>
            </a:r>
            <a:r>
              <a:rPr lang="pt-BR" sz="3000" b="1" dirty="0" smtClean="0"/>
              <a:t>diabéticos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65583999"/>
              </p:ext>
            </p:extLst>
          </p:nvPr>
        </p:nvGraphicFramePr>
        <p:xfrm>
          <a:off x="251520" y="2792683"/>
          <a:ext cx="3888431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198750673"/>
              </p:ext>
            </p:extLst>
          </p:nvPr>
        </p:nvGraphicFramePr>
        <p:xfrm>
          <a:off x="4530044" y="2796556"/>
          <a:ext cx="432048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 descr="C:\Users\Debora\Documents\Fotos do trabalho\ame-latina-pq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0"/>
            <a:ext cx="1835696" cy="1651323"/>
          </a:xfrm>
          <a:prstGeom prst="rect">
            <a:avLst/>
          </a:prstGeom>
          <a:noFill/>
        </p:spPr>
      </p:pic>
      <p:sp>
        <p:nvSpPr>
          <p:cNvPr id="11" name="Rectângulo 5"/>
          <p:cNvSpPr/>
          <p:nvPr/>
        </p:nvSpPr>
        <p:spPr>
          <a:xfrm>
            <a:off x="251520" y="5312963"/>
            <a:ext cx="4248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HAS: Mês 1- </a:t>
            </a:r>
            <a:r>
              <a:rPr lang="pt-BR" sz="2800" dirty="0" smtClean="0"/>
              <a:t>42 (</a:t>
            </a:r>
            <a:r>
              <a:rPr lang="pt-BR" sz="2800" dirty="0"/>
              <a:t>82</a:t>
            </a:r>
            <a:r>
              <a:rPr lang="pt-BR" sz="2800" dirty="0" smtClean="0"/>
              <a:t>%)</a:t>
            </a:r>
          </a:p>
          <a:p>
            <a:r>
              <a:rPr lang="pt-PT" sz="2800" b="1" dirty="0" smtClean="0"/>
              <a:t>Mês 2-</a:t>
            </a:r>
            <a:r>
              <a:rPr lang="pt-BR" sz="2800" dirty="0" smtClean="0"/>
              <a:t> </a:t>
            </a:r>
            <a:r>
              <a:rPr lang="pt-BR" sz="2800" dirty="0"/>
              <a:t>86 (99%) </a:t>
            </a:r>
            <a:endParaRPr lang="pt-BR" sz="2800" dirty="0" smtClean="0"/>
          </a:p>
          <a:p>
            <a:r>
              <a:rPr lang="pt-PT" sz="2800" b="1" dirty="0" smtClean="0"/>
              <a:t>Mês 3- </a:t>
            </a:r>
            <a:r>
              <a:rPr lang="pt-BR" sz="2800" dirty="0" smtClean="0"/>
              <a:t>118 (100</a:t>
            </a:r>
            <a:r>
              <a:rPr lang="pt-BR" sz="2800" dirty="0"/>
              <a:t>%)</a:t>
            </a:r>
          </a:p>
          <a:p>
            <a:endParaRPr lang="pt-BR" sz="2800" dirty="0"/>
          </a:p>
        </p:txBody>
      </p:sp>
      <p:sp>
        <p:nvSpPr>
          <p:cNvPr id="12" name="Rectângulo 5"/>
          <p:cNvSpPr/>
          <p:nvPr/>
        </p:nvSpPr>
        <p:spPr>
          <a:xfrm>
            <a:off x="4932040" y="5327822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DM: Mês 1- </a:t>
            </a:r>
            <a:r>
              <a:rPr lang="pt-BR" sz="2800" dirty="0" smtClean="0"/>
              <a:t>15 </a:t>
            </a:r>
            <a:r>
              <a:rPr lang="pt-BR" sz="2800" dirty="0"/>
              <a:t>(75</a:t>
            </a:r>
            <a:r>
              <a:rPr lang="pt-BR" sz="2800" dirty="0" smtClean="0"/>
              <a:t>%) </a:t>
            </a:r>
            <a:r>
              <a:rPr lang="pt-PT" sz="2800" b="1" dirty="0" smtClean="0"/>
              <a:t>Mês </a:t>
            </a:r>
            <a:r>
              <a:rPr lang="pt-PT" sz="2800" b="1" dirty="0"/>
              <a:t>2- </a:t>
            </a:r>
            <a:r>
              <a:rPr lang="pt-BR" sz="2800" dirty="0"/>
              <a:t> 22 (100</a:t>
            </a:r>
            <a:r>
              <a:rPr lang="pt-BR" sz="2800" dirty="0" smtClean="0"/>
              <a:t>%)</a:t>
            </a:r>
            <a:endParaRPr lang="pt-PT" sz="2800" b="1" dirty="0" smtClean="0"/>
          </a:p>
          <a:p>
            <a:r>
              <a:rPr lang="pt-PT" sz="2800" b="1" dirty="0" smtClean="0"/>
              <a:t>Mês </a:t>
            </a:r>
            <a:r>
              <a:rPr lang="pt-PT" sz="2800" b="1" dirty="0"/>
              <a:t>3- </a:t>
            </a:r>
            <a:r>
              <a:rPr lang="pt-BR" sz="2800" dirty="0" smtClean="0"/>
              <a:t> </a:t>
            </a:r>
            <a:r>
              <a:rPr lang="pt-BR" sz="2800" dirty="0"/>
              <a:t>38 (100%)</a:t>
            </a:r>
            <a:endParaRPr lang="pt-PT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480720" cy="144016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Objetivo 3.</a:t>
            </a:r>
            <a:r>
              <a:rPr lang="pt-BR" sz="2800" dirty="0" smtClean="0"/>
              <a:t> </a:t>
            </a:r>
            <a:r>
              <a:rPr lang="pt-BR" sz="3200" dirty="0" smtClean="0">
                <a:solidFill>
                  <a:srgbClr val="002060"/>
                </a:solidFill>
              </a:rPr>
              <a:t>Melhorar a adesão de hipertensos e diabéticos ao programa</a:t>
            </a:r>
            <a:endParaRPr lang="pt-PT" sz="3200" dirty="0">
              <a:solidFill>
                <a:srgbClr val="00206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412777"/>
            <a:ext cx="4895528" cy="4176463"/>
          </a:xfrm>
          <a:noFill/>
        </p:spPr>
        <p:txBody>
          <a:bodyPr>
            <a:noAutofit/>
          </a:bodyPr>
          <a:lstStyle/>
          <a:p>
            <a:endParaRPr lang="pt-BR" sz="2400" b="1" dirty="0" smtClean="0"/>
          </a:p>
          <a:p>
            <a:pPr>
              <a:buFont typeface="Wingdings" pitchFamily="2" charset="2"/>
              <a:buChar char="q"/>
            </a:pPr>
            <a:r>
              <a:rPr lang="pt-BR" sz="2400" b="1" dirty="0" smtClean="0"/>
              <a:t>Buscar </a:t>
            </a:r>
            <a:r>
              <a:rPr lang="pt-BR" sz="2400" b="1" dirty="0" smtClean="0"/>
              <a:t>100% dos </a:t>
            </a:r>
          </a:p>
          <a:p>
            <a:pPr>
              <a:buNone/>
            </a:pPr>
            <a:r>
              <a:rPr lang="pt-BR" sz="2400" b="1" dirty="0" smtClean="0"/>
              <a:t>   hipertensos e diabéticos</a:t>
            </a:r>
          </a:p>
          <a:p>
            <a:pPr>
              <a:buNone/>
            </a:pPr>
            <a:r>
              <a:rPr lang="pt-BR" sz="2400" b="1" dirty="0" smtClean="0"/>
              <a:t>   às consultas na unidade de </a:t>
            </a:r>
            <a:r>
              <a:rPr lang="pt-BR" sz="2400" b="1" dirty="0" smtClean="0"/>
              <a:t>saúde.</a:t>
            </a:r>
            <a:endParaRPr lang="pt-BR" sz="2400" b="1" dirty="0" smtClean="0"/>
          </a:p>
          <a:p>
            <a:pPr>
              <a:buFont typeface="Wingdings" pitchFamily="2" charset="2"/>
              <a:buChar char="q"/>
            </a:pPr>
            <a:r>
              <a:rPr lang="pt-BR" sz="2400" b="1" dirty="0" smtClean="0"/>
              <a:t>Monitorar a cumprimento da periocidade das consultas .</a:t>
            </a:r>
          </a:p>
          <a:p>
            <a:pPr>
              <a:buFont typeface="Wingdings" pitchFamily="2" charset="2"/>
              <a:buChar char="q"/>
            </a:pPr>
            <a:r>
              <a:rPr lang="pt-BR" sz="2400" b="1" dirty="0" smtClean="0"/>
              <a:t>Organizar visitas domiciliares para </a:t>
            </a:r>
            <a:r>
              <a:rPr lang="pt-BR" sz="2400" b="1" dirty="0" smtClean="0"/>
              <a:t>buscar </a:t>
            </a:r>
            <a:r>
              <a:rPr lang="pt-BR" sz="2400" b="1" dirty="0" smtClean="0"/>
              <a:t>os faltosos.</a:t>
            </a:r>
            <a:endParaRPr lang="pt-PT" sz="2400" b="1" dirty="0"/>
          </a:p>
        </p:txBody>
      </p:sp>
      <p:pic>
        <p:nvPicPr>
          <p:cNvPr id="4" name="Imagem 3" descr="G:\DCIM\100HP960\HPIM5166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95528" y="1868759"/>
            <a:ext cx="4248472" cy="35483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37566" y="5445224"/>
            <a:ext cx="7474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Para </a:t>
            </a:r>
            <a:r>
              <a:rPr lang="pt-BR" sz="2400" dirty="0" smtClean="0"/>
              <a:t>estes indicadores foi </a:t>
            </a:r>
            <a:r>
              <a:rPr lang="pt-BR" sz="2400" dirty="0"/>
              <a:t>possível, ao longo dos três meses da intervenção, realizar a busca ativa de todos os </a:t>
            </a:r>
            <a:r>
              <a:rPr lang="pt-BR" sz="2400" dirty="0" smtClean="0"/>
              <a:t> </a:t>
            </a:r>
            <a:r>
              <a:rPr lang="pt-BR" sz="2400" dirty="0"/>
              <a:t>faltosos à consulta (100%),</a:t>
            </a:r>
            <a:endParaRPr lang="pt-B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408712" cy="144016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pt-PT" sz="4000" b="1" dirty="0" smtClean="0">
                <a:solidFill>
                  <a:srgbClr val="FF0000"/>
                </a:solidFill>
                <a:latin typeface="+mn-lt"/>
              </a:rPr>
              <a:t>Objetivo 4. </a:t>
            </a:r>
            <a:r>
              <a:rPr lang="pt-PT" sz="3600" dirty="0" smtClean="0">
                <a:solidFill>
                  <a:srgbClr val="002060"/>
                </a:solidFill>
                <a:latin typeface="+mn-lt"/>
              </a:rPr>
              <a:t>Melhorar o registro das informações sobre pacientes HAS e DM.</a:t>
            </a:r>
            <a:endParaRPr lang="pt-PT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20882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pt-PT" sz="2000" dirty="0" smtClean="0"/>
          </a:p>
          <a:p>
            <a:pPr>
              <a:buFont typeface="Wingdings" pitchFamily="2" charset="2"/>
              <a:buChar char="q"/>
            </a:pPr>
            <a:r>
              <a:rPr lang="pt-PT" sz="2800" b="1" dirty="0" smtClean="0"/>
              <a:t>Manter ficha de acompanhamento de 100% dos hipertensos e diabéticos cadastrados </a:t>
            </a:r>
          </a:p>
          <a:p>
            <a:endParaRPr lang="pt-PT" sz="2000" dirty="0" smtClean="0"/>
          </a:p>
          <a:p>
            <a:pPr marL="0" indent="0">
              <a:buNone/>
            </a:pPr>
            <a:endParaRPr lang="pt-PT" sz="2800" dirty="0" smtClean="0"/>
          </a:p>
          <a:p>
            <a:endParaRPr lang="pt-PT" sz="28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844916797"/>
              </p:ext>
            </p:extLst>
          </p:nvPr>
        </p:nvGraphicFramePr>
        <p:xfrm>
          <a:off x="251520" y="2798225"/>
          <a:ext cx="39604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260063996"/>
              </p:ext>
            </p:extLst>
          </p:nvPr>
        </p:nvGraphicFramePr>
        <p:xfrm>
          <a:off x="4499992" y="2792683"/>
          <a:ext cx="432048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 descr="C:\Users\Debora\Documents\Fotos do trabalho\ame-latina-pq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0"/>
            <a:ext cx="1835696" cy="1628799"/>
          </a:xfrm>
          <a:prstGeom prst="rect">
            <a:avLst/>
          </a:prstGeom>
          <a:noFill/>
        </p:spPr>
      </p:pic>
      <p:sp>
        <p:nvSpPr>
          <p:cNvPr id="7" name="Rectângulo 5"/>
          <p:cNvSpPr/>
          <p:nvPr/>
        </p:nvSpPr>
        <p:spPr>
          <a:xfrm>
            <a:off x="251520" y="5312963"/>
            <a:ext cx="4248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HAS: Mês 1- </a:t>
            </a:r>
            <a:r>
              <a:rPr lang="pt-BR" sz="2800" dirty="0"/>
              <a:t>42 </a:t>
            </a:r>
            <a:r>
              <a:rPr lang="pt-BR" sz="2800" dirty="0" smtClean="0"/>
              <a:t>(</a:t>
            </a:r>
            <a:r>
              <a:rPr lang="pt-BR" sz="2800" dirty="0"/>
              <a:t>82%) </a:t>
            </a:r>
            <a:endParaRPr lang="pt-BR" sz="2800" dirty="0" smtClean="0"/>
          </a:p>
          <a:p>
            <a:r>
              <a:rPr lang="pt-PT" sz="2800" b="1" dirty="0" smtClean="0"/>
              <a:t>Mês 2-</a:t>
            </a:r>
            <a:r>
              <a:rPr lang="pt-BR" sz="2800" dirty="0" smtClean="0"/>
              <a:t> </a:t>
            </a:r>
            <a:r>
              <a:rPr lang="pt-BR" sz="2800" dirty="0"/>
              <a:t>86 </a:t>
            </a:r>
            <a:r>
              <a:rPr lang="pt-BR" sz="2800" dirty="0" smtClean="0"/>
              <a:t>(</a:t>
            </a:r>
            <a:r>
              <a:rPr lang="pt-BR" sz="2800" dirty="0"/>
              <a:t>99</a:t>
            </a:r>
            <a:r>
              <a:rPr lang="pt-BR" sz="2800" dirty="0" smtClean="0"/>
              <a:t>%)</a:t>
            </a:r>
          </a:p>
          <a:p>
            <a:r>
              <a:rPr lang="pt-PT" sz="2800" b="1" dirty="0" smtClean="0"/>
              <a:t>Mês 3- </a:t>
            </a:r>
            <a:r>
              <a:rPr lang="pt-BR" sz="2800" dirty="0"/>
              <a:t>118 </a:t>
            </a:r>
            <a:r>
              <a:rPr lang="pt-BR" sz="2800" dirty="0" smtClean="0"/>
              <a:t>(100%) </a:t>
            </a:r>
            <a:endParaRPr lang="pt-BR" sz="2800" dirty="0"/>
          </a:p>
          <a:p>
            <a:endParaRPr lang="pt-BR" sz="2800" dirty="0"/>
          </a:p>
        </p:txBody>
      </p:sp>
      <p:sp>
        <p:nvSpPr>
          <p:cNvPr id="8" name="Rectângulo 5"/>
          <p:cNvSpPr/>
          <p:nvPr/>
        </p:nvSpPr>
        <p:spPr>
          <a:xfrm>
            <a:off x="4932040" y="5327822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DM: Mês 1- </a:t>
            </a:r>
            <a:r>
              <a:rPr lang="pt-BR" sz="2800" dirty="0"/>
              <a:t>15 </a:t>
            </a:r>
            <a:r>
              <a:rPr lang="pt-BR" sz="2800" dirty="0" smtClean="0"/>
              <a:t>(</a:t>
            </a:r>
            <a:r>
              <a:rPr lang="pt-BR" sz="2800" dirty="0"/>
              <a:t>75%) </a:t>
            </a:r>
            <a:r>
              <a:rPr lang="pt-PT" sz="2800" b="1" dirty="0" smtClean="0"/>
              <a:t>Mês </a:t>
            </a:r>
            <a:r>
              <a:rPr lang="pt-PT" sz="2800" b="1" dirty="0"/>
              <a:t>2- </a:t>
            </a:r>
            <a:r>
              <a:rPr lang="pt-BR" sz="2800" dirty="0"/>
              <a:t> 22 (</a:t>
            </a:r>
            <a:r>
              <a:rPr lang="pt-BR" sz="2800" dirty="0" smtClean="0"/>
              <a:t>100%)</a:t>
            </a:r>
            <a:endParaRPr lang="pt-PT" sz="2800" b="1" dirty="0" smtClean="0"/>
          </a:p>
          <a:p>
            <a:r>
              <a:rPr lang="pt-PT" sz="2800" b="1" dirty="0" smtClean="0"/>
              <a:t>Mês </a:t>
            </a:r>
            <a:r>
              <a:rPr lang="pt-PT" sz="2800" b="1" dirty="0"/>
              <a:t>3- </a:t>
            </a:r>
            <a:r>
              <a:rPr lang="pt-BR" sz="2800" dirty="0" smtClean="0"/>
              <a:t> </a:t>
            </a:r>
            <a:r>
              <a:rPr lang="pt-BR" sz="2800" dirty="0"/>
              <a:t>38 (100%)</a:t>
            </a:r>
            <a:endParaRPr lang="pt-PT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984776" cy="144016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pt-BR" sz="2700" dirty="0" smtClean="0">
                <a:latin typeface="+mn-lt"/>
              </a:rPr>
              <a:t/>
            </a:r>
            <a:br>
              <a:rPr lang="pt-BR" sz="2700" dirty="0" smtClean="0">
                <a:latin typeface="+mn-lt"/>
              </a:rPr>
            </a:br>
            <a:r>
              <a:rPr lang="pt-BR" sz="2700" dirty="0" smtClean="0">
                <a:latin typeface="+mn-lt"/>
              </a:rPr>
              <a:t/>
            </a:r>
            <a:br>
              <a:rPr lang="pt-BR" sz="2700" dirty="0" smtClean="0">
                <a:latin typeface="+mn-lt"/>
              </a:rPr>
            </a:br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Objetivo 5. </a:t>
            </a:r>
            <a:r>
              <a:rPr lang="pt-BR" sz="3600" dirty="0" smtClean="0">
                <a:solidFill>
                  <a:srgbClr val="002060"/>
                </a:solidFill>
                <a:latin typeface="+mn-lt"/>
              </a:rPr>
              <a:t>Mapear hipertensos e diabéticos de risco para doenças cardiovasculares</a:t>
            </a:r>
            <a:r>
              <a:rPr lang="pt-PT" sz="3100" dirty="0" smtClean="0"/>
              <a:t/>
            </a:r>
            <a:br>
              <a:rPr lang="pt-PT" sz="3100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2620888"/>
          </a:xfrm>
        </p:spPr>
        <p:txBody>
          <a:bodyPr>
            <a:normAutofit/>
          </a:bodyPr>
          <a:lstStyle/>
          <a:p>
            <a:endParaRPr lang="pt-PT" sz="2000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pt-PT" sz="3000" dirty="0" smtClean="0">
                <a:latin typeface="+mj-lt"/>
              </a:rPr>
              <a:t>Realizar estratificação do risco cardiovascular em 100% dos hipertensos e diabéticos cadastrados na unidade</a:t>
            </a:r>
            <a:r>
              <a:rPr lang="pt-PT" sz="3000" dirty="0" smtClean="0"/>
              <a:t>. </a:t>
            </a:r>
          </a:p>
          <a:p>
            <a:endParaRPr lang="pt-PT" sz="2800" dirty="0" smtClean="0"/>
          </a:p>
          <a:p>
            <a:pPr marL="0" indent="0">
              <a:buNone/>
            </a:pPr>
            <a:endParaRPr lang="pt-PT" sz="1500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171476807"/>
              </p:ext>
            </p:extLst>
          </p:nvPr>
        </p:nvGraphicFramePr>
        <p:xfrm>
          <a:off x="251520" y="2852936"/>
          <a:ext cx="39604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715842710"/>
              </p:ext>
            </p:extLst>
          </p:nvPr>
        </p:nvGraphicFramePr>
        <p:xfrm>
          <a:off x="4572000" y="2924944"/>
          <a:ext cx="432048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 descr="C:\Users\Debora\Documents\Fotos do trabalho\ame-latina-pq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0"/>
            <a:ext cx="1835696" cy="1628800"/>
          </a:xfrm>
          <a:prstGeom prst="rect">
            <a:avLst/>
          </a:prstGeom>
          <a:noFill/>
        </p:spPr>
      </p:pic>
      <p:sp>
        <p:nvSpPr>
          <p:cNvPr id="8" name="Rectângulo 5"/>
          <p:cNvSpPr/>
          <p:nvPr/>
        </p:nvSpPr>
        <p:spPr>
          <a:xfrm>
            <a:off x="251520" y="5312963"/>
            <a:ext cx="4248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HAS: Mês 1- </a:t>
            </a:r>
            <a:r>
              <a:rPr lang="pt-BR" sz="2800" dirty="0"/>
              <a:t>42 </a:t>
            </a:r>
            <a:r>
              <a:rPr lang="pt-BR" sz="2800" dirty="0" smtClean="0"/>
              <a:t>(</a:t>
            </a:r>
            <a:r>
              <a:rPr lang="pt-BR" sz="2800" dirty="0"/>
              <a:t>82%) </a:t>
            </a:r>
            <a:endParaRPr lang="pt-BR" sz="2800" dirty="0" smtClean="0"/>
          </a:p>
          <a:p>
            <a:r>
              <a:rPr lang="pt-PT" sz="2800" b="1" dirty="0" smtClean="0"/>
              <a:t>Mês 2-</a:t>
            </a:r>
            <a:r>
              <a:rPr lang="pt-BR" sz="2800" dirty="0" smtClean="0"/>
              <a:t> </a:t>
            </a:r>
            <a:r>
              <a:rPr lang="pt-BR" sz="2800" dirty="0"/>
              <a:t>86 </a:t>
            </a:r>
            <a:r>
              <a:rPr lang="pt-BR" sz="2800" dirty="0" smtClean="0"/>
              <a:t>(</a:t>
            </a:r>
            <a:r>
              <a:rPr lang="pt-BR" sz="2800" dirty="0"/>
              <a:t>99</a:t>
            </a:r>
            <a:r>
              <a:rPr lang="pt-BR" sz="2800" dirty="0" smtClean="0"/>
              <a:t>%)</a:t>
            </a:r>
          </a:p>
          <a:p>
            <a:r>
              <a:rPr lang="pt-PT" sz="2800" b="1" dirty="0" smtClean="0"/>
              <a:t>Mês 3- </a:t>
            </a:r>
            <a:r>
              <a:rPr lang="pt-BR" sz="2800" dirty="0"/>
              <a:t>118 </a:t>
            </a:r>
            <a:r>
              <a:rPr lang="pt-BR" sz="2800" dirty="0" smtClean="0"/>
              <a:t>(100%) </a:t>
            </a:r>
            <a:endParaRPr lang="pt-BR" sz="2800" dirty="0"/>
          </a:p>
          <a:p>
            <a:endParaRPr lang="pt-BR" sz="2800" dirty="0"/>
          </a:p>
        </p:txBody>
      </p:sp>
      <p:sp>
        <p:nvSpPr>
          <p:cNvPr id="9" name="Rectângulo 5"/>
          <p:cNvSpPr/>
          <p:nvPr/>
        </p:nvSpPr>
        <p:spPr>
          <a:xfrm>
            <a:off x="4932040" y="5327822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DM: Mês 1- </a:t>
            </a:r>
            <a:r>
              <a:rPr lang="pt-BR" sz="2800" dirty="0"/>
              <a:t>15 </a:t>
            </a:r>
            <a:r>
              <a:rPr lang="pt-BR" sz="2800" dirty="0" smtClean="0"/>
              <a:t>(</a:t>
            </a:r>
            <a:r>
              <a:rPr lang="pt-BR" sz="2800" dirty="0"/>
              <a:t>75%) </a:t>
            </a:r>
            <a:r>
              <a:rPr lang="pt-PT" sz="2800" b="1" dirty="0" smtClean="0"/>
              <a:t>Mês </a:t>
            </a:r>
            <a:r>
              <a:rPr lang="pt-PT" sz="2800" b="1" dirty="0"/>
              <a:t>2- </a:t>
            </a:r>
            <a:r>
              <a:rPr lang="pt-BR" sz="2800" dirty="0"/>
              <a:t> 22 (</a:t>
            </a:r>
            <a:r>
              <a:rPr lang="pt-BR" sz="2800" dirty="0" smtClean="0"/>
              <a:t>100%)</a:t>
            </a:r>
            <a:endParaRPr lang="pt-PT" sz="2800" b="1" dirty="0" smtClean="0"/>
          </a:p>
          <a:p>
            <a:r>
              <a:rPr lang="pt-PT" sz="2800" b="1" dirty="0" smtClean="0"/>
              <a:t>Mês </a:t>
            </a:r>
            <a:r>
              <a:rPr lang="pt-PT" sz="2800" b="1" dirty="0"/>
              <a:t>3- </a:t>
            </a:r>
            <a:r>
              <a:rPr lang="pt-BR" sz="2800" dirty="0" smtClean="0"/>
              <a:t> </a:t>
            </a:r>
            <a:r>
              <a:rPr lang="pt-BR" sz="2800" dirty="0"/>
              <a:t>38 (100%)</a:t>
            </a:r>
            <a:endParaRPr lang="pt-PT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6480720" cy="144016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l"/>
            <a:r>
              <a:rPr lang="pt-PT" sz="3600" b="1" dirty="0" smtClean="0">
                <a:solidFill>
                  <a:srgbClr val="FF0000"/>
                </a:solidFill>
              </a:rPr>
              <a:t>Objetivo 6.  </a:t>
            </a:r>
            <a:r>
              <a:rPr lang="pt-PT" sz="3200" dirty="0" smtClean="0"/>
              <a:t>Promover a saúde de</a:t>
            </a:r>
            <a:br>
              <a:rPr lang="pt-PT" sz="3200" dirty="0" smtClean="0"/>
            </a:br>
            <a:r>
              <a:rPr lang="pt-PT" sz="3200" dirty="0" smtClean="0"/>
              <a:t> hipertensos e diabéticos na área de </a:t>
            </a:r>
            <a:br>
              <a:rPr lang="pt-PT" sz="3200" dirty="0" smtClean="0"/>
            </a:br>
            <a:r>
              <a:rPr lang="pt-PT" sz="3200" dirty="0" smtClean="0"/>
              <a:t>abrangência</a:t>
            </a:r>
            <a:endParaRPr lang="pt-PT" sz="320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              </a:t>
            </a:r>
            <a:endParaRPr lang="pt-PT" dirty="0" smtClean="0"/>
          </a:p>
          <a:p>
            <a:pPr>
              <a:buNone/>
            </a:pPr>
            <a:r>
              <a:rPr lang="pt-PT" dirty="0"/>
              <a:t> </a:t>
            </a:r>
            <a:r>
              <a:rPr lang="pt-PT" dirty="0" smtClean="0"/>
              <a:t>               </a:t>
            </a:r>
            <a:r>
              <a:rPr lang="pt-PT" dirty="0" smtClean="0">
                <a:solidFill>
                  <a:srgbClr val="002060"/>
                </a:solidFill>
              </a:rPr>
              <a:t>Garantir orientação sobre:</a:t>
            </a:r>
          </a:p>
          <a:p>
            <a:pPr>
              <a:buFont typeface="Wingdings" pitchFamily="2" charset="2"/>
              <a:buChar char="q"/>
            </a:pPr>
            <a:r>
              <a:rPr lang="pt-PT" dirty="0" smtClean="0">
                <a:solidFill>
                  <a:srgbClr val="002060"/>
                </a:solidFill>
              </a:rPr>
              <a:t>Nutrição saudável.</a:t>
            </a:r>
          </a:p>
          <a:p>
            <a:pPr>
              <a:buFont typeface="Wingdings" pitchFamily="2" charset="2"/>
              <a:buChar char="q"/>
            </a:pPr>
            <a:r>
              <a:rPr lang="pt-PT" dirty="0" smtClean="0">
                <a:solidFill>
                  <a:srgbClr val="002060"/>
                </a:solidFill>
              </a:rPr>
              <a:t>Prática regular de atividade física.</a:t>
            </a:r>
          </a:p>
          <a:p>
            <a:pPr>
              <a:buFont typeface="Wingdings" pitchFamily="2" charset="2"/>
              <a:buChar char="q"/>
            </a:pPr>
            <a:r>
              <a:rPr lang="pt-PT" dirty="0" smtClean="0">
                <a:solidFill>
                  <a:srgbClr val="002060"/>
                </a:solidFill>
              </a:rPr>
              <a:t>Riscos do tabagismo.</a:t>
            </a:r>
          </a:p>
          <a:p>
            <a:pPr>
              <a:buFont typeface="Wingdings" pitchFamily="2" charset="2"/>
              <a:buChar char="q"/>
            </a:pPr>
            <a:r>
              <a:rPr lang="pt-PT" dirty="0" smtClean="0">
                <a:solidFill>
                  <a:srgbClr val="002060"/>
                </a:solidFill>
              </a:rPr>
              <a:t>Higiene bucal.</a:t>
            </a:r>
          </a:p>
          <a:p>
            <a:endParaRPr lang="pt-PT" dirty="0" smtClean="0">
              <a:solidFill>
                <a:srgbClr val="002060"/>
              </a:solidFill>
            </a:endParaRPr>
          </a:p>
          <a:p>
            <a:endParaRPr lang="pt-PT" dirty="0" smtClean="0"/>
          </a:p>
          <a:p>
            <a:pPr>
              <a:buNone/>
            </a:pPr>
            <a:endParaRPr lang="pt-PT" dirty="0"/>
          </a:p>
        </p:txBody>
      </p:sp>
      <p:sp>
        <p:nvSpPr>
          <p:cNvPr id="6" name="Seta para a direita 5"/>
          <p:cNvSpPr/>
          <p:nvPr/>
        </p:nvSpPr>
        <p:spPr>
          <a:xfrm>
            <a:off x="611560" y="22768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Picture 2" descr="C:\Users\Debora\Documents\Fotos do trabalho\ame-latina-pq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"/>
            <a:ext cx="1835696" cy="162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6480720" cy="144016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pt-PT" sz="3100" dirty="0" smtClean="0"/>
              <a:t/>
            </a:r>
            <a:br>
              <a:rPr lang="pt-PT" sz="3100" dirty="0" smtClean="0"/>
            </a:br>
            <a:r>
              <a:rPr lang="pt-PT" sz="4000" b="1" dirty="0" smtClean="0">
                <a:solidFill>
                  <a:srgbClr val="FF0000"/>
                </a:solidFill>
              </a:rPr>
              <a:t>Objetivo 6.</a:t>
            </a:r>
            <a:r>
              <a:rPr lang="pt-PT" sz="3100" dirty="0" smtClean="0"/>
              <a:t> </a:t>
            </a:r>
            <a:r>
              <a:rPr lang="pt-PT" sz="3600" dirty="0" smtClean="0"/>
              <a:t>Promover a saúde de hipertensos e diabéticos na área de abrangência</a:t>
            </a:r>
            <a:r>
              <a:rPr lang="pt-PT" sz="3100" dirty="0" smtClean="0"/>
              <a:t/>
            </a:r>
            <a:br>
              <a:rPr lang="pt-PT" sz="3100" dirty="0" smtClean="0"/>
            </a:br>
            <a:endParaRPr lang="pt-PT" sz="3100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3240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PT" dirty="0" smtClean="0"/>
              <a:t>Objetivos </a:t>
            </a:r>
            <a:r>
              <a:rPr lang="pt-PT" dirty="0" smtClean="0"/>
              <a:t>100% </a:t>
            </a:r>
            <a:r>
              <a:rPr lang="pt-PT" dirty="0" smtClean="0"/>
              <a:t>atingidos ao final do terceiro mês</a:t>
            </a:r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pPr>
              <a:buNone/>
            </a:pPr>
            <a:endParaRPr lang="pt-PT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067930189"/>
              </p:ext>
            </p:extLst>
          </p:nvPr>
        </p:nvGraphicFramePr>
        <p:xfrm>
          <a:off x="179512" y="2492896"/>
          <a:ext cx="39604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571681898"/>
              </p:ext>
            </p:extLst>
          </p:nvPr>
        </p:nvGraphicFramePr>
        <p:xfrm>
          <a:off x="4499992" y="2492896"/>
          <a:ext cx="432048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 descr="C:\Users\Debora\Documents\Fotos do trabalho\ame-latina-pq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0"/>
            <a:ext cx="1835696" cy="1628800"/>
          </a:xfrm>
          <a:prstGeom prst="rect">
            <a:avLst/>
          </a:prstGeom>
          <a:noFill/>
        </p:spPr>
      </p:pic>
      <p:sp>
        <p:nvSpPr>
          <p:cNvPr id="7" name="Rectângulo 5"/>
          <p:cNvSpPr/>
          <p:nvPr/>
        </p:nvSpPr>
        <p:spPr>
          <a:xfrm>
            <a:off x="251520" y="5312963"/>
            <a:ext cx="4248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HAS: Mês 1- </a:t>
            </a:r>
            <a:r>
              <a:rPr lang="pt-BR" sz="2800" dirty="0"/>
              <a:t>42 </a:t>
            </a:r>
            <a:r>
              <a:rPr lang="pt-BR" sz="2800" dirty="0" smtClean="0"/>
              <a:t>(</a:t>
            </a:r>
            <a:r>
              <a:rPr lang="pt-BR" sz="2800" dirty="0"/>
              <a:t>82%) </a:t>
            </a:r>
            <a:endParaRPr lang="pt-BR" sz="2800" dirty="0" smtClean="0"/>
          </a:p>
          <a:p>
            <a:r>
              <a:rPr lang="pt-PT" sz="2800" b="1" dirty="0" smtClean="0"/>
              <a:t>Mês 2-</a:t>
            </a:r>
            <a:r>
              <a:rPr lang="pt-BR" sz="2800" dirty="0" smtClean="0"/>
              <a:t> </a:t>
            </a:r>
            <a:r>
              <a:rPr lang="pt-BR" sz="2800" dirty="0"/>
              <a:t>86 </a:t>
            </a:r>
            <a:r>
              <a:rPr lang="pt-BR" sz="2800" dirty="0" smtClean="0"/>
              <a:t>(</a:t>
            </a:r>
            <a:r>
              <a:rPr lang="pt-BR" sz="2800" dirty="0"/>
              <a:t>99</a:t>
            </a:r>
            <a:r>
              <a:rPr lang="pt-BR" sz="2800" dirty="0" smtClean="0"/>
              <a:t>%)</a:t>
            </a:r>
          </a:p>
          <a:p>
            <a:r>
              <a:rPr lang="pt-PT" sz="2800" b="1" dirty="0" smtClean="0"/>
              <a:t>Mês 3- </a:t>
            </a:r>
            <a:r>
              <a:rPr lang="pt-BR" sz="2800" dirty="0"/>
              <a:t>118 </a:t>
            </a:r>
            <a:r>
              <a:rPr lang="pt-BR" sz="2800" dirty="0" smtClean="0"/>
              <a:t>(100%) </a:t>
            </a:r>
            <a:endParaRPr lang="pt-BR" sz="2800" dirty="0"/>
          </a:p>
          <a:p>
            <a:endParaRPr lang="pt-BR" sz="2800" dirty="0"/>
          </a:p>
        </p:txBody>
      </p:sp>
      <p:sp>
        <p:nvSpPr>
          <p:cNvPr id="8" name="Rectângulo 5"/>
          <p:cNvSpPr/>
          <p:nvPr/>
        </p:nvSpPr>
        <p:spPr>
          <a:xfrm>
            <a:off x="4932040" y="5327822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DM: Mês 1- </a:t>
            </a:r>
            <a:r>
              <a:rPr lang="pt-BR" sz="2800" dirty="0"/>
              <a:t>15 </a:t>
            </a:r>
            <a:r>
              <a:rPr lang="pt-BR" sz="2800" dirty="0" smtClean="0"/>
              <a:t>(</a:t>
            </a:r>
            <a:r>
              <a:rPr lang="pt-BR" sz="2800" dirty="0"/>
              <a:t>75%) </a:t>
            </a:r>
            <a:r>
              <a:rPr lang="pt-PT" sz="2800" b="1" dirty="0" smtClean="0"/>
              <a:t>Mês </a:t>
            </a:r>
            <a:r>
              <a:rPr lang="pt-PT" sz="2800" b="1" dirty="0"/>
              <a:t>2- </a:t>
            </a:r>
            <a:r>
              <a:rPr lang="pt-BR" sz="2800" dirty="0"/>
              <a:t> 22 (</a:t>
            </a:r>
            <a:r>
              <a:rPr lang="pt-BR" sz="2800" dirty="0" smtClean="0"/>
              <a:t>100%)</a:t>
            </a:r>
            <a:endParaRPr lang="pt-PT" sz="2800" b="1" dirty="0" smtClean="0"/>
          </a:p>
          <a:p>
            <a:r>
              <a:rPr lang="pt-PT" sz="2800" b="1" dirty="0" smtClean="0"/>
              <a:t>Mês </a:t>
            </a:r>
            <a:r>
              <a:rPr lang="pt-PT" sz="2800" b="1" dirty="0"/>
              <a:t>3- </a:t>
            </a:r>
            <a:r>
              <a:rPr lang="pt-BR" sz="2800" dirty="0" smtClean="0"/>
              <a:t> </a:t>
            </a:r>
            <a:r>
              <a:rPr lang="pt-BR" sz="2800" dirty="0"/>
              <a:t>38 (100%)</a:t>
            </a:r>
            <a:endParaRPr lang="pt-PT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0"/>
            <a:ext cx="6480720" cy="148478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pt-PT" sz="3600" b="1" dirty="0" smtClean="0">
                <a:solidFill>
                  <a:srgbClr val="FF0000"/>
                </a:solidFill>
              </a:rPr>
              <a:t>Conclusão</a:t>
            </a:r>
            <a:endParaRPr lang="pt-PT" sz="3600" b="1" dirty="0">
              <a:solidFill>
                <a:srgbClr val="FF0000"/>
              </a:solidFill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sz="half" idx="1"/>
          </p:nvPr>
        </p:nvSpPr>
        <p:spPr>
          <a:xfrm>
            <a:off x="179512" y="1628801"/>
            <a:ext cx="5112568" cy="4997152"/>
          </a:xfrm>
        </p:spPr>
        <p:txBody>
          <a:bodyPr>
            <a:normAutofit fontScale="85000" lnSpcReduction="20000"/>
          </a:bodyPr>
          <a:lstStyle/>
          <a:p>
            <a:endParaRPr lang="pt-PT" dirty="0" smtClean="0"/>
          </a:p>
          <a:p>
            <a:pPr>
              <a:buFont typeface="Wingdings" pitchFamily="2" charset="2"/>
              <a:buChar char="q"/>
            </a:pPr>
            <a:r>
              <a:rPr lang="pt-BR" dirty="0"/>
              <a:t>Aumentou a cobertura </a:t>
            </a:r>
            <a:r>
              <a:rPr lang="pt-BR" dirty="0" smtClean="0"/>
              <a:t>Atenção aos Usuários com HAS e DM;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Melhorou </a:t>
            </a:r>
            <a:r>
              <a:rPr lang="pt-BR" dirty="0"/>
              <a:t>os atendimentos e os registro das informações;</a:t>
            </a:r>
          </a:p>
          <a:p>
            <a:pPr>
              <a:buFont typeface="Wingdings" pitchFamily="2" charset="2"/>
              <a:buChar char="q"/>
            </a:pPr>
            <a:r>
              <a:rPr lang="pt-BR" dirty="0"/>
              <a:t>Identificou </a:t>
            </a:r>
            <a:r>
              <a:rPr lang="pt-BR" dirty="0" smtClean="0"/>
              <a:t>os usuários com exames alterados ou risco de morbimortalidade;</a:t>
            </a:r>
            <a:endParaRPr lang="pt-BR" dirty="0"/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Aumentou </a:t>
            </a:r>
            <a:r>
              <a:rPr lang="pt-BR" dirty="0"/>
              <a:t>o conhecimento da população sobre </a:t>
            </a:r>
            <a:r>
              <a:rPr lang="pt-BR" dirty="0" smtClean="0"/>
              <a:t>o controle da HAS e da DM;</a:t>
            </a:r>
            <a:endParaRPr lang="pt-BR" dirty="0"/>
          </a:p>
          <a:p>
            <a:pPr>
              <a:buFont typeface="Wingdings" pitchFamily="2" charset="2"/>
              <a:buChar char="q"/>
            </a:pPr>
            <a:r>
              <a:rPr lang="pt-BR" dirty="0"/>
              <a:t>O impacto já começa ser percebido pela comunidade.</a:t>
            </a:r>
          </a:p>
          <a:p>
            <a:pPr>
              <a:buFont typeface="Wingdings" pitchFamily="2" charset="2"/>
              <a:buChar char="q"/>
            </a:pPr>
            <a:r>
              <a:rPr lang="pt-PT" dirty="0" smtClean="0"/>
              <a:t>Reforçou </a:t>
            </a:r>
            <a:r>
              <a:rPr lang="pt-PT" dirty="0" smtClean="0"/>
              <a:t>o trabalho em equipe e a adesão</a:t>
            </a:r>
            <a:endParaRPr lang="pt-PT" dirty="0"/>
          </a:p>
        </p:txBody>
      </p:sp>
      <p:pic>
        <p:nvPicPr>
          <p:cNvPr id="4" name="Picture 2" descr="C:\Users\Debora\Documents\Fotos do trabalho\ame-latina-pq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"/>
            <a:ext cx="1835696" cy="1628800"/>
          </a:xfrm>
          <a:prstGeom prst="rect">
            <a:avLst/>
          </a:prstGeom>
          <a:noFill/>
        </p:spPr>
      </p:pic>
      <p:pic>
        <p:nvPicPr>
          <p:cNvPr id="9" name="Marcador de Posição de Conteúdo 8" descr="Resultado de imagem para imagens sobre hipertensão e diabetes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916832"/>
            <a:ext cx="3749642" cy="381642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6480720" cy="1440160"/>
          </a:xfrm>
          <a:blipFill>
            <a:blip r:embed="rId3" cstate="print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pt-PT" sz="4000" b="1" dirty="0" smtClean="0">
                <a:solidFill>
                  <a:srgbClr val="FF0000"/>
                </a:solidFill>
              </a:rPr>
              <a:t>Hipertensão e Diabetes </a:t>
            </a:r>
            <a:r>
              <a:rPr lang="pt-PT" sz="4000" b="1" dirty="0" err="1" smtClean="0">
                <a:solidFill>
                  <a:srgbClr val="FF0000"/>
                </a:solidFill>
              </a:rPr>
              <a:t>Mellitus</a:t>
            </a:r>
            <a:endParaRPr lang="pt-PT" sz="4000" b="1" dirty="0">
              <a:solidFill>
                <a:srgbClr val="FF0000"/>
              </a:solidFill>
            </a:endParaRPr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755576" y="1700808"/>
            <a:ext cx="8229600" cy="46805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PT" sz="2400" dirty="0" smtClean="0"/>
              <a:t>  </a:t>
            </a:r>
            <a:endParaRPr lang="pt-PT" sz="2400" dirty="0"/>
          </a:p>
          <a:p>
            <a:pPr>
              <a:buNone/>
            </a:pPr>
            <a:r>
              <a:rPr lang="pt-PT" sz="2400" dirty="0" smtClean="0"/>
              <a:t>             </a:t>
            </a:r>
            <a:r>
              <a:rPr lang="pt-PT" sz="4000" b="1" dirty="0" smtClean="0">
                <a:solidFill>
                  <a:srgbClr val="002060"/>
                </a:solidFill>
              </a:rPr>
              <a:t>A hipertensão arterial sistêmica ( HAS) e o diabetes </a:t>
            </a:r>
            <a:r>
              <a:rPr lang="pt-PT" sz="4000" b="1" dirty="0" err="1" smtClean="0">
                <a:solidFill>
                  <a:srgbClr val="002060"/>
                </a:solidFill>
              </a:rPr>
              <a:t>mellitus</a:t>
            </a:r>
            <a:r>
              <a:rPr lang="pt-PT" sz="4000" b="1" dirty="0" smtClean="0">
                <a:solidFill>
                  <a:srgbClr val="002060"/>
                </a:solidFill>
              </a:rPr>
              <a:t> (DM) são patologias consideradas hoje prioritárias em saúde pública.  </a:t>
            </a:r>
          </a:p>
          <a:p>
            <a:pPr>
              <a:buNone/>
            </a:pPr>
            <a:endParaRPr lang="pt-PT" sz="3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t-PT" sz="3400" b="1" dirty="0" smtClean="0">
                <a:solidFill>
                  <a:srgbClr val="002060"/>
                </a:solidFill>
              </a:rPr>
              <a:t>         </a:t>
            </a:r>
            <a:r>
              <a:rPr lang="pt-PT" sz="4000" b="1" dirty="0" smtClean="0">
                <a:solidFill>
                  <a:srgbClr val="002060"/>
                </a:solidFill>
              </a:rPr>
              <a:t>No cenário epidemiológico contemporâneo, em que as condições crônicas assumem papel cada vez mais relevante, a hipertensão e o diabetes se destacam por apresentarem tendência de aumento e pelo forte impacto que exercem no perfil de morbimortalidade da população, sendo fatores de risco para o surgimento das doenças </a:t>
            </a:r>
            <a:r>
              <a:rPr lang="pt-PT" sz="4000" b="1" dirty="0" smtClean="0">
                <a:solidFill>
                  <a:srgbClr val="002060"/>
                </a:solidFill>
              </a:rPr>
              <a:t>cardiovasculares </a:t>
            </a:r>
            <a:r>
              <a:rPr lang="pt-PT" sz="4000" b="1" dirty="0" smtClean="0">
                <a:solidFill>
                  <a:srgbClr val="002060"/>
                </a:solidFill>
              </a:rPr>
              <a:t>e da doença renal crônica </a:t>
            </a:r>
            <a:endParaRPr lang="pt-PT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Debora\Documents\Fotos do trabalho\ame-latina-pq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784" y="1"/>
            <a:ext cx="1944216" cy="1628800"/>
          </a:xfrm>
          <a:prstGeom prst="rect">
            <a:avLst/>
          </a:prstGeom>
          <a:noFill/>
        </p:spPr>
      </p:pic>
      <p:sp>
        <p:nvSpPr>
          <p:cNvPr id="5" name="Seta para a direita 4"/>
          <p:cNvSpPr/>
          <p:nvPr/>
        </p:nvSpPr>
        <p:spPr>
          <a:xfrm>
            <a:off x="539552" y="1988840"/>
            <a:ext cx="834392" cy="364058"/>
          </a:xfrm>
          <a:prstGeom prst="rightArrow">
            <a:avLst>
              <a:gd name="adj1" fmla="val 4519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   </a:t>
            </a:r>
            <a:endParaRPr lang="pt-PT" dirty="0"/>
          </a:p>
        </p:txBody>
      </p:sp>
      <p:sp>
        <p:nvSpPr>
          <p:cNvPr id="6" name="Seta para a direita 5"/>
          <p:cNvSpPr/>
          <p:nvPr/>
        </p:nvSpPr>
        <p:spPr>
          <a:xfrm>
            <a:off x="539552" y="3501008"/>
            <a:ext cx="83439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0"/>
            <a:ext cx="6480720" cy="148478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pt-PT" sz="3600" b="1" dirty="0" smtClean="0">
                <a:solidFill>
                  <a:srgbClr val="FF0000"/>
                </a:solidFill>
              </a:rPr>
              <a:t>Reflexão Crítica</a:t>
            </a:r>
            <a:endParaRPr lang="pt-PT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Debora\Documents\Fotos do trabalho\ame-latina-pq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"/>
            <a:ext cx="1835696" cy="1628800"/>
          </a:xfrm>
          <a:prstGeom prst="rect">
            <a:avLst/>
          </a:prstGeom>
          <a:noFill/>
        </p:spPr>
      </p:pic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8435280" cy="452596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O curso a distancia ensinou os princípios de saúde da atenção primaria de saúde no Brasil.</a:t>
            </a:r>
          </a:p>
          <a:p>
            <a:pPr lvl="0" algn="just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95000"/>
              <a:buFont typeface="Wingdings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Ajudo a adquirir novos conhecimentos a cerca da ESF e a oportunidade de mudanças no processo de trabalho  dos membros da equipe da UBS.</a:t>
            </a:r>
          </a:p>
          <a:p>
            <a:pPr marL="457200" lvl="0" indent="-457200" algn="just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95000"/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Adquirir novas modalidades de estudo e adquirir conhecimentos clínicos e prático sobre atenção básica no Brasil.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3330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03648" y="2780928"/>
            <a:ext cx="6480720" cy="148478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pt-PT" sz="3600" b="1" dirty="0" smtClean="0">
                <a:solidFill>
                  <a:srgbClr val="FF0000"/>
                </a:solidFill>
              </a:rPr>
              <a:t>OBRIGADO</a:t>
            </a:r>
            <a:endParaRPr lang="pt-PT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Debora\Documents\Fotos do trabalho\ame-latina-pq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980728"/>
            <a:ext cx="1835696" cy="16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993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Autofit/>
          </a:bodyPr>
          <a:lstStyle/>
          <a:p>
            <a:r>
              <a:rPr lang="pt-BR" sz="2800" dirty="0" smtClean="0"/>
              <a:t>Segundo IBGE</a:t>
            </a:r>
            <a:r>
              <a:rPr lang="pt-BR" sz="2800" dirty="0"/>
              <a:t> </a:t>
            </a:r>
            <a:r>
              <a:rPr lang="pt-BR" sz="2800" dirty="0" smtClean="0"/>
              <a:t>(2010</a:t>
            </a:r>
            <a:r>
              <a:rPr lang="pt-BR" sz="2800" dirty="0"/>
              <a:t>) possui uma população total residente de 31.089 </a:t>
            </a:r>
            <a:r>
              <a:rPr lang="pt-BR" sz="2800" dirty="0" smtClean="0"/>
              <a:t>habitantes. </a:t>
            </a:r>
            <a:r>
              <a:rPr lang="pt-BR" sz="2800" dirty="0"/>
              <a:t>Possui índice de pobreza de 51,50%. A principal atividade econômica é a </a:t>
            </a:r>
            <a:r>
              <a:rPr lang="pt-BR" sz="2800" dirty="0" smtClean="0"/>
              <a:t>agricultura.</a:t>
            </a:r>
          </a:p>
          <a:p>
            <a:r>
              <a:rPr lang="pt-BR" sz="2800" dirty="0" smtClean="0"/>
              <a:t>Sistema de Saúde: </a:t>
            </a:r>
          </a:p>
          <a:p>
            <a:pPr marL="400050" lvl="1" indent="0">
              <a:buNone/>
            </a:pPr>
            <a:r>
              <a:rPr lang="pt-BR" sz="2400" dirty="0"/>
              <a:t>-</a:t>
            </a:r>
            <a:r>
              <a:rPr lang="pt-BR" sz="2400" dirty="0" smtClean="0"/>
              <a:t>15 UBS, todas </a:t>
            </a:r>
            <a:r>
              <a:rPr lang="pt-BR" sz="2400" dirty="0"/>
              <a:t>com </a:t>
            </a:r>
            <a:r>
              <a:rPr lang="pt-BR" sz="2400" dirty="0" smtClean="0"/>
              <a:t>ESF;</a:t>
            </a:r>
          </a:p>
          <a:p>
            <a:pPr marL="400050" lvl="1" indent="0">
              <a:buNone/>
            </a:pPr>
            <a:r>
              <a:rPr lang="pt-BR" sz="2400" dirty="0" smtClean="0"/>
              <a:t>-02 NASF;</a:t>
            </a:r>
          </a:p>
          <a:p>
            <a:pPr marL="400050" lvl="1" indent="0">
              <a:buNone/>
            </a:pPr>
            <a:r>
              <a:rPr lang="pt-BR" sz="2400" dirty="0" smtClean="0"/>
              <a:t>-Maternidade </a:t>
            </a:r>
            <a:r>
              <a:rPr lang="pt-BR" sz="2400" dirty="0"/>
              <a:t>Januário </a:t>
            </a:r>
            <a:r>
              <a:rPr lang="pt-BR" sz="2400" dirty="0" err="1" smtClean="0"/>
              <a:t>Cico</a:t>
            </a:r>
            <a:r>
              <a:rPr lang="pt-BR" sz="2400" dirty="0" smtClean="0"/>
              <a:t>;</a:t>
            </a:r>
          </a:p>
          <a:p>
            <a:pPr marL="400050" lvl="1" indent="0">
              <a:buNone/>
            </a:pPr>
            <a:r>
              <a:rPr lang="pt-BR" sz="2400" dirty="0" smtClean="0"/>
              <a:t>- 03 Hospitais (Hospital </a:t>
            </a:r>
            <a:r>
              <a:rPr lang="pt-BR" sz="2400" dirty="0"/>
              <a:t>Santa </a:t>
            </a:r>
            <a:r>
              <a:rPr lang="pt-BR" sz="2400" dirty="0" smtClean="0"/>
              <a:t>Catarina; Hospital </a:t>
            </a:r>
            <a:r>
              <a:rPr lang="pt-BR" sz="2400" dirty="0"/>
              <a:t>Universitário Onofre </a:t>
            </a:r>
            <a:r>
              <a:rPr lang="pt-BR" sz="2400" dirty="0" smtClean="0"/>
              <a:t>Lopes e Hospital </a:t>
            </a:r>
            <a:r>
              <a:rPr lang="pt-BR" sz="2400" dirty="0" err="1"/>
              <a:t>Walfredo</a:t>
            </a:r>
            <a:r>
              <a:rPr lang="pt-BR" sz="2400" dirty="0"/>
              <a:t> </a:t>
            </a:r>
            <a:r>
              <a:rPr lang="pt-BR" sz="2400" dirty="0" smtClean="0"/>
              <a:t>Gurgel);</a:t>
            </a:r>
          </a:p>
          <a:p>
            <a:pPr marL="400050" lvl="1" indent="0">
              <a:buNone/>
            </a:pPr>
            <a:r>
              <a:rPr lang="pt-BR" sz="2400" dirty="0" smtClean="0"/>
              <a:t>- Liga </a:t>
            </a:r>
            <a:r>
              <a:rPr lang="pt-BR" sz="2400" dirty="0" err="1"/>
              <a:t>Riograndense</a:t>
            </a:r>
            <a:r>
              <a:rPr lang="pt-BR" sz="2400" dirty="0"/>
              <a:t> de Luta contra o </a:t>
            </a:r>
            <a:r>
              <a:rPr lang="pt-BR" sz="2400" dirty="0" smtClean="0"/>
              <a:t>Câncer</a:t>
            </a:r>
          </a:p>
          <a:p>
            <a:pPr marL="400050" lvl="1" indent="0">
              <a:buNone/>
            </a:pPr>
            <a:r>
              <a:rPr lang="pt-BR" sz="2400" dirty="0" smtClean="0"/>
              <a:t>- Centro </a:t>
            </a:r>
            <a:r>
              <a:rPr lang="pt-BR" sz="2400" dirty="0"/>
              <a:t>de </a:t>
            </a:r>
            <a:r>
              <a:rPr lang="pt-BR" sz="2400" dirty="0" smtClean="0"/>
              <a:t>Especialidade (pediatria</a:t>
            </a:r>
            <a:r>
              <a:rPr lang="pt-BR" sz="2400" dirty="0"/>
              <a:t>, oftalmologia, cardiologia, cirurgia, ginecologia e </a:t>
            </a:r>
            <a:r>
              <a:rPr lang="pt-BR" sz="2400" dirty="0" smtClean="0"/>
              <a:t>obstetrícia).</a:t>
            </a:r>
          </a:p>
          <a:p>
            <a:pPr marL="400050" lvl="1" indent="0">
              <a:buNone/>
            </a:pPr>
            <a:endParaRPr lang="pt-BR" sz="2400" dirty="0" smtClean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  <a:blipFill>
            <a:blip r:embed="rId2" cstate="print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pt-PT" sz="4000" b="1" dirty="0" smtClean="0">
                <a:solidFill>
                  <a:srgbClr val="FF0000"/>
                </a:solidFill>
              </a:rPr>
              <a:t>MUNICÍPIO DE TOUROS-RN</a:t>
            </a:r>
            <a:endParaRPr lang="pt-PT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7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0" y="3429000"/>
            <a:ext cx="4211960" cy="648072"/>
          </a:xfrm>
        </p:spPr>
        <p:txBody>
          <a:bodyPr>
            <a:normAutofit/>
          </a:bodyPr>
          <a:lstStyle/>
          <a:p>
            <a:r>
              <a:rPr lang="pt-PT" sz="2800" dirty="0" smtClean="0"/>
              <a:t> </a:t>
            </a:r>
            <a:endParaRPr lang="pt-PT" sz="2800" dirty="0"/>
          </a:p>
        </p:txBody>
      </p:sp>
      <p:pic>
        <p:nvPicPr>
          <p:cNvPr id="4" name="Marcador de Posição de Conteúdo 3" descr="C:\Users\Debora\Documents\DCIM\100HP960\HPIM5160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3551" r="3551"/>
          <a:stretch>
            <a:fillRect/>
          </a:stretch>
        </p:blipFill>
        <p:spPr bwMode="auto">
          <a:xfrm>
            <a:off x="0" y="0"/>
            <a:ext cx="4499992" cy="3429000"/>
          </a:xfrm>
          <a:prstGeom prst="rect">
            <a:avLst/>
          </a:prstGeom>
          <a:noFill/>
          <a:ln w="31750" cmpd="thickThin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1" name="Marcador de Posição do Texto 10"/>
          <p:cNvSpPr>
            <a:spLocks noGrp="1"/>
          </p:cNvSpPr>
          <p:nvPr>
            <p:ph type="body" sz="half" idx="2"/>
          </p:nvPr>
        </p:nvSpPr>
        <p:spPr>
          <a:xfrm>
            <a:off x="0" y="5445224"/>
            <a:ext cx="4572000" cy="804862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algn="r"/>
            <a:r>
              <a:rPr lang="pt-PT" sz="2400" b="1" dirty="0" smtClean="0">
                <a:solidFill>
                  <a:srgbClr val="FF0000"/>
                </a:solidFill>
              </a:rPr>
              <a:t>Posto de apoio</a:t>
            </a:r>
          </a:p>
          <a:p>
            <a:pPr algn="r"/>
            <a:r>
              <a:rPr lang="pt-PT" sz="2400" b="1" dirty="0" smtClean="0">
                <a:solidFill>
                  <a:srgbClr val="FF0000"/>
                </a:solidFill>
              </a:rPr>
              <a:t> de Perobas</a:t>
            </a:r>
            <a:endParaRPr lang="pt-PT" sz="2400" b="1" dirty="0">
              <a:solidFill>
                <a:srgbClr val="FF0000"/>
              </a:solidFill>
            </a:endParaRPr>
          </a:p>
        </p:txBody>
      </p:sp>
      <p:pic>
        <p:nvPicPr>
          <p:cNvPr id="5" name="Imagem 4" descr="G:\DCIM\100HP960\HPIM518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31750" cmpd="thickThin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4716016" y="26064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 </a:t>
            </a:r>
            <a:endParaRPr lang="pt-PT" sz="2400" b="1" dirty="0">
              <a:solidFill>
                <a:srgbClr val="002060"/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4499992" y="2149405"/>
            <a:ext cx="4644007" cy="83099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/>
            <a:r>
              <a:rPr lang="pt-PT" sz="2400" b="1" dirty="0" smtClean="0">
                <a:solidFill>
                  <a:srgbClr val="FF0000"/>
                </a:solidFill>
              </a:rPr>
              <a:t>UBS de </a:t>
            </a:r>
          </a:p>
          <a:p>
            <a:pPr lvl="0"/>
            <a:r>
              <a:rPr lang="pt-PT" sz="2400" b="1" dirty="0" smtClean="0">
                <a:solidFill>
                  <a:srgbClr val="FF0000"/>
                </a:solidFill>
              </a:rPr>
              <a:t>Carnaubinha </a:t>
            </a:r>
            <a:endParaRPr lang="pt-P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6480720" cy="144016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pt-PT" sz="4000" b="1" dirty="0" smtClean="0">
                <a:solidFill>
                  <a:srgbClr val="FF0000"/>
                </a:solidFill>
              </a:rPr>
              <a:t>Justificativa</a:t>
            </a:r>
            <a:endParaRPr lang="pt-PT" sz="4000" b="1" dirty="0">
              <a:solidFill>
                <a:srgbClr val="FF0000"/>
              </a:solidFill>
            </a:endParaRPr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sz="2800" dirty="0" smtClean="0"/>
          </a:p>
          <a:p>
            <a:r>
              <a:rPr lang="pt-PT" sz="2800" b="1" dirty="0" smtClean="0">
                <a:solidFill>
                  <a:srgbClr val="002060"/>
                </a:solidFill>
              </a:rPr>
              <a:t>Lista desatualizada                         </a:t>
            </a:r>
          </a:p>
          <a:p>
            <a:r>
              <a:rPr lang="pt-PT" sz="2800" b="1" dirty="0" smtClean="0">
                <a:solidFill>
                  <a:srgbClr val="002060"/>
                </a:solidFill>
              </a:rPr>
              <a:t>Acompanhamento  inadequado </a:t>
            </a:r>
          </a:p>
          <a:p>
            <a:r>
              <a:rPr lang="pt-PT" sz="2800" b="1" dirty="0" smtClean="0">
                <a:solidFill>
                  <a:srgbClr val="002060"/>
                </a:solidFill>
              </a:rPr>
              <a:t>Casos descontrolados.</a:t>
            </a:r>
          </a:p>
          <a:p>
            <a:r>
              <a:rPr lang="pt-PT" sz="2800" b="1" dirty="0" smtClean="0">
                <a:solidFill>
                  <a:srgbClr val="002060"/>
                </a:solidFill>
              </a:rPr>
              <a:t>Educação em saúde insuficiente.</a:t>
            </a:r>
          </a:p>
          <a:p>
            <a:r>
              <a:rPr lang="pt-PT" sz="2800" b="1" dirty="0" smtClean="0">
                <a:solidFill>
                  <a:srgbClr val="002060"/>
                </a:solidFill>
              </a:rPr>
              <a:t>Cadastrados insuficientes:</a:t>
            </a:r>
          </a:p>
          <a:p>
            <a:pPr algn="ctr">
              <a:buNone/>
            </a:pPr>
            <a:r>
              <a:rPr lang="pt-PT" sz="2800" b="1" dirty="0" smtClean="0">
                <a:solidFill>
                  <a:srgbClr val="002060"/>
                </a:solidFill>
              </a:rPr>
              <a:t>40% HAS</a:t>
            </a:r>
          </a:p>
          <a:p>
            <a:pPr algn="ctr">
              <a:buNone/>
            </a:pPr>
            <a:r>
              <a:rPr lang="pt-PT" sz="2800" b="1" dirty="0" smtClean="0">
                <a:solidFill>
                  <a:srgbClr val="002060"/>
                </a:solidFill>
              </a:rPr>
              <a:t>50% DM </a:t>
            </a:r>
            <a:endParaRPr lang="pt-PT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Debora\Documents\Fotos do trabalho\ame-latina-pq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784" y="0"/>
            <a:ext cx="1944216" cy="1651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480720" cy="144016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Objetivo</a:t>
            </a:r>
            <a:r>
              <a:rPr lang="pt-BR" b="1" dirty="0" smtClean="0">
                <a:solidFill>
                  <a:srgbClr val="FF0000"/>
                </a:solidFill>
              </a:rPr>
              <a:t> Geral</a:t>
            </a:r>
            <a:endParaRPr lang="pt-PT" b="1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  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 </a:t>
            </a:r>
            <a:r>
              <a:rPr lang="pt-BR" sz="2800" b="1" dirty="0" smtClean="0">
                <a:solidFill>
                  <a:srgbClr val="002060"/>
                </a:solidFill>
              </a:rPr>
              <a:t>Melhorar a qualidade da atenção prestada  aos usuários com hipertensão e/ou diabetes na ESF de Carnaubinha e Perobas, no município de Touros-RN</a:t>
            </a:r>
            <a:endParaRPr lang="pt-PT" sz="2800" b="1" dirty="0" smtClean="0">
              <a:solidFill>
                <a:srgbClr val="002060"/>
              </a:solidFill>
            </a:endParaRPr>
          </a:p>
          <a:p>
            <a:endParaRPr lang="pt-PT" sz="28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Debora\Documents\Fotos do trabalho\ame-latina-pq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"/>
            <a:ext cx="1835696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6480720" cy="144016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</a:rPr>
              <a:t>Objetivos específicos</a:t>
            </a:r>
            <a:endParaRPr lang="pt-PT" sz="4000" b="1" dirty="0">
              <a:solidFill>
                <a:srgbClr val="FF0000"/>
              </a:solidFill>
            </a:endParaRPr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endParaRPr lang="pt-BR" sz="28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50800" dir="5400000" algn="ctr" rotWithShape="0">
                  <a:schemeClr val="tx2">
                    <a:lumMod val="40000"/>
                    <a:lumOff val="60000"/>
                  </a:schemeClr>
                </a:outerShdw>
              </a:effectLst>
            </a:endParaRPr>
          </a:p>
          <a:p>
            <a:pPr marL="571500" indent="-571500">
              <a:buFont typeface="+mj-lt"/>
              <a:buAutoNum type="romanUcPeriod"/>
            </a:pPr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chemeClr val="tx2">
                      <a:lumMod val="40000"/>
                      <a:lumOff val="60000"/>
                    </a:schemeClr>
                  </a:outerShdw>
                </a:effectLst>
              </a:rPr>
              <a:t>Ampliar a coberturara.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chemeClr val="tx2">
                      <a:lumMod val="40000"/>
                      <a:lumOff val="60000"/>
                    </a:schemeClr>
                  </a:outerShdw>
                </a:effectLst>
              </a:rPr>
              <a:t>Melhorar a qualidade da atenção. 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chemeClr val="tx2">
                      <a:lumMod val="40000"/>
                      <a:lumOff val="60000"/>
                    </a:schemeClr>
                  </a:outerShdw>
                </a:effectLst>
              </a:rPr>
              <a:t>Melhorar a adesão.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chemeClr val="tx2">
                      <a:lumMod val="40000"/>
                      <a:lumOff val="60000"/>
                    </a:schemeClr>
                  </a:outerShdw>
                </a:effectLst>
              </a:rPr>
              <a:t>Melhorar os registros das informações.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chemeClr val="tx2">
                      <a:lumMod val="40000"/>
                      <a:lumOff val="60000"/>
                    </a:schemeClr>
                  </a:outerShdw>
                </a:effectLst>
              </a:rPr>
              <a:t>Mapear risco para doença cardiovascular.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chemeClr val="tx2">
                      <a:lumMod val="40000"/>
                      <a:lumOff val="60000"/>
                    </a:schemeClr>
                  </a:outerShdw>
                </a:effectLst>
              </a:rPr>
              <a:t>Promover a saúde. </a:t>
            </a:r>
            <a:endParaRPr lang="pt-BR" sz="2800" dirty="0" smtClean="0">
              <a:solidFill>
                <a:srgbClr val="002060"/>
              </a:solidFill>
              <a:effectLst>
                <a:outerShdw blurRad="50800" dist="50800" dir="5400000" algn="ctr" rotWithShape="0">
                  <a:schemeClr val="tx2">
                    <a:lumMod val="40000"/>
                    <a:lumOff val="60000"/>
                  </a:schemeClr>
                </a:outerShdw>
              </a:effectLst>
            </a:endParaRPr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4" name="Picture 2" descr="C:\Users\Debora\Documents\Fotos do trabalho\ame-latina-pq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784" y="0"/>
            <a:ext cx="1944216" cy="1651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480720" cy="144016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pt-PT" sz="4000" b="1" dirty="0" smtClean="0">
                <a:solidFill>
                  <a:srgbClr val="FF0000"/>
                </a:solidFill>
              </a:rPr>
              <a:t>Metodologia</a:t>
            </a:r>
            <a:endParaRPr lang="pt-PT" sz="4000" b="1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628800"/>
            <a:ext cx="4716016" cy="5229199"/>
          </a:xfrm>
        </p:spPr>
        <p:txBody>
          <a:bodyPr>
            <a:normAutofit/>
          </a:bodyPr>
          <a:lstStyle/>
          <a:p>
            <a:pPr>
              <a:buNone/>
            </a:pPr>
            <a:endParaRPr lang="pt-PT" sz="2400" dirty="0"/>
          </a:p>
          <a:p>
            <a:pPr>
              <a:buFont typeface="Wingdings" pitchFamily="2" charset="2"/>
              <a:buChar char="q"/>
            </a:pPr>
            <a:r>
              <a:rPr lang="pt-PT" sz="2400" dirty="0" smtClean="0"/>
              <a:t>Uso de ficha espelho, planilha de coleta de dados, panfletos do ministério da saúde, uso do protocolo 2013 do ministério da saúde  para ambas as doenças.</a:t>
            </a:r>
          </a:p>
          <a:p>
            <a:pPr>
              <a:buFont typeface="Wingdings" pitchFamily="2" charset="2"/>
              <a:buChar char="q"/>
            </a:pPr>
            <a:r>
              <a:rPr lang="pt-PT" sz="2400" dirty="0" smtClean="0"/>
              <a:t>Realização de palestras para educação prevenção e promoção da saúde.</a:t>
            </a:r>
          </a:p>
          <a:p>
            <a:pPr>
              <a:buFont typeface="Wingdings" pitchFamily="2" charset="2"/>
              <a:buChar char="q"/>
            </a:pPr>
            <a:r>
              <a:rPr lang="pt-PT" sz="2400" dirty="0" smtClean="0"/>
              <a:t>Controle e monitoramento das atividades</a:t>
            </a:r>
            <a:endParaRPr lang="pt-PT" sz="2400" dirty="0"/>
          </a:p>
        </p:txBody>
      </p:sp>
      <p:pic>
        <p:nvPicPr>
          <p:cNvPr id="4" name="Imagem 3" descr="G:\DCIM\100HP960\HPIM51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96952"/>
            <a:ext cx="442798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4321"/>
            <a:ext cx="7308304" cy="144016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Objetivo1.</a:t>
            </a:r>
            <a:r>
              <a:rPr lang="pt-BR" sz="3600" dirty="0" smtClean="0">
                <a:solidFill>
                  <a:srgbClr val="002060"/>
                </a:solidFill>
              </a:rPr>
              <a:t>  </a:t>
            </a:r>
            <a:r>
              <a:rPr lang="pt-BR" sz="3200" dirty="0" smtClean="0">
                <a:solidFill>
                  <a:srgbClr val="002060"/>
                </a:solidFill>
              </a:rPr>
              <a:t>Ampliar a cobertura de hipertensos e/ou </a:t>
            </a:r>
            <a:r>
              <a:rPr lang="pt-BR" sz="3200" b="0" dirty="0" smtClean="0">
                <a:solidFill>
                  <a:srgbClr val="002060"/>
                </a:solidFill>
              </a:rPr>
              <a:t>diabéticos</a:t>
            </a:r>
            <a:r>
              <a:rPr lang="pt-BR" sz="3200" dirty="0" smtClean="0">
                <a:solidFill>
                  <a:srgbClr val="002060"/>
                </a:solidFill>
              </a:rPr>
              <a:t> na UBS</a:t>
            </a:r>
            <a:endParaRPr lang="pt-PT" sz="3200" dirty="0">
              <a:solidFill>
                <a:srgbClr val="00206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398" y="1268760"/>
            <a:ext cx="8928992" cy="2016224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1800" dirty="0" smtClean="0"/>
          </a:p>
          <a:p>
            <a:pPr>
              <a:buFont typeface="Wingdings" pitchFamily="2" charset="2"/>
              <a:buChar char="q"/>
            </a:pPr>
            <a:r>
              <a:rPr lang="pt-BR" sz="2400" b="1" dirty="0" smtClean="0"/>
              <a:t> </a:t>
            </a:r>
            <a:r>
              <a:rPr lang="pt-BR" sz="2400" b="1" dirty="0" smtClean="0"/>
              <a:t>Cadastrar 60% dos hipertensos e diabéticos da área de abrangência  no programa</a:t>
            </a:r>
            <a:r>
              <a:rPr lang="pt-BR" sz="2800" dirty="0" smtClean="0"/>
              <a:t>. </a:t>
            </a:r>
          </a:p>
          <a:p>
            <a:pPr>
              <a:buFont typeface="Wingdings" pitchFamily="2" charset="2"/>
              <a:buChar char="Ø"/>
            </a:pPr>
            <a:endParaRPr lang="pt-PT" sz="2800" dirty="0" smtClean="0"/>
          </a:p>
          <a:p>
            <a:pPr>
              <a:buFont typeface="Wingdings" pitchFamily="2" charset="2"/>
              <a:buChar char="Ø"/>
            </a:pPr>
            <a:endParaRPr lang="pt-PT" sz="2000" dirty="0" smtClean="0"/>
          </a:p>
          <a:p>
            <a:pPr>
              <a:buNone/>
            </a:pPr>
            <a:endParaRPr lang="pt-PT" sz="18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05777040"/>
              </p:ext>
            </p:extLst>
          </p:nvPr>
        </p:nvGraphicFramePr>
        <p:xfrm>
          <a:off x="228858" y="2492896"/>
          <a:ext cx="396044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946841764"/>
              </p:ext>
            </p:extLst>
          </p:nvPr>
        </p:nvGraphicFramePr>
        <p:xfrm>
          <a:off x="4572000" y="2492896"/>
          <a:ext cx="432048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ângulo 5"/>
          <p:cNvSpPr/>
          <p:nvPr/>
        </p:nvSpPr>
        <p:spPr>
          <a:xfrm>
            <a:off x="107504" y="5169386"/>
            <a:ext cx="42484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HAS: Mês 1- </a:t>
            </a:r>
            <a:r>
              <a:rPr lang="pt-BR" sz="2800" dirty="0" smtClean="0"/>
              <a:t>51 (27%) </a:t>
            </a:r>
          </a:p>
          <a:p>
            <a:r>
              <a:rPr lang="pt-PT" sz="2800" b="1" dirty="0" smtClean="0"/>
              <a:t>Mês 2- </a:t>
            </a:r>
            <a:r>
              <a:rPr lang="pt-BR" sz="2800" dirty="0" smtClean="0"/>
              <a:t>87 </a:t>
            </a:r>
            <a:r>
              <a:rPr lang="pt-BR" sz="2800" dirty="0"/>
              <a:t>(47</a:t>
            </a:r>
            <a:r>
              <a:rPr lang="pt-BR" sz="2800" dirty="0" smtClean="0"/>
              <a:t>%)</a:t>
            </a:r>
            <a:endParaRPr lang="pt-PT" sz="2800" b="1" dirty="0" smtClean="0"/>
          </a:p>
          <a:p>
            <a:r>
              <a:rPr lang="pt-PT" sz="2800" b="1" dirty="0" smtClean="0"/>
              <a:t>Mês 3- </a:t>
            </a:r>
            <a:r>
              <a:rPr lang="pt-BR" sz="2800" dirty="0" smtClean="0"/>
              <a:t>118 </a:t>
            </a:r>
            <a:r>
              <a:rPr lang="pt-BR" sz="2800" dirty="0"/>
              <a:t>(63</a:t>
            </a:r>
            <a:r>
              <a:rPr lang="pt-BR" sz="2800" dirty="0" smtClean="0"/>
              <a:t>%)</a:t>
            </a:r>
            <a:endParaRPr lang="pt-PT" sz="2800" b="1" dirty="0"/>
          </a:p>
          <a:p>
            <a:endParaRPr lang="pt-PT" sz="2000" b="1" dirty="0"/>
          </a:p>
        </p:txBody>
      </p:sp>
      <p:pic>
        <p:nvPicPr>
          <p:cNvPr id="7" name="Picture 2" descr="C:\Users\Debora\Documents\Fotos do trabalho\ame-latina-pq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"/>
            <a:ext cx="1835696" cy="1628800"/>
          </a:xfrm>
          <a:prstGeom prst="rect">
            <a:avLst/>
          </a:prstGeom>
          <a:noFill/>
        </p:spPr>
      </p:pic>
      <p:sp>
        <p:nvSpPr>
          <p:cNvPr id="8" name="Rectângulo 5"/>
          <p:cNvSpPr/>
          <p:nvPr/>
        </p:nvSpPr>
        <p:spPr>
          <a:xfrm>
            <a:off x="4716016" y="5321786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/>
              <a:t> </a:t>
            </a:r>
            <a:r>
              <a:rPr lang="pt-PT" sz="2800" b="1" dirty="0" smtClean="0"/>
              <a:t>DM: Mês 1-</a:t>
            </a:r>
            <a:r>
              <a:rPr lang="pt-BR" sz="2800" dirty="0"/>
              <a:t>20 </a:t>
            </a:r>
            <a:r>
              <a:rPr lang="pt-BR" sz="2800" dirty="0" smtClean="0"/>
              <a:t>(33)</a:t>
            </a:r>
            <a:endParaRPr lang="pt-BR" sz="2800" dirty="0"/>
          </a:p>
          <a:p>
            <a:r>
              <a:rPr lang="pt-PT" sz="2800" b="1" dirty="0"/>
              <a:t>Mês 2- </a:t>
            </a:r>
            <a:r>
              <a:rPr lang="pt-BR" sz="2800" dirty="0" smtClean="0"/>
              <a:t>22 (</a:t>
            </a:r>
            <a:r>
              <a:rPr lang="pt-BR" sz="2800" dirty="0"/>
              <a:t>36</a:t>
            </a:r>
            <a:r>
              <a:rPr lang="pt-BR" sz="2800" dirty="0" smtClean="0"/>
              <a:t>%)</a:t>
            </a:r>
            <a:endParaRPr lang="pt-PT" sz="2800" b="1" dirty="0" smtClean="0"/>
          </a:p>
          <a:p>
            <a:r>
              <a:rPr lang="pt-PT" sz="2800" b="1" dirty="0" smtClean="0"/>
              <a:t>Mês </a:t>
            </a:r>
            <a:r>
              <a:rPr lang="pt-PT" sz="2800" b="1" dirty="0"/>
              <a:t>3- </a:t>
            </a:r>
            <a:r>
              <a:rPr lang="pt-BR" sz="2800" dirty="0"/>
              <a:t>38 </a:t>
            </a:r>
            <a:r>
              <a:rPr lang="pt-BR" sz="2800" dirty="0" smtClean="0"/>
              <a:t>(</a:t>
            </a:r>
            <a:r>
              <a:rPr lang="pt-BR" sz="2800" dirty="0"/>
              <a:t>62%)</a:t>
            </a:r>
            <a:endParaRPr lang="pt-PT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</TotalTime>
  <Words>1125</Words>
  <Application>Microsoft Office PowerPoint</Application>
  <PresentationFormat>Apresentação na tela (4:3)</PresentationFormat>
  <Paragraphs>212</Paragraphs>
  <Slides>21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UNIVERSIDADE ABERTA DO SUS UNIVERSIDADE FEDERAL DE PELOTAS ESPECIALIZAÇÃO EAD EM SAÚDE DA FAMÍLIA</vt:lpstr>
      <vt:lpstr>Hipertensão e Diabetes Mellitus</vt:lpstr>
      <vt:lpstr>MUNICÍPIO DE TOUROS-RN</vt:lpstr>
      <vt:lpstr> </vt:lpstr>
      <vt:lpstr>Justificativa</vt:lpstr>
      <vt:lpstr>Objetivo Geral</vt:lpstr>
      <vt:lpstr>Objetivos específicos</vt:lpstr>
      <vt:lpstr>Metodologia</vt:lpstr>
      <vt:lpstr>Objetivo1.  Ampliar a cobertura de hipertensos e/ou diabéticos na UBS</vt:lpstr>
      <vt:lpstr>Objetivo 2. Melhorar a qualidade da atenção a hipertensos e diabéticos</vt:lpstr>
      <vt:lpstr>Objetivo 2. Melhorar a qualidade da atenção a hipertensos e diabéticos</vt:lpstr>
      <vt:lpstr>Objetivo 2. Melhorar a qualidade da atenção a hipertensos e diabéticos</vt:lpstr>
      <vt:lpstr>Objetivo 2. Melhorar a qualidade da atenção a hipertensos e diabéticos</vt:lpstr>
      <vt:lpstr>Objetivo 3. Melhorar a adesão de hipertensos e diabéticos ao programa</vt:lpstr>
      <vt:lpstr>Objetivo 4. Melhorar o registro das informações sobre pacientes HAS e DM.</vt:lpstr>
      <vt:lpstr>  Objetivo 5. Mapear hipertensos e diabéticos de risco para doenças cardiovasculares </vt:lpstr>
      <vt:lpstr>Objetivo 6.  Promover a saúde de  hipertensos e diabéticos na área de  abrangência</vt:lpstr>
      <vt:lpstr> Objetivo 6. Promover a saúde de hipertensos e diabéticos na área de abrangência </vt:lpstr>
      <vt:lpstr>Conclusão</vt:lpstr>
      <vt:lpstr>Reflexão Crítica</vt:lpstr>
      <vt:lpstr>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Debora</dc:creator>
  <cp:lastModifiedBy>Eduardo</cp:lastModifiedBy>
  <cp:revision>395</cp:revision>
  <dcterms:created xsi:type="dcterms:W3CDTF">2015-08-25T10:50:54Z</dcterms:created>
  <dcterms:modified xsi:type="dcterms:W3CDTF">2015-09-11T13:45:03Z</dcterms:modified>
</cp:coreProperties>
</file>