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81" r:id="rId26"/>
    <p:sldId id="282" r:id="rId27"/>
    <p:sldId id="283" r:id="rId28"/>
    <p:sldId id="284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inha\Downloads\Gr&#225;ficos%20de%200%20a%20100(1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inha\Downloads\Gr&#225;ficos%20de%200%20a%20100(1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inha\Downloads\Gr&#225;ficos%20de%200%20a%20100(1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inha\Downloads\Gr&#225;ficos%20de%200%20a%20100(1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inha\Downloads\Gr&#225;ficos%20de%200%20a%20100(1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inha\Downloads\Gr&#225;ficos%20de%200%20a%20100(1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yago\Downloads\2013_08_15%20Coleta%20de%20dados%20Pre-Natal%20+%20Sa&#250;de%20Bucal(1)Domingos_final%20(2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yago\Downloads\2013_08_15%20Coleta%20de%20dados%20Pre-Natal%20+%20Sa&#250;de%20Bucal(1)Domingos_final%20(2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inha\Downloads\Gr&#225;ficos%20de%200%20a%20100(1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inha\Downloads\Gr&#225;ficos%20de%200%20a%20100(1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inha\Downloads\Gr&#225;ficos%20de%200%20a%2010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inha\Desktop\Nova%20pasta\2013_08_15%20Coleta%20de%20dados%20Pre-Natal%20+%20Sa&#250;de%20Bucal(1)Domingos_final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yago\Downloads\2013_08_15%20Coleta%20de%20dados%20Pre-Natal%20+%20Sa&#250;de%20Bucal(1)Domingos_final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yago\Downloads\2013_08_15%20Coleta%20de%20dados%20Pre-Natal%20+%20Sa&#250;de%20Bucal(1)Domingos_final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inha\Downloads\Gr&#225;ficos%20de%200%20a%2010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inha\Downloads\Gr&#225;ficos%20de%200%20a%2010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inha\Downloads\Gr&#225;ficos%20de%200%20a%20100(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inha\Downloads\Gr&#225;ficos%20de%200%20a%20100(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inha\Downloads\Gr&#225;ficos%20de%200%20a%2010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Proporção de gestantes cadastradas no Programa de Pré-natal e Puerpério. 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853543307086616"/>
          <c:y val="0.26022129536656707"/>
          <c:w val="0.84879790026246715"/>
          <c:h val="0.643866469511060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chemeClr val="accent1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0.56410256410256221</c:v>
                </c:pt>
                <c:pt idx="1">
                  <c:v>0.51282051282051444</c:v>
                </c:pt>
                <c:pt idx="2">
                  <c:v>0.46153846153846251</c:v>
                </c:pt>
                <c:pt idx="3">
                  <c:v>0</c:v>
                </c:pt>
              </c:numCache>
            </c:numRef>
          </c:val>
        </c:ser>
        <c:axId val="98452992"/>
        <c:axId val="98454528"/>
      </c:barChart>
      <c:catAx>
        <c:axId val="984529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454528"/>
        <c:crosses val="autoZero"/>
        <c:auto val="1"/>
        <c:lblAlgn val="ctr"/>
        <c:lblOffset val="100"/>
      </c:catAx>
      <c:valAx>
        <c:axId val="984545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4529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Proporção de gestantes com exame de puerpério entre 30º e 42º dia do pós-parto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Indicadores!$C$112</c:f>
              <c:strCache>
                <c:ptCount val="1"/>
                <c:pt idx="0">
                  <c:v>Proporção de gestantes com exame de puerpério entre 30º e 42º dia do pós-parto</c:v>
                </c:pt>
              </c:strCache>
            </c:strRef>
          </c:tx>
          <c:spPr>
            <a:gradFill rotWithShape="0">
              <a:gsLst>
                <a:gs pos="0">
                  <a:schemeClr val="accent1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Indicadores!$D$111:$G$111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Indicadores!$D$112:$G$112</c:f>
              <c:numCache>
                <c:formatCode>0.0%</c:formatCode>
                <c:ptCount val="4"/>
                <c:pt idx="0">
                  <c:v>9.0909090909091064E-2</c:v>
                </c:pt>
                <c:pt idx="1">
                  <c:v>0.1</c:v>
                </c:pt>
                <c:pt idx="2">
                  <c:v>0.22222222222222221</c:v>
                </c:pt>
                <c:pt idx="3">
                  <c:v>0</c:v>
                </c:pt>
              </c:numCache>
            </c:numRef>
          </c:val>
        </c:ser>
        <c:axId val="99055104"/>
        <c:axId val="99056640"/>
      </c:barChart>
      <c:catAx>
        <c:axId val="990551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056640"/>
        <c:crosses val="autoZero"/>
        <c:auto val="1"/>
        <c:lblAlgn val="ctr"/>
        <c:lblOffset val="100"/>
      </c:catAx>
      <c:valAx>
        <c:axId val="990566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0551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Indicadores!$C$117</c:f>
              <c:strCache>
                <c:ptCount val="1"/>
                <c:pt idx="0">
                  <c:v>Proporção de gestantes com primeira consulta odontológica com tratamento dentário concluído</c:v>
                </c:pt>
              </c:strCache>
            </c:strRef>
          </c:tx>
          <c:spPr>
            <a:gradFill rotWithShape="0">
              <a:gsLst>
                <a:gs pos="0">
                  <a:schemeClr val="accent1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Indicadores!$D$116:$G$116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Indicadores!$D$117:$G$117</c:f>
              <c:numCache>
                <c:formatCode>0.0%</c:formatCode>
                <c:ptCount val="4"/>
                <c:pt idx="0">
                  <c:v>0.46666666666666806</c:v>
                </c:pt>
                <c:pt idx="1">
                  <c:v>0.5</c:v>
                </c:pt>
                <c:pt idx="2">
                  <c:v>0.70000000000000062</c:v>
                </c:pt>
                <c:pt idx="3">
                  <c:v>0</c:v>
                </c:pt>
              </c:numCache>
            </c:numRef>
          </c:val>
        </c:ser>
        <c:axId val="99081216"/>
        <c:axId val="99504896"/>
      </c:barChart>
      <c:catAx>
        <c:axId val="990812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504896"/>
        <c:crosses val="autoZero"/>
        <c:auto val="1"/>
        <c:lblAlgn val="ctr"/>
        <c:lblOffset val="100"/>
      </c:catAx>
      <c:valAx>
        <c:axId val="995048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0812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Indicadores!$C$122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chemeClr val="accent1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Indicadores!$D$121:$G$121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Indicadores!$D$122:$G$122</c:f>
              <c:numCache>
                <c:formatCode>0.0%</c:formatCode>
                <c:ptCount val="4"/>
                <c:pt idx="0">
                  <c:v>0.86363636363636354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99537280"/>
        <c:axId val="99538816"/>
      </c:barChart>
      <c:catAx>
        <c:axId val="995372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538816"/>
        <c:crosses val="autoZero"/>
        <c:auto val="1"/>
        <c:lblAlgn val="ctr"/>
        <c:lblOffset val="100"/>
      </c:catAx>
      <c:valAx>
        <c:axId val="995388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5372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Indicadores!$C$127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chemeClr val="accent1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Indicadores!$D$126:$G$126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Indicadores!$D$127:$G$127</c:f>
              <c:numCache>
                <c:formatCode>0.0%</c:formatCode>
                <c:ptCount val="4"/>
                <c:pt idx="0">
                  <c:v>0.86363636363636354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99431936"/>
        <c:axId val="99433472"/>
      </c:barChart>
      <c:catAx>
        <c:axId val="994319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433472"/>
        <c:crosses val="autoZero"/>
        <c:auto val="1"/>
        <c:lblAlgn val="ctr"/>
        <c:lblOffset val="100"/>
      </c:catAx>
      <c:valAx>
        <c:axId val="994334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4319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Indicadores!$C$132</c:f>
              <c:strCache>
                <c:ptCount val="1"/>
                <c:pt idx="0">
                  <c:v>Proporção de gestantes com avaliação de prioridade de atendimento odontológico</c:v>
                </c:pt>
              </c:strCache>
            </c:strRef>
          </c:tx>
          <c:spPr>
            <a:gradFill rotWithShape="0">
              <a:gsLst>
                <a:gs pos="0">
                  <a:schemeClr val="accent1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Indicadores!$D$131:$G$131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Indicadores!$D$132:$G$132</c:f>
              <c:numCache>
                <c:formatCode>0.0%</c:formatCode>
                <c:ptCount val="4"/>
                <c:pt idx="0">
                  <c:v>0.68181818181818177</c:v>
                </c:pt>
                <c:pt idx="1">
                  <c:v>0.8</c:v>
                </c:pt>
                <c:pt idx="2">
                  <c:v>0.55555555555555569</c:v>
                </c:pt>
                <c:pt idx="3">
                  <c:v>0</c:v>
                </c:pt>
              </c:numCache>
            </c:numRef>
          </c:val>
        </c:ser>
        <c:axId val="99478144"/>
        <c:axId val="99529088"/>
      </c:barChart>
      <c:catAx>
        <c:axId val="994781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529088"/>
        <c:crosses val="autoZero"/>
        <c:auto val="1"/>
        <c:lblAlgn val="ctr"/>
        <c:lblOffset val="100"/>
      </c:catAx>
      <c:valAx>
        <c:axId val="9952908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4781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Indicadores!$C$137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strRef>
              <c:f>Indicadores!$D$136:$G$136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Indicadores!$D$137:$G$137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99594624"/>
        <c:axId val="99596160"/>
      </c:barChart>
      <c:catAx>
        <c:axId val="995946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596160"/>
        <c:crosses val="autoZero"/>
        <c:auto val="1"/>
        <c:lblAlgn val="ctr"/>
        <c:lblOffset val="100"/>
      </c:catAx>
      <c:valAx>
        <c:axId val="9959616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5946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Indicadores!$C$143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strRef>
              <c:f>Indicadores!$D$142:$G$142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Indicadores!$D$143:$G$143</c:f>
              <c:numCache>
                <c:formatCode>0.0%</c:formatCode>
                <c:ptCount val="4"/>
                <c:pt idx="0">
                  <c:v>0.68181818181818177</c:v>
                </c:pt>
                <c:pt idx="1">
                  <c:v>0.85000000000000064</c:v>
                </c:pt>
                <c:pt idx="2">
                  <c:v>0.94444444444444464</c:v>
                </c:pt>
                <c:pt idx="3">
                  <c:v>0</c:v>
                </c:pt>
              </c:numCache>
            </c:numRef>
          </c:val>
        </c:ser>
        <c:axId val="99689984"/>
        <c:axId val="99691520"/>
      </c:barChart>
      <c:catAx>
        <c:axId val="996899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691520"/>
        <c:crosses val="autoZero"/>
        <c:auto val="1"/>
        <c:lblAlgn val="ctr"/>
        <c:lblOffset val="100"/>
      </c:catAx>
      <c:valAx>
        <c:axId val="9969152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6899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Indicadores!$C$148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strRef>
              <c:f>Indicadores!$D$147:$G$147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Indicadores!$D$148:$G$148</c:f>
              <c:numCache>
                <c:formatCode>0.0%</c:formatCode>
                <c:ptCount val="4"/>
                <c:pt idx="0">
                  <c:v>0.45454545454545453</c:v>
                </c:pt>
                <c:pt idx="1">
                  <c:v>0.45</c:v>
                </c:pt>
                <c:pt idx="2">
                  <c:v>0.55555555555555569</c:v>
                </c:pt>
                <c:pt idx="3">
                  <c:v>0</c:v>
                </c:pt>
              </c:numCache>
            </c:numRef>
          </c:val>
        </c:ser>
        <c:axId val="99617408"/>
        <c:axId val="99619200"/>
      </c:barChart>
      <c:catAx>
        <c:axId val="996174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619200"/>
        <c:crosses val="autoZero"/>
        <c:auto val="1"/>
        <c:lblAlgn val="ctr"/>
        <c:lblOffset val="100"/>
      </c:catAx>
      <c:valAx>
        <c:axId val="996192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6174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Indicadores!$C$153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chemeClr val="accent1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Indicadores!$D$152:$G$152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Indicadores!$D$153:$G$153</c:f>
              <c:numCache>
                <c:formatCode>0.0%</c:formatCode>
                <c:ptCount val="4"/>
                <c:pt idx="0">
                  <c:v>0.4090909090909105</c:v>
                </c:pt>
                <c:pt idx="1">
                  <c:v>0.5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axId val="99667968"/>
        <c:axId val="99669504"/>
      </c:barChart>
      <c:catAx>
        <c:axId val="996679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669504"/>
        <c:crosses val="autoZero"/>
        <c:auto val="1"/>
        <c:lblAlgn val="ctr"/>
        <c:lblOffset val="100"/>
      </c:catAx>
      <c:valAx>
        <c:axId val="996695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6679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Indicadores!$C$158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strRef>
              <c:f>Indicadores!$D$157:$G$157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Indicadores!$D$158:$G$158</c:f>
              <c:numCache>
                <c:formatCode>0.0%</c:formatCode>
                <c:ptCount val="4"/>
                <c:pt idx="0">
                  <c:v>0.31818181818181956</c:v>
                </c:pt>
                <c:pt idx="1">
                  <c:v>0.8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99779712"/>
        <c:axId val="99781248"/>
      </c:barChart>
      <c:catAx>
        <c:axId val="997797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781248"/>
        <c:crosses val="autoZero"/>
        <c:auto val="1"/>
        <c:lblAlgn val="ctr"/>
        <c:lblOffset val="100"/>
      </c:catAx>
      <c:valAx>
        <c:axId val="9978124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7797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"/>
  <c:chart>
    <c:title>
      <c:tx>
        <c:rich>
          <a:bodyPr/>
          <a:lstStyle/>
          <a:p>
            <a:pPr>
              <a:defRPr/>
            </a:pPr>
            <a:r>
              <a:rPr lang="pt-BR" dirty="0"/>
              <a:t>Gestantes e puerperas</a:t>
            </a:r>
          </a:p>
        </c:rich>
      </c:tx>
      <c:layout>
        <c:manualLayout>
          <c:xMode val="edge"/>
          <c:yMode val="edge"/>
          <c:x val="0.2095660402515537"/>
          <c:y val="3.6283007458174164E-2"/>
        </c:manualLayout>
      </c:layout>
    </c:title>
    <c:plotArea>
      <c:layout>
        <c:manualLayout>
          <c:layoutTarget val="inner"/>
          <c:xMode val="edge"/>
          <c:yMode val="edge"/>
          <c:x val="5.1740287783176062E-2"/>
          <c:y val="0.29492403449568821"/>
          <c:w val="0.9482596425211699"/>
          <c:h val="0.5598887067155307"/>
        </c:manualLayout>
      </c:layout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Gestantes e puerperas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Plan1!$A$2:$A$25</c:f>
              <c:numCache>
                <c:formatCode>mmm/yy</c:formatCode>
                <c:ptCount val="2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</c:numCache>
            </c:numRef>
          </c:cat>
          <c:val>
            <c:numRef>
              <c:f>Plan1!$B$2:$B$25</c:f>
              <c:numCache>
                <c:formatCode>General</c:formatCode>
                <c:ptCount val="24"/>
                <c:pt idx="0">
                  <c:v>19</c:v>
                </c:pt>
                <c:pt idx="1">
                  <c:v>21</c:v>
                </c:pt>
                <c:pt idx="2">
                  <c:v>20</c:v>
                </c:pt>
                <c:pt idx="3">
                  <c:v>18</c:v>
                </c:pt>
                <c:pt idx="4">
                  <c:v>18</c:v>
                </c:pt>
                <c:pt idx="5">
                  <c:v>13</c:v>
                </c:pt>
                <c:pt idx="6">
                  <c:v>15</c:v>
                </c:pt>
                <c:pt idx="7">
                  <c:v>19</c:v>
                </c:pt>
                <c:pt idx="8">
                  <c:v>18</c:v>
                </c:pt>
                <c:pt idx="9">
                  <c:v>17</c:v>
                </c:pt>
                <c:pt idx="10">
                  <c:v>18</c:v>
                </c:pt>
                <c:pt idx="11">
                  <c:v>17</c:v>
                </c:pt>
                <c:pt idx="12">
                  <c:v>16</c:v>
                </c:pt>
                <c:pt idx="13">
                  <c:v>14</c:v>
                </c:pt>
                <c:pt idx="14">
                  <c:v>15</c:v>
                </c:pt>
                <c:pt idx="15">
                  <c:v>21</c:v>
                </c:pt>
                <c:pt idx="16">
                  <c:v>21</c:v>
                </c:pt>
                <c:pt idx="17">
                  <c:v>17</c:v>
                </c:pt>
                <c:pt idx="18">
                  <c:v>16</c:v>
                </c:pt>
                <c:pt idx="19">
                  <c:v>21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17</c:v>
                </c:pt>
              </c:numCache>
            </c:numRef>
          </c:val>
        </c:ser>
        <c:dLbls>
          <c:showVal val="1"/>
        </c:dLbls>
        <c:marker val="1"/>
        <c:axId val="98650368"/>
        <c:axId val="98664448"/>
      </c:lineChart>
      <c:dateAx>
        <c:axId val="98650368"/>
        <c:scaling>
          <c:orientation val="minMax"/>
        </c:scaling>
        <c:axPos val="b"/>
        <c:numFmt formatCode="mmm/yy" sourceLinked="1"/>
        <c:majorTickMark val="none"/>
        <c:tickLblPos val="nextTo"/>
        <c:crossAx val="98664448"/>
        <c:crosses val="autoZero"/>
        <c:auto val="1"/>
        <c:lblOffset val="100"/>
        <c:baseTimeUnit val="months"/>
      </c:dateAx>
      <c:valAx>
        <c:axId val="986644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8650368"/>
        <c:crosses val="autoZero"/>
        <c:crossBetween val="between"/>
      </c:valAx>
    </c:plotArea>
    <c:legend>
      <c:legendPos val="t"/>
      <c:layout/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Proporção de gestantes e puérperas com primeira consulta odontológica com orientação sobre higiene bucal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Indicadores!$C$163</c:f>
              <c:strCache>
                <c:ptCount val="1"/>
                <c:pt idx="0">
                  <c:v>Proporção de gestantes e puérperas com primeira consulta odontológica com orientação sobre higiene bucal</c:v>
                </c:pt>
              </c:strCache>
            </c:strRef>
          </c:tx>
          <c:spPr>
            <a:gradFill rotWithShape="0">
              <a:gsLst>
                <a:gs pos="0">
                  <a:schemeClr val="accent1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Indicadores!$D$162:$G$162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Indicadores!$D$163:$G$163</c:f>
              <c:numCache>
                <c:formatCode>0.0%</c:formatCode>
                <c:ptCount val="4"/>
                <c:pt idx="0">
                  <c:v>1.2</c:v>
                </c:pt>
                <c:pt idx="1">
                  <c:v>1.1875</c:v>
                </c:pt>
                <c:pt idx="2">
                  <c:v>1.5</c:v>
                </c:pt>
                <c:pt idx="3">
                  <c:v>0</c:v>
                </c:pt>
              </c:numCache>
            </c:numRef>
          </c:val>
        </c:ser>
        <c:axId val="99805440"/>
        <c:axId val="99975168"/>
      </c:barChart>
      <c:catAx>
        <c:axId val="998054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975168"/>
        <c:crosses val="autoZero"/>
        <c:auto val="1"/>
        <c:lblAlgn val="ctr"/>
        <c:lblOffset val="100"/>
      </c:catAx>
      <c:valAx>
        <c:axId val="9997516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8054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0.81818181818182323</c:v>
                </c:pt>
                <c:pt idx="1">
                  <c:v>0.75000000000000455</c:v>
                </c:pt>
                <c:pt idx="2">
                  <c:v>0.6111111111111116</c:v>
                </c:pt>
                <c:pt idx="3">
                  <c:v>0</c:v>
                </c:pt>
              </c:numCache>
            </c:numRef>
          </c:val>
        </c:ser>
        <c:axId val="98742272"/>
        <c:axId val="98743808"/>
      </c:barChart>
      <c:catAx>
        <c:axId val="987422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743808"/>
        <c:crosses val="autoZero"/>
        <c:auto val="1"/>
        <c:lblAlgn val="ctr"/>
        <c:lblOffset val="100"/>
      </c:catAx>
      <c:valAx>
        <c:axId val="9874380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7422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gradFill rotWithShape="0">
              <a:gsLst>
                <a:gs pos="0">
                  <a:schemeClr val="accent1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0.68181818181818177</c:v>
                </c:pt>
                <c:pt idx="1">
                  <c:v>0.8</c:v>
                </c:pt>
                <c:pt idx="2">
                  <c:v>0.55555555555555569</c:v>
                </c:pt>
                <c:pt idx="3">
                  <c:v>0</c:v>
                </c:pt>
              </c:numCache>
            </c:numRef>
          </c:val>
        </c:ser>
        <c:axId val="98800768"/>
        <c:axId val="98802304"/>
      </c:barChart>
      <c:catAx>
        <c:axId val="98800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802304"/>
        <c:crosses val="autoZero"/>
        <c:auto val="1"/>
        <c:lblAlgn val="ctr"/>
        <c:lblOffset val="100"/>
      </c:catAx>
      <c:valAx>
        <c:axId val="988023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8007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gestantes faltosas às consultas que receberam busca ativa.</c:v>
                </c:pt>
              </c:strCache>
            </c:strRef>
          </c:tx>
          <c:spPr>
            <a:gradFill rotWithShape="0">
              <a:gsLst>
                <a:gs pos="0">
                  <a:schemeClr val="accent1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98904320"/>
        <c:axId val="98906112"/>
      </c:barChart>
      <c:catAx>
        <c:axId val="989043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906112"/>
        <c:crosses val="autoZero"/>
        <c:auto val="1"/>
        <c:lblAlgn val="ctr"/>
        <c:lblOffset val="100"/>
      </c:catAx>
      <c:valAx>
        <c:axId val="989061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90432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busca ativa realizada às gestantes faltosas às consultas odontológicas</c:v>
                </c:pt>
              </c:strCache>
            </c:strRef>
          </c:tx>
          <c:spPr>
            <a:gradFill rotWithShape="0">
              <a:gsLst>
                <a:gs pos="0">
                  <a:schemeClr val="accent1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1</c:v>
                </c:pt>
                <c:pt idx="1">
                  <c:v>0.60000000000000064</c:v>
                </c:pt>
                <c:pt idx="2">
                  <c:v>0.60000000000000064</c:v>
                </c:pt>
                <c:pt idx="3">
                  <c:v>0</c:v>
                </c:pt>
              </c:numCache>
            </c:numRef>
          </c:val>
        </c:ser>
        <c:axId val="98938880"/>
        <c:axId val="98940416"/>
      </c:barChart>
      <c:catAx>
        <c:axId val="989388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940416"/>
        <c:crosses val="autoZero"/>
        <c:auto val="1"/>
        <c:lblAlgn val="ctr"/>
        <c:lblOffset val="100"/>
      </c:catAx>
      <c:valAx>
        <c:axId val="989404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9388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strRef>
              <c:f>Indicadores!$D$37:$G$37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Indicadores!$D$38:$G$38</c:f>
              <c:numCache>
                <c:formatCode>0.0%</c:formatCode>
                <c:ptCount val="4"/>
                <c:pt idx="0">
                  <c:v>9.0909090909091064E-2</c:v>
                </c:pt>
                <c:pt idx="1">
                  <c:v>0.25</c:v>
                </c:pt>
                <c:pt idx="2">
                  <c:v>0.16666666666666666</c:v>
                </c:pt>
                <c:pt idx="3">
                  <c:v>0</c:v>
                </c:pt>
              </c:numCache>
            </c:numRef>
          </c:val>
        </c:ser>
        <c:axId val="98993664"/>
        <c:axId val="98995200"/>
      </c:barChart>
      <c:catAx>
        <c:axId val="989936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995200"/>
        <c:crosses val="autoZero"/>
        <c:auto val="1"/>
        <c:lblAlgn val="ctr"/>
        <c:lblOffset val="100"/>
      </c:catAx>
      <c:valAx>
        <c:axId val="989952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9936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4.5454545454545463E-2</c:v>
                </c:pt>
                <c:pt idx="1">
                  <c:v>0.25</c:v>
                </c:pt>
                <c:pt idx="2">
                  <c:v>0.55555555555555569</c:v>
                </c:pt>
                <c:pt idx="3">
                  <c:v>0</c:v>
                </c:pt>
              </c:numCache>
            </c:numRef>
          </c:val>
        </c:ser>
        <c:axId val="99011584"/>
        <c:axId val="98833152"/>
      </c:barChart>
      <c:catAx>
        <c:axId val="990115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833152"/>
        <c:crosses val="autoZero"/>
        <c:auto val="1"/>
        <c:lblAlgn val="ctr"/>
        <c:lblOffset val="100"/>
      </c:catAx>
      <c:valAx>
        <c:axId val="9883315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0115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Indicadores!$C$107</c:f>
              <c:strCache>
                <c:ptCount val="1"/>
                <c:pt idx="0">
                  <c:v>Proporção de gestantes com avaliação de saúde bucal</c:v>
                </c:pt>
              </c:strCache>
            </c:strRef>
          </c:tx>
          <c:spPr>
            <a:gradFill rotWithShape="0">
              <a:gsLst>
                <a:gs pos="0">
                  <a:schemeClr val="accent1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Indicadores!$D$106:$G$106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Indicadores!$D$107:$G$107</c:f>
              <c:numCache>
                <c:formatCode>0.0%</c:formatCode>
                <c:ptCount val="4"/>
                <c:pt idx="0">
                  <c:v>0.68181818181818177</c:v>
                </c:pt>
                <c:pt idx="1">
                  <c:v>0.8</c:v>
                </c:pt>
                <c:pt idx="2">
                  <c:v>0.55555555555555569</c:v>
                </c:pt>
                <c:pt idx="3">
                  <c:v>0</c:v>
                </c:pt>
              </c:numCache>
            </c:numRef>
          </c:val>
        </c:ser>
        <c:axId val="98877824"/>
        <c:axId val="98879360"/>
      </c:barChart>
      <c:catAx>
        <c:axId val="988778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879360"/>
        <c:crosses val="autoZero"/>
        <c:auto val="1"/>
        <c:lblAlgn val="ctr"/>
        <c:lblOffset val="100"/>
      </c:catAx>
      <c:valAx>
        <c:axId val="9887936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8778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84D0-72C9-4BCA-91F9-D0AC6AFA014A}" type="datetimeFigureOut">
              <a:rPr lang="pt-BR" smtClean="0"/>
              <a:pPr/>
              <a:t>05/03/2014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6F81-B4C1-4B48-B799-EA2A4A37DD4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84D0-72C9-4BCA-91F9-D0AC6AFA014A}" type="datetimeFigureOut">
              <a:rPr lang="pt-BR" smtClean="0"/>
              <a:pPr/>
              <a:t>05/03/2014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6F81-B4C1-4B48-B799-EA2A4A37DD4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84D0-72C9-4BCA-91F9-D0AC6AFA014A}" type="datetimeFigureOut">
              <a:rPr lang="pt-BR" smtClean="0"/>
              <a:pPr/>
              <a:t>05/03/2014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6F81-B4C1-4B48-B799-EA2A4A37DD4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84D0-72C9-4BCA-91F9-D0AC6AFA014A}" type="datetimeFigureOut">
              <a:rPr lang="pt-BR" smtClean="0"/>
              <a:pPr/>
              <a:t>05/03/2014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6F81-B4C1-4B48-B799-EA2A4A37DD4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84D0-72C9-4BCA-91F9-D0AC6AFA014A}" type="datetimeFigureOut">
              <a:rPr lang="pt-BR" smtClean="0"/>
              <a:pPr/>
              <a:t>05/03/2014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6F81-B4C1-4B48-B799-EA2A4A37DD4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84D0-72C9-4BCA-91F9-D0AC6AFA014A}" type="datetimeFigureOut">
              <a:rPr lang="pt-BR" smtClean="0"/>
              <a:pPr/>
              <a:t>05/03/2014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6F81-B4C1-4B48-B799-EA2A4A37DD4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84D0-72C9-4BCA-91F9-D0AC6AFA014A}" type="datetimeFigureOut">
              <a:rPr lang="pt-BR" smtClean="0"/>
              <a:pPr/>
              <a:t>05/03/2014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6F81-B4C1-4B48-B799-EA2A4A37DD4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84D0-72C9-4BCA-91F9-D0AC6AFA014A}" type="datetimeFigureOut">
              <a:rPr lang="pt-BR" smtClean="0"/>
              <a:pPr/>
              <a:t>05/03/2014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6F81-B4C1-4B48-B799-EA2A4A37DD4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84D0-72C9-4BCA-91F9-D0AC6AFA014A}" type="datetimeFigureOut">
              <a:rPr lang="pt-BR" smtClean="0"/>
              <a:pPr/>
              <a:t>05/03/2014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6F81-B4C1-4B48-B799-EA2A4A37DD4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84D0-72C9-4BCA-91F9-D0AC6AFA014A}" type="datetimeFigureOut">
              <a:rPr lang="pt-BR" smtClean="0"/>
              <a:pPr/>
              <a:t>05/03/2014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6F81-B4C1-4B48-B799-EA2A4A37DD4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84D0-72C9-4BCA-91F9-D0AC6AFA014A}" type="datetimeFigureOut">
              <a:rPr lang="pt-BR" smtClean="0"/>
              <a:pPr/>
              <a:t>05/03/2014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EB6F81-B4C1-4B48-B799-EA2A4A37DD4B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7484D0-72C9-4BCA-91F9-D0AC6AFA014A}" type="datetimeFigureOut">
              <a:rPr lang="pt-BR" smtClean="0"/>
              <a:pPr/>
              <a:t>05/03/2014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EB6F81-B4C1-4B48-B799-EA2A4A37DD4B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9232" y="656693"/>
            <a:ext cx="6163716" cy="1224136"/>
          </a:xfrm>
        </p:spPr>
        <p:txBody>
          <a:bodyPr>
            <a:normAutofit/>
          </a:bodyPr>
          <a:lstStyle/>
          <a:p>
            <a:r>
              <a:rPr lang="pt-BR" sz="1800" dirty="0">
                <a:effectLst/>
              </a:rPr>
              <a:t>UNIVERSIDADE FEDERAL DE PELOTAS</a:t>
            </a:r>
            <a:br>
              <a:rPr lang="pt-BR" sz="1800" dirty="0">
                <a:effectLst/>
              </a:rPr>
            </a:br>
            <a:r>
              <a:rPr lang="pt-BR" sz="1800" dirty="0">
                <a:effectLst/>
              </a:rPr>
              <a:t>CURSO DE ESPECIALIZAÇÃO EM SAÚDE DA FAMÍLIA</a:t>
            </a:r>
            <a:br>
              <a:rPr lang="pt-BR" sz="1800" dirty="0">
                <a:effectLst/>
              </a:rPr>
            </a:br>
            <a:endParaRPr lang="pt-BR" sz="1800" dirty="0"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1580" y="2636912"/>
            <a:ext cx="7596844" cy="1991072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Qualificação de atenção ao Pré-Natal e Puerpério da unidade de Saúde da Família de Piquiri I no município de Canguaretama/RN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3" y="5147804"/>
            <a:ext cx="854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/>
              <a:t>Especializando: Domingos Thyago Rodrigues de Oliveira</a:t>
            </a:r>
          </a:p>
          <a:p>
            <a:pPr algn="r"/>
            <a:r>
              <a:rPr lang="pt-BR" sz="1600" dirty="0" smtClean="0"/>
              <a:t>Orientador: Mauri Caldeira Reis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80910" y="613702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Natal, 2014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0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Situação da </a:t>
            </a:r>
            <a:r>
              <a:rPr lang="pt-BR" b="1" dirty="0" smtClean="0"/>
              <a:t>ação</a:t>
            </a:r>
            <a:r>
              <a:rPr lang="pt-BR" b="1" dirty="0"/>
              <a:t> </a:t>
            </a:r>
            <a:r>
              <a:rPr lang="pt-BR" b="1" dirty="0" smtClean="0"/>
              <a:t>programática	</a:t>
            </a:r>
            <a:r>
              <a:rPr lang="pt-BR" b="1" dirty="0" smtClean="0"/>
              <a:t> antes  da</a:t>
            </a:r>
            <a:r>
              <a:rPr lang="pt-BR" b="1" dirty="0" smtClean="0"/>
              <a:t> </a:t>
            </a:r>
            <a:r>
              <a:rPr lang="pt-BR" b="1" dirty="0" smtClean="0"/>
              <a:t>intervenção</a:t>
            </a:r>
            <a:r>
              <a:rPr lang="pt-BR" b="1" dirty="0" smtClean="0"/>
              <a:t>:</a:t>
            </a:r>
          </a:p>
          <a:p>
            <a:r>
              <a:rPr lang="pt-BR" dirty="0" smtClean="0"/>
              <a:t>Pré-natal realizado apenas pelo enfermeiro;</a:t>
            </a:r>
          </a:p>
          <a:p>
            <a:r>
              <a:rPr lang="pt-BR" dirty="0" smtClean="0"/>
              <a:t>Sem Cronograma definido;</a:t>
            </a:r>
          </a:p>
          <a:p>
            <a:r>
              <a:rPr lang="pt-BR" dirty="0" smtClean="0"/>
              <a:t>Sem protocolo definido;</a:t>
            </a:r>
          </a:p>
          <a:p>
            <a:r>
              <a:rPr lang="pt-BR" dirty="0" smtClean="0"/>
              <a:t>Sem ações de promoção a saúde  e prevenção;</a:t>
            </a:r>
          </a:p>
          <a:p>
            <a:r>
              <a:rPr lang="pt-BR" dirty="0" smtClean="0"/>
              <a:t>Equipe sem planejamento. 	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b="1" dirty="0"/>
              <a:t>Objetivo </a:t>
            </a:r>
            <a:r>
              <a:rPr lang="pt-BR" b="1" dirty="0" smtClean="0"/>
              <a:t>geral:</a:t>
            </a:r>
          </a:p>
          <a:p>
            <a:r>
              <a:rPr lang="pt-BR" dirty="0"/>
              <a:t>Melhorar a atenção ao pré-natal e </a:t>
            </a:r>
            <a:r>
              <a:rPr lang="pt-BR" dirty="0" smtClean="0"/>
              <a:t>puerpério das gestantes cadastradas na UBS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b="1" dirty="0" smtClean="0">
                <a:solidFill>
                  <a:schemeClr val="tx1"/>
                </a:solidFill>
              </a:rPr>
              <a:t>Objetivos </a:t>
            </a:r>
            <a:r>
              <a:rPr lang="pt-BR" b="1" dirty="0" smtClean="0">
                <a:solidFill>
                  <a:schemeClr val="tx1"/>
                </a:solidFill>
              </a:rPr>
              <a:t>Específicos:</a:t>
            </a:r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dirty="0" smtClean="0"/>
              <a:t>Ampliar </a:t>
            </a:r>
            <a:r>
              <a:rPr lang="pt-BR" dirty="0"/>
              <a:t>a cobertura do </a:t>
            </a:r>
            <a:r>
              <a:rPr lang="pt-BR" dirty="0" smtClean="0"/>
              <a:t>pré-natal;</a:t>
            </a:r>
          </a:p>
          <a:p>
            <a:r>
              <a:rPr lang="pt-BR" dirty="0"/>
              <a:t>Melhorar a adesão ao </a:t>
            </a:r>
            <a:r>
              <a:rPr lang="pt-BR" dirty="0" smtClean="0"/>
              <a:t>pré-natal;</a:t>
            </a:r>
          </a:p>
          <a:p>
            <a:r>
              <a:rPr lang="pt-BR" dirty="0"/>
              <a:t>Melhorar a qualidade da atenção ao pré-natal e puerpério </a:t>
            </a:r>
            <a:r>
              <a:rPr lang="pt-BR" dirty="0" smtClean="0"/>
              <a:t>;</a:t>
            </a:r>
          </a:p>
          <a:p>
            <a:r>
              <a:rPr lang="pt-BR" dirty="0"/>
              <a:t>Melhorar registro das informações na </a:t>
            </a:r>
            <a:r>
              <a:rPr lang="pt-BR" dirty="0" smtClean="0"/>
              <a:t>UBS Karolina Schuller;</a:t>
            </a:r>
          </a:p>
          <a:p>
            <a:r>
              <a:rPr lang="pt-BR" dirty="0"/>
              <a:t>Mapear as gestantes de </a:t>
            </a:r>
            <a:r>
              <a:rPr lang="pt-BR" dirty="0" smtClean="0"/>
              <a:t>risco;</a:t>
            </a:r>
          </a:p>
          <a:p>
            <a:r>
              <a:rPr lang="pt-BR" dirty="0"/>
              <a:t>Promover a saúde no </a:t>
            </a:r>
            <a:r>
              <a:rPr lang="pt-BR" dirty="0" smtClean="0"/>
              <a:t>pré-natal.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Implatanção do protocolo do Caderno </a:t>
            </a:r>
            <a:r>
              <a:rPr lang="pt-BR" dirty="0"/>
              <a:t>de Atenção Básica: Atenção ao pré-natal de baixo </a:t>
            </a:r>
            <a:r>
              <a:rPr lang="pt-BR" dirty="0" smtClean="0"/>
              <a:t>risco;</a:t>
            </a:r>
          </a:p>
          <a:p>
            <a:r>
              <a:rPr lang="pt-BR" dirty="0" smtClean="0"/>
              <a:t>Implantação da ficha espelho e da Planilha de coleta de dados;</a:t>
            </a:r>
          </a:p>
          <a:p>
            <a:r>
              <a:rPr lang="pt-BR" dirty="0" smtClean="0"/>
              <a:t>Livro de atas da Gestante;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Reunião mensal entre a equipe para discutir, planejar e avaliar o programa;</a:t>
            </a:r>
          </a:p>
          <a:p>
            <a:r>
              <a:rPr lang="pt-BR" dirty="0" smtClean="0"/>
              <a:t>Criação de grupos de gestantes;</a:t>
            </a:r>
          </a:p>
          <a:p>
            <a:r>
              <a:rPr lang="pt-BR" dirty="0" smtClean="0"/>
              <a:t>Capacitação dos funcionários através de aulas periódicas;</a:t>
            </a:r>
          </a:p>
          <a:p>
            <a:r>
              <a:rPr lang="pt-BR" dirty="0" smtClean="0"/>
              <a:t>Apoio do </a:t>
            </a:r>
            <a:r>
              <a:rPr lang="pt-BR" dirty="0" smtClean="0"/>
              <a:t>NASF;</a:t>
            </a:r>
            <a:endParaRPr lang="pt-BR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Agendamento prévio para as consultas;</a:t>
            </a:r>
          </a:p>
          <a:p>
            <a:r>
              <a:rPr lang="pt-BR" dirty="0" smtClean="0"/>
              <a:t>Flexibilização do horário de atendimento em situações especiais;</a:t>
            </a:r>
          </a:p>
          <a:p>
            <a:r>
              <a:rPr lang="pt-BR" dirty="0" smtClean="0"/>
              <a:t>Prioridade no atendimento as gestantes;</a:t>
            </a:r>
          </a:p>
          <a:p>
            <a:r>
              <a:rPr lang="pt-BR" dirty="0" smtClean="0"/>
              <a:t>Dialogo com a comunidade para explicar a importância dessa ação;</a:t>
            </a:r>
          </a:p>
          <a:p>
            <a:r>
              <a:rPr lang="pt-BR" dirty="0" smtClean="0"/>
              <a:t>Dialogo permanente com as usuárias em busca de criticas construtivas que ajudem a melhorar o serviço.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b="1" dirty="0"/>
              <a:t>Meta 1:</a:t>
            </a:r>
            <a:r>
              <a:rPr lang="pt-BR" sz="2000" dirty="0"/>
              <a:t> Ampliar a cobertura das gestantes residentes na área de abrangência da unidade de saúde que frequentam o programa de pré-natal na unidade de saúde para 100%</a:t>
            </a:r>
          </a:p>
          <a:p>
            <a:pPr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accent1"/>
                </a:solidFill>
              </a:rPr>
              <a:t>No primeiro mês cadastramos 22 gestantes, no segundo 20 e no terceiro 18</a:t>
            </a:r>
            <a:endParaRPr lang="pt-BR" sz="18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251520" y="3501008"/>
          <a:ext cx="3888432" cy="294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355976" y="3501008"/>
          <a:ext cx="4788024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b="1" dirty="0"/>
              <a:t>Meta 2:</a:t>
            </a:r>
            <a:r>
              <a:rPr lang="pt-BR" sz="2000" dirty="0"/>
              <a:t> Garantir a captação de 40% das gestantes residentes na área de abrangência da unidade de saúde no primeiro trimestre de gestação</a:t>
            </a:r>
          </a:p>
          <a:p>
            <a:pPr>
              <a:buFont typeface="Wingdings" pitchFamily="2" charset="2"/>
              <a:buChar char="Ø"/>
            </a:pPr>
            <a:r>
              <a:rPr lang="pt-BR" sz="1800" dirty="0" smtClean="0">
                <a:solidFill>
                  <a:schemeClr val="accent1"/>
                </a:solidFill>
              </a:rPr>
              <a:t>Apesar de atingirmos a meta, houve dificuldades que são próprias da localidade.</a:t>
            </a:r>
            <a:endParaRPr lang="pt-BR" sz="18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2051720" y="3933056"/>
          <a:ext cx="47244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/>
              <a:t>Meta 3:</a:t>
            </a:r>
            <a:r>
              <a:rPr lang="pt-BR" sz="2000" dirty="0" smtClean="0"/>
              <a:t> Ampliar a cobertura da primeira consulta odontológica, com plano de tratamento, para 20% das gestantes cadastradas.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/>
                </a:solidFill>
              </a:rPr>
              <a:t>Falta de interação entre a odontologia e o resto da equipe e dificuldades físicas e materiais</a:t>
            </a:r>
            <a:endParaRPr lang="pt-BR" sz="20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611560" y="3429000"/>
          <a:ext cx="7920880" cy="3177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Meta 4:</a:t>
            </a:r>
            <a:r>
              <a:rPr lang="pt-BR" sz="2400" dirty="0" smtClean="0"/>
              <a:t> Realizar a primeira consulta odontológica em 50% das gestantes classificadas como alto risco para doenças bucais.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Não houve gestante de alto risco durante a intervenção.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Importância da ação</a:t>
            </a:r>
            <a:r>
              <a:rPr lang="pt-BR" b="1" dirty="0"/>
              <a:t> </a:t>
            </a:r>
            <a:r>
              <a:rPr lang="pt-BR" b="1" dirty="0" smtClean="0"/>
              <a:t>programática:</a:t>
            </a:r>
          </a:p>
          <a:p>
            <a:r>
              <a:rPr lang="pt-BR" dirty="0" smtClean="0"/>
              <a:t>Qualificar a atenção ao pré-natal e puerperio;</a:t>
            </a:r>
          </a:p>
          <a:p>
            <a:r>
              <a:rPr lang="pt-BR" dirty="0" smtClean="0"/>
              <a:t>Melhorar o acolhimento e a adesão das usuárias ao programa;</a:t>
            </a:r>
          </a:p>
          <a:p>
            <a:r>
              <a:rPr lang="pt-BR" dirty="0" smtClean="0"/>
              <a:t>Capacitar a equipe de saúde;</a:t>
            </a:r>
          </a:p>
          <a:p>
            <a:r>
              <a:rPr lang="pt-BR" dirty="0" smtClean="0"/>
              <a:t>Melhorar o serviço prestado pela equipe a toda população.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b="1" dirty="0" smtClean="0"/>
              <a:t>Meta 5:</a:t>
            </a:r>
            <a:r>
              <a:rPr lang="pt-BR" sz="2000" dirty="0" smtClean="0"/>
              <a:t> Realizar busca ativa de 100% das gestantes faltosas às consultas de pré-natal</a:t>
            </a:r>
          </a:p>
          <a:p>
            <a:pPr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accent1"/>
                </a:solidFill>
              </a:rPr>
              <a:t>Realizamos 3 buscas ativas no primeiro mês, duas no segundo e 1 no terceiro</a:t>
            </a:r>
            <a:endParaRPr lang="pt-BR" sz="18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971600" y="3429000"/>
          <a:ext cx="727280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b="1" dirty="0" smtClean="0"/>
              <a:t>Meta 6:</a:t>
            </a:r>
            <a:r>
              <a:rPr lang="pt-BR" sz="2000" dirty="0" smtClean="0"/>
              <a:t> Fazer busca ativa de 40% das gestantes, com primeira consulta odontológica programática, faltosas às consultas.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1"/>
                </a:solidFill>
              </a:rPr>
              <a:t>Dificuldade de marcar a primeira consulta!</a:t>
            </a:r>
            <a:endParaRPr lang="pt-BR" dirty="0">
              <a:solidFill>
                <a:schemeClr val="accent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259632" y="3429001"/>
          <a:ext cx="662473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b="1" dirty="0" smtClean="0"/>
              <a:t>Meta 7:</a:t>
            </a:r>
            <a:r>
              <a:rPr lang="pt-BR" sz="2000" dirty="0" smtClean="0"/>
              <a:t> Realizar pelo menos um exame ginecológico por trimestre em 20% das gestantes durante o pré-natal.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2"/>
                </a:solidFill>
              </a:rPr>
              <a:t>Dificuldade devido ao preconceito e a estrutura física. </a:t>
            </a:r>
            <a:endParaRPr lang="pt-BR" dirty="0">
              <a:solidFill>
                <a:schemeClr val="accent2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259632" y="3645024"/>
          <a:ext cx="6336704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b="1" dirty="0" smtClean="0"/>
              <a:t>Meta 8:</a:t>
            </a:r>
            <a:r>
              <a:rPr lang="pt-BR" sz="2000" dirty="0" smtClean="0"/>
              <a:t> Realizar pelo menos um exame das mamas em 50% das gestantes durante o pré-natal.</a:t>
            </a:r>
          </a:p>
          <a:p>
            <a:pPr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accent1"/>
                </a:solidFill>
              </a:rPr>
              <a:t>Evolução progressiva durante a intervenção. </a:t>
            </a:r>
            <a:endParaRPr lang="pt-BR" sz="18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187624" y="3429001"/>
          <a:ext cx="669674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Meta 9:</a:t>
            </a:r>
            <a:r>
              <a:rPr lang="pt-BR" dirty="0" smtClean="0"/>
              <a:t> Garantir a 100% das gestantes a prescrição de suplementação de sulfato ferroso e ácido fólico conforme protocolo.</a:t>
            </a:r>
          </a:p>
          <a:p>
            <a:r>
              <a:rPr lang="pt-BR" b="1" dirty="0" smtClean="0"/>
              <a:t>Meta 10:</a:t>
            </a:r>
            <a:r>
              <a:rPr lang="pt-BR" dirty="0" smtClean="0"/>
              <a:t> Garantir a 100% das gestantes a solicitação de ABO-Rh, na primeira consulta.</a:t>
            </a:r>
          </a:p>
          <a:p>
            <a:r>
              <a:rPr lang="pt-BR" b="1" dirty="0" smtClean="0"/>
              <a:t>Meta 11:</a:t>
            </a:r>
            <a:r>
              <a:rPr lang="pt-BR" dirty="0" smtClean="0"/>
              <a:t> Garantir a 100% das gestantes a solicitação de hemoglobina/hematócrito em dia (um na primeira consulta e outro próximo à 30ª semana de gestação).</a:t>
            </a:r>
          </a:p>
          <a:p>
            <a:r>
              <a:rPr lang="pt-BR" b="1" dirty="0" smtClean="0"/>
              <a:t>Meta 12:</a:t>
            </a:r>
            <a:r>
              <a:rPr lang="pt-BR" dirty="0" smtClean="0"/>
              <a:t> Garantir a 100% das gestantes a solicitação da glicemia em jejum em dia (um na primeira consulta e outro próximo à 30ª semana de gestação).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Meta 13:</a:t>
            </a:r>
            <a:r>
              <a:rPr lang="pt-BR" dirty="0" smtClean="0"/>
              <a:t> Garantir a 100% das gestantes a solicitação de VDRL em dia (um na primeira consulta e outro próximo à 30ª semana de gestação).</a:t>
            </a:r>
          </a:p>
          <a:p>
            <a:r>
              <a:rPr lang="pt-BR" b="1" dirty="0" smtClean="0"/>
              <a:t>Meta 14.</a:t>
            </a:r>
            <a:r>
              <a:rPr lang="pt-BR" dirty="0" smtClean="0"/>
              <a:t> Garantir a 100% das gestantes a solicitação de exame de urina tipo 1 com urocultura e antibiograma em dia (um na primeira consulta e outro próximo à 30ª semana de gestação).</a:t>
            </a:r>
          </a:p>
          <a:p>
            <a:r>
              <a:rPr lang="pt-BR" b="1" dirty="0" smtClean="0"/>
              <a:t>Meta 15:</a:t>
            </a:r>
            <a:r>
              <a:rPr lang="pt-BR" dirty="0" smtClean="0"/>
              <a:t> Garantir a 100% das gestantes a solicitação de testagem anti-HIV em dia (um na primeira consulta e outro próximo à 30ª semana de gestação).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Meta 16:</a:t>
            </a:r>
            <a:r>
              <a:rPr lang="pt-BR" sz="2400" dirty="0" smtClean="0"/>
              <a:t> Garantir a 100% das gestantes a solicitação de sorologia para hepatite B (HBsAg), na primeira consulta.</a:t>
            </a:r>
          </a:p>
          <a:p>
            <a:r>
              <a:rPr lang="pt-BR" sz="2400" b="1" dirty="0" smtClean="0"/>
              <a:t>Meta 17:</a:t>
            </a:r>
            <a:r>
              <a:rPr lang="pt-BR" sz="2400" dirty="0" smtClean="0"/>
              <a:t> Garantir a 100% das gestantes a solicitação de sorologia para toxoplasmose (IgG e IgM), na primeira consulta (se disponível). Exame essencial em áreas de alta prevalência de toxoplasmose.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/>
                </a:solidFill>
              </a:rPr>
              <a:t>Todas as solicitações de exames atingimos as metas. Dificuldade na demora das sorologias e na não realização de alguns exames preconizados.</a:t>
            </a:r>
            <a:endParaRPr lang="pt-BR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Meta 18:</a:t>
            </a:r>
            <a:r>
              <a:rPr lang="pt-BR" sz="2400" dirty="0" smtClean="0"/>
              <a:t> Garantir que 100% das gestantes completem o esquema da vacina anti-tetânica.</a:t>
            </a:r>
          </a:p>
          <a:p>
            <a:r>
              <a:rPr lang="pt-BR" sz="2400" b="1" dirty="0" smtClean="0"/>
              <a:t>Meta 19:</a:t>
            </a:r>
            <a:r>
              <a:rPr lang="pt-BR" sz="2400" dirty="0" smtClean="0"/>
              <a:t> Garantir que 100% das gestantes completem o esquema da vacina de Hepatite B.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/>
                </a:solidFill>
              </a:rPr>
              <a:t>Atingimos a meta de 100% no esquema vacinal. A equipe e o prontuário foi importante.</a:t>
            </a:r>
            <a:endParaRPr lang="pt-BR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Meta 20:</a:t>
            </a:r>
            <a:r>
              <a:rPr lang="pt-BR" sz="2400" dirty="0" smtClean="0"/>
              <a:t> Realizar a avaliação de saúde bucal em 20% das gestantes durante o pré-natal.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accent1"/>
                </a:solidFill>
              </a:rPr>
              <a:t>Dificuldade devido a preconceito, medo e falta de interação entre a equipe. Resultado satisfatória devido ao acompanhamento prévio</a:t>
            </a:r>
            <a:endParaRPr lang="pt-BR" sz="20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259632" y="3717033"/>
          <a:ext cx="6336704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b="1" dirty="0" smtClean="0"/>
              <a:t>Meta 21:</a:t>
            </a:r>
            <a:r>
              <a:rPr lang="pt-BR" sz="2000" dirty="0" smtClean="0"/>
              <a:t> Realizar o exame de puerpério em 50% das gestantes entre o 30º e 42º dia após pós-parto.</a:t>
            </a:r>
          </a:p>
          <a:p>
            <a:pPr>
              <a:buFont typeface="Wingdings" pitchFamily="2" charset="2"/>
              <a:buChar char="v"/>
            </a:pPr>
            <a:r>
              <a:rPr lang="pt-BR" sz="1800" dirty="0" smtClean="0">
                <a:solidFill>
                  <a:srgbClr val="FF0000"/>
                </a:solidFill>
              </a:rPr>
              <a:t>Incapaz de fazer uma </a:t>
            </a:r>
            <a:r>
              <a:rPr lang="pt-BR" sz="1800" dirty="0" err="1" smtClean="0">
                <a:solidFill>
                  <a:srgbClr val="FF0000"/>
                </a:solidFill>
              </a:rPr>
              <a:t>Avalição</a:t>
            </a:r>
            <a:r>
              <a:rPr lang="pt-BR" sz="1800" dirty="0" smtClean="0">
                <a:solidFill>
                  <a:srgbClr val="FF0000"/>
                </a:solidFill>
              </a:rPr>
              <a:t> precisa em </a:t>
            </a:r>
            <a:r>
              <a:rPr lang="pt-BR" sz="1800" dirty="0" smtClean="0">
                <a:solidFill>
                  <a:srgbClr val="FF0000"/>
                </a:solidFill>
              </a:rPr>
              <a:t>curto </a:t>
            </a:r>
            <a:r>
              <a:rPr lang="pt-BR" sz="1800" dirty="0" smtClean="0">
                <a:solidFill>
                  <a:srgbClr val="FF0000"/>
                </a:solidFill>
              </a:rPr>
              <a:t>espaço de tempo</a:t>
            </a:r>
            <a:endParaRPr lang="pt-BR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619672" y="3284984"/>
          <a:ext cx="6408712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Caracterização de Canguaretama no RN:</a:t>
            </a:r>
          </a:p>
          <a:p>
            <a:r>
              <a:rPr lang="pt-BR" dirty="0" smtClean="0"/>
              <a:t>População de </a:t>
            </a:r>
            <a:r>
              <a:rPr lang="pt-BR" dirty="0"/>
              <a:t>31 216 </a:t>
            </a:r>
            <a:r>
              <a:rPr lang="pt-BR" dirty="0" smtClean="0"/>
              <a:t>habitantes (IBGE);</a:t>
            </a:r>
          </a:p>
          <a:p>
            <a:r>
              <a:rPr lang="pt-BR" dirty="0" smtClean="0"/>
              <a:t>IDH de 0,6;</a:t>
            </a:r>
          </a:p>
          <a:p>
            <a:r>
              <a:rPr lang="pt-BR" dirty="0" smtClean="0"/>
              <a:t>Distancia de 67 KM ate a capital;</a:t>
            </a:r>
          </a:p>
          <a:p>
            <a:r>
              <a:rPr lang="pt-BR" dirty="0" smtClean="0"/>
              <a:t>13 Equipes de estratégia de Saúde da família;</a:t>
            </a:r>
          </a:p>
          <a:p>
            <a:r>
              <a:rPr lang="pt-BR" dirty="0" smtClean="0"/>
              <a:t>Um hospital regional.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Meta 22:</a:t>
            </a:r>
            <a:r>
              <a:rPr lang="pt-BR" sz="2400" dirty="0" smtClean="0"/>
              <a:t> Concluir o tratamento dentário em 10% das gestantes com primeira consulta odontológica.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1"/>
                </a:solidFill>
              </a:rPr>
              <a:t>Resultado acima da meta. Nossa meta em relação a </a:t>
            </a:r>
            <a:r>
              <a:rPr lang="pt-BR" dirty="0" smtClean="0">
                <a:solidFill>
                  <a:schemeClr val="accent1"/>
                </a:solidFill>
              </a:rPr>
              <a:t>saúde </a:t>
            </a:r>
            <a:r>
              <a:rPr lang="pt-BR" dirty="0" smtClean="0">
                <a:solidFill>
                  <a:schemeClr val="accent1"/>
                </a:solidFill>
              </a:rPr>
              <a:t>bucal foi baixa devido a dificuldade de adesão da equipe </a:t>
            </a:r>
            <a:r>
              <a:rPr lang="pt-BR" dirty="0" smtClean="0">
                <a:solidFill>
                  <a:schemeClr val="accent1"/>
                </a:solidFill>
              </a:rPr>
              <a:t>odontológica</a:t>
            </a:r>
            <a:endParaRPr lang="pt-BR" dirty="0">
              <a:solidFill>
                <a:schemeClr val="accent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2339752" y="4026694"/>
          <a:ext cx="4762500" cy="283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Meta 23:</a:t>
            </a:r>
            <a:r>
              <a:rPr lang="pt-BR" sz="2400" dirty="0" smtClean="0"/>
              <a:t> Manter registro na ficha espelho de pré-natal/vacinação em 100% das gestantes.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/>
                </a:solidFill>
              </a:rPr>
              <a:t>Período de adaptação no primeiro mês.</a:t>
            </a:r>
            <a:endParaRPr lang="pt-BR" sz="20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619672" y="3501009"/>
          <a:ext cx="6264696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Meta 24:</a:t>
            </a:r>
            <a:r>
              <a:rPr lang="pt-BR" sz="2400" dirty="0" smtClean="0"/>
              <a:t> Avaliar risco gestacional em 100% das gestantes.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</a:rPr>
              <a:t>Importância da ficha espelho!</a:t>
            </a:r>
            <a:endParaRPr lang="pt-BR" dirty="0">
              <a:solidFill>
                <a:schemeClr val="accent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547664" y="3573016"/>
          <a:ext cx="6048672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Meta 25:</a:t>
            </a:r>
            <a:r>
              <a:rPr lang="pt-BR" sz="2400" dirty="0" smtClean="0"/>
              <a:t> Realizar avaliação da prioridade de atendimento odontológico em 20% das gestantes cadastradas na unidade de saúde.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accent1"/>
                </a:solidFill>
              </a:rPr>
              <a:t>Prioridade a todas as gestantes, problema de baixa adesão.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547664" y="3789040"/>
          <a:ext cx="6192688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Meta 26:</a:t>
            </a:r>
            <a:r>
              <a:rPr lang="pt-BR" sz="2400" dirty="0" smtClean="0"/>
              <a:t> Garantir a 100% das gestantes a orientação nutricional durante a gestação.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/>
                </a:solidFill>
              </a:rPr>
              <a:t>Orientação individualizada.</a:t>
            </a:r>
            <a:endParaRPr lang="pt-BR" sz="20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331640" y="3645025"/>
          <a:ext cx="6552728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Meta 27:</a:t>
            </a:r>
            <a:r>
              <a:rPr lang="pt-BR" sz="2400" dirty="0" smtClean="0"/>
              <a:t> Promover o aleitamento materno junto a 100% das gestantes.</a:t>
            </a:r>
          </a:p>
          <a:p>
            <a:pPr>
              <a:buFont typeface="Wingdings" pitchFamily="2" charset="2"/>
              <a:buChar char="v"/>
            </a:pPr>
            <a:r>
              <a:rPr lang="pt-BR" sz="2000" dirty="0" smtClean="0">
                <a:solidFill>
                  <a:srgbClr val="FF0000"/>
                </a:solidFill>
              </a:rPr>
              <a:t>Evolução progressiva durante a intervenção devido a importância do assunto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403648" y="3573016"/>
          <a:ext cx="6264696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Meta 28:</a:t>
            </a:r>
            <a:r>
              <a:rPr lang="pt-BR" sz="2400" dirty="0" smtClean="0"/>
              <a:t> Orientar a 100% das gestantes sobre os cuidados com o recém-nascido (teste do pezinho, decúbito dorsal para dormir).</a:t>
            </a:r>
          </a:p>
          <a:p>
            <a:pPr>
              <a:buFont typeface="Wingdings" pitchFamily="2" charset="2"/>
              <a:buChar char="v"/>
            </a:pPr>
            <a:r>
              <a:rPr lang="pt-BR" sz="2000" dirty="0" smtClean="0">
                <a:solidFill>
                  <a:srgbClr val="FF0000"/>
                </a:solidFill>
              </a:rPr>
              <a:t>Dificuldade devido a interrupção do grupo de gestantes e falta de espaço físico.</a:t>
            </a:r>
            <a:endParaRPr lang="pt-BR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403648" y="3861049"/>
          <a:ext cx="6336704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Meta 29:</a:t>
            </a:r>
            <a:r>
              <a:rPr lang="pt-BR" sz="2400" dirty="0" smtClean="0"/>
              <a:t> Orientar a 100% das gestantes sobre anticoncepção após o parto.</a:t>
            </a:r>
          </a:p>
          <a:p>
            <a:pPr>
              <a:buFont typeface="Wingdings" pitchFamily="2" charset="2"/>
              <a:buChar char="v"/>
            </a:pPr>
            <a:r>
              <a:rPr lang="pt-BR" sz="2000" dirty="0" smtClean="0">
                <a:solidFill>
                  <a:srgbClr val="FF0000"/>
                </a:solidFill>
              </a:rPr>
              <a:t>Mesma dificuldade do item anterior</a:t>
            </a:r>
            <a:endParaRPr lang="pt-BR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403648" y="3573017"/>
          <a:ext cx="6048672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b="1" dirty="0" smtClean="0"/>
              <a:t>Meta 30:</a:t>
            </a:r>
            <a:r>
              <a:rPr lang="pt-BR" sz="2000" dirty="0" smtClean="0"/>
              <a:t> Orientar a 100% das gestantes sobre os riscos do tabagismo e do uso de álcool e drogas na gestação.</a:t>
            </a:r>
          </a:p>
          <a:p>
            <a:pPr>
              <a:buFont typeface="Wingdings" pitchFamily="2" charset="2"/>
              <a:buChar char="v"/>
            </a:pPr>
            <a:r>
              <a:rPr lang="pt-BR" sz="2000" dirty="0" smtClean="0">
                <a:solidFill>
                  <a:srgbClr val="FF0000"/>
                </a:solidFill>
              </a:rPr>
              <a:t>Atingimos a meta no terceiro mês por priorizar sempre esse tema na primeira consulta.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115616" y="3429001"/>
          <a:ext cx="669674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b="1" dirty="0" smtClean="0"/>
              <a:t>Meta 31:</a:t>
            </a:r>
            <a:r>
              <a:rPr lang="pt-BR" sz="2000" dirty="0" smtClean="0"/>
              <a:t> Dar orientações para 20% das gestantes e puérperas como a primeira consulta odontológica em relação a sua higiene bucal.</a:t>
            </a:r>
          </a:p>
          <a:p>
            <a:pPr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accent1"/>
                </a:solidFill>
              </a:rPr>
              <a:t>Atingimos acima da meta devido ao fato de que para compensar a saúde bucal </a:t>
            </a:r>
            <a:r>
              <a:rPr lang="pt-BR" sz="1800" dirty="0" smtClean="0">
                <a:solidFill>
                  <a:schemeClr val="accent1"/>
                </a:solidFill>
              </a:rPr>
              <a:t>deficiente, </a:t>
            </a:r>
            <a:r>
              <a:rPr lang="pt-BR" sz="1800" dirty="0" smtClean="0">
                <a:solidFill>
                  <a:schemeClr val="accent1"/>
                </a:solidFill>
              </a:rPr>
              <a:t>outros profissionais passaram a fazer as orientações. Com isso atingimos mais de 100% porque o indicador leva em consideração se as gestantes foram atendidas pelo </a:t>
            </a:r>
            <a:r>
              <a:rPr lang="pt-BR" sz="1800" dirty="0" err="1" smtClean="0">
                <a:solidFill>
                  <a:schemeClr val="accent1"/>
                </a:solidFill>
              </a:rPr>
              <a:t>odontológo</a:t>
            </a:r>
            <a:r>
              <a:rPr lang="pt-BR" sz="1800" dirty="0" smtClean="0">
                <a:solidFill>
                  <a:schemeClr val="accent1"/>
                </a:solidFill>
              </a:rPr>
              <a:t>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933057"/>
          <a:ext cx="4848225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Caracterização de Canguaretama no RN:</a:t>
            </a:r>
          </a:p>
          <a:p>
            <a:r>
              <a:rPr lang="pt-BR" dirty="0" smtClean="0"/>
              <a:t>1 </a:t>
            </a:r>
            <a:r>
              <a:rPr lang="pt-BR" dirty="0" smtClean="0">
                <a:solidFill>
                  <a:schemeClr val="tx1"/>
                </a:solidFill>
              </a:rPr>
              <a:t>Centro de Especialidades Odontológicas;</a:t>
            </a:r>
          </a:p>
          <a:p>
            <a:r>
              <a:rPr lang="pt-BR" dirty="0" smtClean="0"/>
              <a:t>1 Centro de referencia;</a:t>
            </a:r>
          </a:p>
          <a:p>
            <a:r>
              <a:rPr lang="pt-BR" dirty="0" smtClean="0"/>
              <a:t>1 CAPS;</a:t>
            </a:r>
          </a:p>
          <a:p>
            <a:r>
              <a:rPr lang="pt-BR" dirty="0" smtClean="0"/>
              <a:t>1 NASF.</a:t>
            </a:r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Importância da intervenção para a equipe:</a:t>
            </a:r>
          </a:p>
          <a:p>
            <a:r>
              <a:rPr lang="pt-BR" dirty="0" smtClean="0"/>
              <a:t>Aumento da interação e do trabalho em equipe;</a:t>
            </a:r>
          </a:p>
          <a:p>
            <a:r>
              <a:rPr lang="pt-BR" dirty="0" smtClean="0"/>
              <a:t>Maior capacitação.</a:t>
            </a:r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Importância da intervenção para o serviço:</a:t>
            </a:r>
          </a:p>
          <a:p>
            <a:r>
              <a:rPr lang="pt-BR" dirty="0" smtClean="0"/>
              <a:t>Implantação de cronograma para atendimento a um grupo prioritário;</a:t>
            </a:r>
          </a:p>
          <a:p>
            <a:r>
              <a:rPr lang="pt-BR" dirty="0" smtClean="0"/>
              <a:t>Qualificação da atenção ao pré-natal e </a:t>
            </a:r>
            <a:r>
              <a:rPr lang="pt-BR" dirty="0" err="1" smtClean="0"/>
              <a:t>purperio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Importância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Importância da intervenção para a comunidade:</a:t>
            </a:r>
          </a:p>
          <a:p>
            <a:r>
              <a:rPr lang="pt-BR" dirty="0" smtClean="0"/>
              <a:t>Melhor serviço prestado aos usuários;</a:t>
            </a:r>
          </a:p>
          <a:p>
            <a:r>
              <a:rPr lang="pt-BR" dirty="0" smtClean="0"/>
              <a:t>Um acompanhamento mais humanizado e qualificado para as usuárias de saúde;</a:t>
            </a:r>
          </a:p>
          <a:p>
            <a:r>
              <a:rPr lang="pt-BR" dirty="0" smtClean="0"/>
              <a:t>Maior interação entre usuários e profissionais;</a:t>
            </a:r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intervenção encontra-se implantada no </a:t>
            </a:r>
            <a:r>
              <a:rPr lang="pt-BR" dirty="0" smtClean="0"/>
              <a:t>serviço.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Perspectivas:</a:t>
            </a:r>
          </a:p>
          <a:p>
            <a:r>
              <a:rPr lang="pt-BR" dirty="0" smtClean="0"/>
              <a:t>A UBS será entregue em março;</a:t>
            </a:r>
          </a:p>
          <a:p>
            <a:r>
              <a:rPr lang="pt-BR" dirty="0" smtClean="0"/>
              <a:t>Há espaço para dialogo entre o gestor e profissional para pactuar melhorias como a celeridade na entrega de exames;</a:t>
            </a:r>
          </a:p>
          <a:p>
            <a:r>
              <a:rPr lang="pt-BR" dirty="0" smtClean="0"/>
              <a:t>Tornar permanente a ficha espelho como rotina no serviço;</a:t>
            </a:r>
          </a:p>
          <a:p>
            <a:r>
              <a:rPr lang="pt-BR" dirty="0" smtClean="0"/>
              <a:t>A equipe esta consciente e capacitada para implantar </a:t>
            </a:r>
            <a:r>
              <a:rPr lang="pt-BR" dirty="0" smtClean="0"/>
              <a:t>do </a:t>
            </a:r>
            <a:r>
              <a:rPr lang="pt-BR" dirty="0" smtClean="0"/>
              <a:t>que não conseguimos durante a intervenção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Reflexão crítica sobre o processo pessoal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Após um ano:</a:t>
            </a:r>
          </a:p>
          <a:p>
            <a:r>
              <a:rPr lang="pt-BR" dirty="0" smtClean="0"/>
              <a:t>Estamos mais qualificado e experiente;</a:t>
            </a:r>
          </a:p>
          <a:p>
            <a:r>
              <a:rPr lang="pt-BR" dirty="0" smtClean="0"/>
              <a:t>Nova visão sobre a estratégia de saúde da família;</a:t>
            </a:r>
          </a:p>
          <a:p>
            <a:r>
              <a:rPr lang="pt-BR" dirty="0" smtClean="0"/>
              <a:t>Troca de experiências com profissionais de todo o Brasil;</a:t>
            </a:r>
          </a:p>
          <a:p>
            <a:r>
              <a:rPr lang="pt-BR" dirty="0" smtClean="0"/>
              <a:t>Melhor visão do processo de trabalho e da importância da promoção da saúde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4400" dirty="0" smtClean="0"/>
              <a:t>Muito Obrigado!</a:t>
            </a:r>
            <a:endParaRPr lang="pt-BR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Caracterização da estratégia de Saúde da família de piquete I:</a:t>
            </a:r>
          </a:p>
          <a:p>
            <a:r>
              <a:rPr lang="pt-BR" dirty="0" smtClean="0"/>
              <a:t>Cadastrada na Zona rural do município;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População adstrita de 2615;</a:t>
            </a:r>
          </a:p>
          <a:p>
            <a:r>
              <a:rPr lang="pt-BR" dirty="0" smtClean="0"/>
              <a:t>No Primeiro mês da intervenção havia 22 gestantes cadastradas.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Caracterização da estratégia de Saúde da família de </a:t>
            </a:r>
            <a:r>
              <a:rPr lang="pt-BR" b="1" dirty="0" err="1" smtClean="0"/>
              <a:t>piquiri</a:t>
            </a:r>
            <a:r>
              <a:rPr lang="pt-BR" b="1" dirty="0" smtClean="0"/>
              <a:t> I:</a:t>
            </a:r>
          </a:p>
          <a:p>
            <a:r>
              <a:rPr lang="pt-BR" dirty="0" smtClean="0"/>
              <a:t>A equipe é formada por um medico, uma enfermeira, uma dentista,  sete agentes comunitários de saúde, um recepcionista, uma Auxiliar de serviços gerais e um vigia.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A Unidade Básica de saúde Karolina Schuller possui:</a:t>
            </a:r>
          </a:p>
          <a:p>
            <a:r>
              <a:rPr lang="pt-BR" dirty="0" smtClean="0"/>
              <a:t>Um consultório medico;</a:t>
            </a:r>
          </a:p>
          <a:p>
            <a:r>
              <a:rPr lang="pt-BR" dirty="0" smtClean="0"/>
              <a:t>Um consultório da enfermagem;</a:t>
            </a:r>
          </a:p>
          <a:p>
            <a:r>
              <a:rPr lang="pt-BR" dirty="0" smtClean="0"/>
              <a:t>Uma recepção;</a:t>
            </a:r>
          </a:p>
          <a:p>
            <a:r>
              <a:rPr lang="pt-BR" dirty="0" smtClean="0"/>
              <a:t>Uma cozinha;</a:t>
            </a:r>
          </a:p>
          <a:p>
            <a:r>
              <a:rPr lang="pt-BR" dirty="0" smtClean="0"/>
              <a:t>Uma Sala de espera;</a:t>
            </a:r>
          </a:p>
          <a:p>
            <a:r>
              <a:rPr lang="pt-BR" dirty="0" smtClean="0"/>
              <a:t>Uma sala de vacina;</a:t>
            </a:r>
          </a:p>
          <a:p>
            <a:r>
              <a:rPr lang="pt-BR" dirty="0" smtClean="0"/>
              <a:t>Uma sala de curativos e </a:t>
            </a:r>
            <a:r>
              <a:rPr lang="pt-BR" dirty="0" smtClean="0"/>
              <a:t>medicação.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Unidade Básica de saúde Karolina Schuller durante toda a intervenção estava em reforma!</a:t>
            </a:r>
          </a:p>
          <a:p>
            <a:endParaRPr lang="pt-BR" dirty="0"/>
          </a:p>
        </p:txBody>
      </p:sp>
      <p:pic>
        <p:nvPicPr>
          <p:cNvPr id="1026" name="Picture 2" descr="C:\Users\Bolinha\Desktop\Nova pasta (2)\fot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56992"/>
            <a:ext cx="7416824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Atendemos na Unidade de Piquiri 2;</a:t>
            </a:r>
          </a:p>
          <a:p>
            <a:r>
              <a:rPr lang="pt-BR" dirty="0" smtClean="0"/>
              <a:t>Fazemos atendimento Volante na Fazenda Cruzeiro;</a:t>
            </a:r>
            <a:endParaRPr lang="pt-BR" dirty="0"/>
          </a:p>
        </p:txBody>
      </p:sp>
      <p:pic>
        <p:nvPicPr>
          <p:cNvPr id="2050" name="Picture 2" descr="C:\Users\Bolinha\Desktop\Nova pasta (2)\foto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5143500" cy="3356992"/>
          </a:xfrm>
          <a:prstGeom prst="rect">
            <a:avLst/>
          </a:prstGeom>
          <a:noFill/>
        </p:spPr>
      </p:pic>
      <p:pic>
        <p:nvPicPr>
          <p:cNvPr id="2051" name="Picture 3" descr="C:\Users\Bolinha\Desktop\Nova pasta (2)\foto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17032"/>
            <a:ext cx="3995936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</TotalTime>
  <Words>1871</Words>
  <Application>Microsoft Office PowerPoint</Application>
  <PresentationFormat>Apresentação na tela (4:3)</PresentationFormat>
  <Paragraphs>204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Fluxo</vt:lpstr>
      <vt:lpstr>UNIVERSIDADE FEDERAL DE PELOTAS CURSO DE ESPECIALIZAÇÃO EM SAÚDE DA FAMÍLIA 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Objetivos</vt:lpstr>
      <vt:lpstr>Objetivos</vt:lpstr>
      <vt:lpstr>Metodologia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 </vt:lpstr>
      <vt:lpstr>Discussão </vt:lpstr>
      <vt:lpstr>Importância da intervenção</vt:lpstr>
      <vt:lpstr>Discussão</vt:lpstr>
      <vt:lpstr>Discussão</vt:lpstr>
      <vt:lpstr>Reflexão crítica sobre o processo pessoal de aprendizagem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Bolinha</dc:creator>
  <cp:lastModifiedBy>Bolinha</cp:lastModifiedBy>
  <cp:revision>12</cp:revision>
  <dcterms:created xsi:type="dcterms:W3CDTF">2014-02-27T20:37:14Z</dcterms:created>
  <dcterms:modified xsi:type="dcterms:W3CDTF">2014-03-05T17:58:15Z</dcterms:modified>
</cp:coreProperties>
</file>