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04" r:id="rId1"/>
  </p:sldMasterIdLst>
  <p:notesMasterIdLst>
    <p:notesMasterId r:id="rId52"/>
  </p:notesMasterIdLst>
  <p:sldIdLst>
    <p:sldId id="355" r:id="rId2"/>
    <p:sldId id="356" r:id="rId3"/>
    <p:sldId id="365" r:id="rId4"/>
    <p:sldId id="357" r:id="rId5"/>
    <p:sldId id="358" r:id="rId6"/>
    <p:sldId id="360" r:id="rId7"/>
    <p:sldId id="361" r:id="rId8"/>
    <p:sldId id="374" r:id="rId9"/>
    <p:sldId id="362" r:id="rId10"/>
    <p:sldId id="258" r:id="rId11"/>
    <p:sldId id="349" r:id="rId12"/>
    <p:sldId id="366" r:id="rId13"/>
    <p:sldId id="259" r:id="rId14"/>
    <p:sldId id="330" r:id="rId15"/>
    <p:sldId id="375" r:id="rId16"/>
    <p:sldId id="331" r:id="rId17"/>
    <p:sldId id="367" r:id="rId18"/>
    <p:sldId id="261" r:id="rId19"/>
    <p:sldId id="275" r:id="rId20"/>
    <p:sldId id="404" r:id="rId21"/>
    <p:sldId id="385" r:id="rId22"/>
    <p:sldId id="406" r:id="rId23"/>
    <p:sldId id="405" r:id="rId24"/>
    <p:sldId id="388" r:id="rId25"/>
    <p:sldId id="389" r:id="rId26"/>
    <p:sldId id="391" r:id="rId27"/>
    <p:sldId id="394" r:id="rId28"/>
    <p:sldId id="396" r:id="rId29"/>
    <p:sldId id="397" r:id="rId30"/>
    <p:sldId id="399" r:id="rId31"/>
    <p:sldId id="400" r:id="rId32"/>
    <p:sldId id="402" r:id="rId33"/>
    <p:sldId id="403" r:id="rId34"/>
    <p:sldId id="408" r:id="rId35"/>
    <p:sldId id="409" r:id="rId36"/>
    <p:sldId id="411" r:id="rId37"/>
    <p:sldId id="412" r:id="rId38"/>
    <p:sldId id="414" r:id="rId39"/>
    <p:sldId id="415" r:id="rId40"/>
    <p:sldId id="417" r:id="rId41"/>
    <p:sldId id="418" r:id="rId42"/>
    <p:sldId id="294" r:id="rId43"/>
    <p:sldId id="346" r:id="rId44"/>
    <p:sldId id="347" r:id="rId45"/>
    <p:sldId id="348" r:id="rId46"/>
    <p:sldId id="377" r:id="rId47"/>
    <p:sldId id="328" r:id="rId48"/>
    <p:sldId id="382" r:id="rId49"/>
    <p:sldId id="383" r:id="rId50"/>
    <p:sldId id="364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0F8FE"/>
    <a:srgbClr val="E6F4FE"/>
    <a:srgbClr val="000099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lanilha%20coleta%20de%20dados%2013%20com%20arreglo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1093048852764"/>
          <c:y val="7.8644784786517069E-2"/>
          <c:w val="0.84757831682330032"/>
          <c:h val="0.82342284137559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0.27960526315789475</c:v>
                </c:pt>
                <c:pt idx="1">
                  <c:v>0.55921052631578949</c:v>
                </c:pt>
                <c:pt idx="2">
                  <c:v>0.80756578947368418</c:v>
                </c:pt>
                <c:pt idx="3">
                  <c:v>0.89802631578947367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307072"/>
        <c:axId val="118321152"/>
      </c:barChart>
      <c:catAx>
        <c:axId val="11830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321152"/>
        <c:crosses val="autoZero"/>
        <c:auto val="1"/>
        <c:lblAlgn val="ctr"/>
        <c:lblOffset val="100"/>
        <c:noMultiLvlLbl val="0"/>
      </c:catAx>
      <c:valAx>
        <c:axId val="1183211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30707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0.8571428571428571</c:v>
                </c:pt>
                <c:pt idx="1">
                  <c:v>0.78688524590163933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638080"/>
        <c:axId val="118639616"/>
      </c:barChart>
      <c:catAx>
        <c:axId val="11863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639616"/>
        <c:crosses val="autoZero"/>
        <c:auto val="1"/>
        <c:lblAlgn val="ctr"/>
        <c:lblOffset val="100"/>
        <c:noMultiLvlLbl val="0"/>
      </c:catAx>
      <c:valAx>
        <c:axId val="1186396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63808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1</c:v>
                </c:pt>
                <c:pt idx="1">
                  <c:v>0.97916666666666663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8667136"/>
        <c:axId val="118668672"/>
      </c:barChart>
      <c:catAx>
        <c:axId val="11866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668672"/>
        <c:crosses val="autoZero"/>
        <c:auto val="1"/>
        <c:lblAlgn val="ctr"/>
        <c:lblOffset val="100"/>
        <c:noMultiLvlLbl val="0"/>
      </c:catAx>
      <c:valAx>
        <c:axId val="1186686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6671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Indicadores!$T$32:$W$32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8971392"/>
        <c:axId val="118981376"/>
      </c:barChart>
      <c:catAx>
        <c:axId val="11897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981376"/>
        <c:crosses val="autoZero"/>
        <c:auto val="1"/>
        <c:lblAlgn val="ctr"/>
        <c:lblOffset val="100"/>
        <c:noMultiLvlLbl val="0"/>
      </c:catAx>
      <c:valAx>
        <c:axId val="1189813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97139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0.68823529411764706</c:v>
                </c:pt>
                <c:pt idx="1">
                  <c:v>0.71176470588235297</c:v>
                </c:pt>
                <c:pt idx="2">
                  <c:v>0.99796334012219956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8734848"/>
        <c:axId val="118736384"/>
      </c:barChart>
      <c:catAx>
        <c:axId val="11873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736384"/>
        <c:crosses val="autoZero"/>
        <c:auto val="1"/>
        <c:lblAlgn val="ctr"/>
        <c:lblOffset val="100"/>
        <c:noMultiLvlLbl val="0"/>
      </c:catAx>
      <c:valAx>
        <c:axId val="1187363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7348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0.5714285714285714</c:v>
                </c:pt>
                <c:pt idx="1">
                  <c:v>0.70491803278688525</c:v>
                </c:pt>
                <c:pt idx="2">
                  <c:v>0.98863636363636365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092352"/>
        <c:axId val="119093888"/>
      </c:barChart>
      <c:catAx>
        <c:axId val="1190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093888"/>
        <c:crosses val="autoZero"/>
        <c:auto val="1"/>
        <c:lblAlgn val="ctr"/>
        <c:lblOffset val="100"/>
        <c:noMultiLvlLbl val="0"/>
      </c:catAx>
      <c:valAx>
        <c:axId val="1190938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0923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0.69411764705882351</c:v>
                </c:pt>
                <c:pt idx="1">
                  <c:v>0.65</c:v>
                </c:pt>
                <c:pt idx="2">
                  <c:v>0.93686354378818737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9142272"/>
        <c:axId val="119143808"/>
      </c:barChart>
      <c:catAx>
        <c:axId val="11914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143808"/>
        <c:crosses val="autoZero"/>
        <c:auto val="1"/>
        <c:lblAlgn val="ctr"/>
        <c:lblOffset val="100"/>
        <c:noMultiLvlLbl val="0"/>
      </c:catAx>
      <c:valAx>
        <c:axId val="1191438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1422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0.80952380952380953</c:v>
                </c:pt>
                <c:pt idx="1">
                  <c:v>0.70491803278688525</c:v>
                </c:pt>
                <c:pt idx="2">
                  <c:v>0.96590909090909094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8844416"/>
        <c:axId val="118858496"/>
      </c:barChart>
      <c:catAx>
        <c:axId val="11884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858496"/>
        <c:crosses val="autoZero"/>
        <c:auto val="1"/>
        <c:lblAlgn val="ctr"/>
        <c:lblOffset val="100"/>
        <c:noMultiLvlLbl val="0"/>
      </c:catAx>
      <c:valAx>
        <c:axId val="1188584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844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225226449141"/>
          <c:y val="2.7597360976985463E-2"/>
          <c:w val="0.83558140421642579"/>
          <c:h val="0.83650036035882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1</c:v>
                </c:pt>
                <c:pt idx="1">
                  <c:v>0.77058823529411768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189504"/>
        <c:axId val="119191040"/>
      </c:barChart>
      <c:catAx>
        <c:axId val="11918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191040"/>
        <c:crosses val="autoZero"/>
        <c:auto val="1"/>
        <c:lblAlgn val="ctr"/>
        <c:lblOffset val="100"/>
        <c:noMultiLvlLbl val="0"/>
      </c:catAx>
      <c:valAx>
        <c:axId val="1191910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1895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Indicadores!$T$48:$W$48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Indicadores!$T$49:$W$49</c:f>
              <c:numCache>
                <c:formatCode>0.0%</c:formatCode>
                <c:ptCount val="4"/>
                <c:pt idx="0">
                  <c:v>1</c:v>
                </c:pt>
                <c:pt idx="1">
                  <c:v>0.70491803278688525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8908032"/>
        <c:axId val="118909568"/>
      </c:barChart>
      <c:catAx>
        <c:axId val="11890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909568"/>
        <c:crosses val="autoZero"/>
        <c:auto val="1"/>
        <c:lblAlgn val="ctr"/>
        <c:lblOffset val="100"/>
        <c:noMultiLvlLbl val="0"/>
      </c:catAx>
      <c:valAx>
        <c:axId val="1189095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9080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1</c:v>
                </c:pt>
                <c:pt idx="1">
                  <c:v>0.75588235294117645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9483776"/>
        <c:axId val="119497856"/>
      </c:barChart>
      <c:catAx>
        <c:axId val="11948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497856"/>
        <c:crosses val="autoZero"/>
        <c:auto val="1"/>
        <c:lblAlgn val="ctr"/>
        <c:lblOffset val="100"/>
        <c:noMultiLvlLbl val="0"/>
      </c:catAx>
      <c:valAx>
        <c:axId val="1194978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4837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2829823725061"/>
          <c:y val="2.9059617547806525E-2"/>
          <c:w val="0.84216877900700826"/>
          <c:h val="0.82783727034120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0.14000000000000001</c:v>
                </c:pt>
                <c:pt idx="1">
                  <c:v>0.40666666666666668</c:v>
                </c:pt>
                <c:pt idx="2">
                  <c:v>0.58666666666666667</c:v>
                </c:pt>
                <c:pt idx="3">
                  <c:v>0.83333333333333337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75040"/>
        <c:axId val="117585024"/>
      </c:barChart>
      <c:catAx>
        <c:axId val="1175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585024"/>
        <c:crosses val="autoZero"/>
        <c:auto val="1"/>
        <c:lblAlgn val="ctr"/>
        <c:lblOffset val="100"/>
        <c:noMultiLvlLbl val="0"/>
      </c:catAx>
      <c:valAx>
        <c:axId val="1175850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57504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Indicadores!$T$53:$W$53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Indicadores!$T$54:$W$54</c:f>
              <c:numCache>
                <c:formatCode>0.0%</c:formatCode>
                <c:ptCount val="4"/>
                <c:pt idx="0">
                  <c:v>1</c:v>
                </c:pt>
                <c:pt idx="1">
                  <c:v>0.67213114754098358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9534336"/>
        <c:axId val="119535872"/>
      </c:barChart>
      <c:catAx>
        <c:axId val="11953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535872"/>
        <c:crosses val="autoZero"/>
        <c:auto val="1"/>
        <c:lblAlgn val="ctr"/>
        <c:lblOffset val="100"/>
        <c:noMultiLvlLbl val="0"/>
      </c:catAx>
      <c:valAx>
        <c:axId val="1195358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5343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1</c:v>
                </c:pt>
                <c:pt idx="1">
                  <c:v>0.75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9560832"/>
        <c:axId val="119591296"/>
      </c:barChart>
      <c:catAx>
        <c:axId val="11956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591296"/>
        <c:crosses val="autoZero"/>
        <c:auto val="1"/>
        <c:lblAlgn val="ctr"/>
        <c:lblOffset val="100"/>
        <c:noMultiLvlLbl val="0"/>
      </c:catAx>
      <c:valAx>
        <c:axId val="1195912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5608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3907613868728"/>
          <c:y val="7.0999750027774686E-2"/>
          <c:w val="0.86486092386131275"/>
          <c:h val="0.84058785134985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Indicadores!$T$58:$W$58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Indicadores!$T$59:$W$59</c:f>
              <c:numCache>
                <c:formatCode>0.0%</c:formatCode>
                <c:ptCount val="4"/>
                <c:pt idx="0">
                  <c:v>1</c:v>
                </c:pt>
                <c:pt idx="1">
                  <c:v>0.67213114754098358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9246848"/>
        <c:axId val="119248384"/>
      </c:barChart>
      <c:catAx>
        <c:axId val="11924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248384"/>
        <c:crosses val="autoZero"/>
        <c:auto val="1"/>
        <c:lblAlgn val="ctr"/>
        <c:lblOffset val="100"/>
        <c:noMultiLvlLbl val="0"/>
      </c:catAx>
      <c:valAx>
        <c:axId val="1192483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2468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1</c:v>
                </c:pt>
                <c:pt idx="1">
                  <c:v>0.75294117647058822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9289728"/>
        <c:axId val="119291264"/>
      </c:barChart>
      <c:catAx>
        <c:axId val="11928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291264"/>
        <c:crosses val="autoZero"/>
        <c:auto val="1"/>
        <c:lblAlgn val="ctr"/>
        <c:lblOffset val="100"/>
        <c:noMultiLvlLbl val="0"/>
      </c:catAx>
      <c:valAx>
        <c:axId val="1192912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28972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Indicadores!$T$64:$W$64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Indicadores!$T$65:$W$65</c:f>
              <c:numCache>
                <c:formatCode>0.0%</c:formatCode>
                <c:ptCount val="4"/>
                <c:pt idx="0">
                  <c:v>1</c:v>
                </c:pt>
                <c:pt idx="1">
                  <c:v>0.67213114754098358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9307264"/>
        <c:axId val="119345920"/>
      </c:barChart>
      <c:catAx>
        <c:axId val="1193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345920"/>
        <c:crosses val="autoZero"/>
        <c:auto val="1"/>
        <c:lblAlgn val="ctr"/>
        <c:lblOffset val="100"/>
        <c:noMultiLvlLbl val="0"/>
      </c:catAx>
      <c:valAx>
        <c:axId val="1193459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3072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9460678908261"/>
          <c:y val="3.0589071102954234E-2"/>
          <c:w val="0.8514712085350824"/>
          <c:h val="0.81877607404337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0.54705882352941182</c:v>
                </c:pt>
                <c:pt idx="1">
                  <c:v>0.60588235294117643</c:v>
                </c:pt>
                <c:pt idx="2">
                  <c:v>0.9327902240325866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32192"/>
        <c:axId val="118233728"/>
      </c:barChart>
      <c:catAx>
        <c:axId val="11823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33728"/>
        <c:crosses val="autoZero"/>
        <c:auto val="1"/>
        <c:lblAlgn val="ctr"/>
        <c:lblOffset val="100"/>
        <c:noMultiLvlLbl val="0"/>
      </c:catAx>
      <c:valAx>
        <c:axId val="1182337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321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1830471827964"/>
          <c:y val="8.9087245837008958E-2"/>
          <c:w val="0.83948799393706364"/>
          <c:h val="0.79997691159974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0.80952380952380953</c:v>
                </c:pt>
                <c:pt idx="1">
                  <c:v>0.83606557377049184</c:v>
                </c:pt>
                <c:pt idx="2">
                  <c:v>0.96590909090909094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57920"/>
        <c:axId val="118259712"/>
      </c:barChart>
      <c:catAx>
        <c:axId val="11825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59712"/>
        <c:crosses val="autoZero"/>
        <c:auto val="1"/>
        <c:lblAlgn val="ctr"/>
        <c:lblOffset val="100"/>
        <c:noMultiLvlLbl val="0"/>
      </c:catAx>
      <c:valAx>
        <c:axId val="1182597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579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0455229981498"/>
          <c:y val="7.8933920024702786E-2"/>
          <c:w val="0.84507960070564947"/>
          <c:h val="0.82277366064536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0.54705882352941182</c:v>
                </c:pt>
                <c:pt idx="1">
                  <c:v>0.54411764705882348</c:v>
                </c:pt>
                <c:pt idx="2">
                  <c:v>0.99185336048879835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91840"/>
        <c:axId val="118383744"/>
      </c:barChart>
      <c:catAx>
        <c:axId val="11829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383744"/>
        <c:crosses val="autoZero"/>
        <c:auto val="1"/>
        <c:lblAlgn val="ctr"/>
        <c:lblOffset val="100"/>
        <c:noMultiLvlLbl val="0"/>
      </c:catAx>
      <c:valAx>
        <c:axId val="1183837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918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0.80952380952380953</c:v>
                </c:pt>
                <c:pt idx="1">
                  <c:v>0.73770491803278693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440704"/>
        <c:axId val="118442240"/>
      </c:barChart>
      <c:catAx>
        <c:axId val="11844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442240"/>
        <c:crosses val="autoZero"/>
        <c:auto val="1"/>
        <c:lblAlgn val="ctr"/>
        <c:lblOffset val="100"/>
        <c:noMultiLvlLbl val="0"/>
      </c:catAx>
      <c:valAx>
        <c:axId val="1184422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4407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1</c:v>
                </c:pt>
                <c:pt idx="1">
                  <c:v>0.97115384615384615</c:v>
                </c:pt>
                <c:pt idx="2">
                  <c:v>0.93304535637149033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466432"/>
        <c:axId val="118467968"/>
      </c:barChart>
      <c:catAx>
        <c:axId val="11846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467968"/>
        <c:crosses val="autoZero"/>
        <c:auto val="1"/>
        <c:lblAlgn val="ctr"/>
        <c:lblOffset val="100"/>
        <c:noMultiLvlLbl val="0"/>
      </c:catAx>
      <c:valAx>
        <c:axId val="1184679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4664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1</c:v>
                </c:pt>
                <c:pt idx="1">
                  <c:v>0.78333333333333333</c:v>
                </c:pt>
                <c:pt idx="2">
                  <c:v>0.7931034482758621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41312"/>
        <c:axId val="118543104"/>
      </c:barChart>
      <c:catAx>
        <c:axId val="11854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543104"/>
        <c:crosses val="autoZero"/>
        <c:auto val="1"/>
        <c:lblAlgn val="ctr"/>
        <c:lblOffset val="100"/>
        <c:noMultiLvlLbl val="0"/>
      </c:catAx>
      <c:valAx>
        <c:axId val="1185431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5413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0455229981498"/>
          <c:y val="3.0024697097364675E-2"/>
          <c:w val="0.84507960070564947"/>
          <c:h val="0.82211968891342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0.7</c:v>
                </c:pt>
                <c:pt idx="1">
                  <c:v>0.72058823529411764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604160"/>
        <c:axId val="118605696"/>
      </c:barChart>
      <c:catAx>
        <c:axId val="11860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605696"/>
        <c:crosses val="autoZero"/>
        <c:auto val="1"/>
        <c:lblAlgn val="ctr"/>
        <c:lblOffset val="100"/>
        <c:noMultiLvlLbl val="0"/>
      </c:catAx>
      <c:valAx>
        <c:axId val="1186056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6041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FA2D-A025-4278-A35F-3CB9D1C1B422}" type="datetimeFigureOut">
              <a:rPr lang="pt-BR" smtClean="0"/>
              <a:t>27/09/2015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BAE7-2A50-41CF-AC43-CB54C0B122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27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051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58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54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54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670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05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96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97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142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81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3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712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6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3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47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94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868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27/09/2015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240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Microrregi%C3%A3o" TargetMode="External"/><Relationship Id="rId13" Type="http://schemas.openxmlformats.org/officeDocument/2006/relationships/hyperlink" Target="https://pt.wikipedia.org/wiki/Nova_Ramada" TargetMode="External"/><Relationship Id="rId3" Type="http://schemas.openxmlformats.org/officeDocument/2006/relationships/hyperlink" Target="https://pt.wikipedia.org/wiki/Mesorregi%C3%A3o" TargetMode="External"/><Relationship Id="rId7" Type="http://schemas.openxmlformats.org/officeDocument/2006/relationships/hyperlink" Target="https://pt.wikipedia.org/wiki/Santo_Augusto#cite_note-IBGE_DTB_2008-1" TargetMode="External"/><Relationship Id="rId12" Type="http://schemas.openxmlformats.org/officeDocument/2006/relationships/hyperlink" Target="https://pt.wikipedia.org/wiki/Palmeira_das_Miss%C3%B5es" TargetMode="External"/><Relationship Id="rId17" Type="http://schemas.openxmlformats.org/officeDocument/2006/relationships/hyperlink" Target="https://pt.wikipedia.org/wiki/Quil%C3%B4metro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pt.wikipedia.org/wiki/Porto_Alegr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2008" TargetMode="External"/><Relationship Id="rId11" Type="http://schemas.openxmlformats.org/officeDocument/2006/relationships/hyperlink" Target="https://pt.wikipedia.org/wiki/Coronel_Bicaco" TargetMode="External"/><Relationship Id="rId5" Type="http://schemas.openxmlformats.org/officeDocument/2006/relationships/hyperlink" Target="https://pt.wikipedia.org/wiki/IBGE" TargetMode="External"/><Relationship Id="rId15" Type="http://schemas.openxmlformats.org/officeDocument/2006/relationships/hyperlink" Target="https://pt.wikipedia.org/wiki/S%C3%A3o_Val%C3%A9rio_do_Sul" TargetMode="External"/><Relationship Id="rId10" Type="http://schemas.openxmlformats.org/officeDocument/2006/relationships/hyperlink" Target="https://pt.wikipedia.org/wiki/Campo_Novo" TargetMode="External"/><Relationship Id="rId4" Type="http://schemas.openxmlformats.org/officeDocument/2006/relationships/hyperlink" Target="https://pt.wikipedia.org/wiki/Mesorregi%C3%A3o_do_Noroeste_Rio-Grandense" TargetMode="External"/><Relationship Id="rId9" Type="http://schemas.openxmlformats.org/officeDocument/2006/relationships/hyperlink" Target="https://pt.wikipedia.org/wiki/Microrregi%C3%A3o_de_Iju%C3%AD" TargetMode="External"/><Relationship Id="rId14" Type="http://schemas.openxmlformats.org/officeDocument/2006/relationships/hyperlink" Target="https://pt.wikipedia.org/wiki/Chiapetta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Densidade_populacional" TargetMode="External"/><Relationship Id="rId3" Type="http://schemas.openxmlformats.org/officeDocument/2006/relationships/hyperlink" Target="https://pt.wikipedia.org/wiki/Territ%C3%B3rio" TargetMode="External"/><Relationship Id="rId7" Type="http://schemas.openxmlformats.org/officeDocument/2006/relationships/hyperlink" Target="https://pt.wikipedia.org/wiki/20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IBGE" TargetMode="External"/><Relationship Id="rId5" Type="http://schemas.openxmlformats.org/officeDocument/2006/relationships/hyperlink" Target="https://pt.wikipedia.org/wiki/Popula%C3%A7%C3%A3o_residente" TargetMode="External"/><Relationship Id="rId4" Type="http://schemas.openxmlformats.org/officeDocument/2006/relationships/hyperlink" Target="https://pt.wikipedia.org/wiki/Popula%C3%A7%C3%A3o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44000" cy="1811338"/>
            <a:chOff x="-25865" y="3261767"/>
            <a:chExt cx="9144000" cy="1811338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17719" r="31654" b="63577"/>
            <a:stretch>
              <a:fillRect/>
            </a:stretch>
          </p:blipFill>
          <p:spPr bwMode="auto">
            <a:xfrm>
              <a:off x="-25865" y="3261767"/>
              <a:ext cx="9144000" cy="181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l_fi" descr="http://3.bp.blogspot.com/_TMzEax0xNOA/TOpL8Tn1RfI/AAAAAAAAAEw/3d30uvcmv3I/S220/logo_UFPE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83" y="3626892"/>
              <a:ext cx="1223963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http://www.unasus.ufma.br/unasus_data/site/images/noticias/1356913b26unasu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730872"/>
              <a:ext cx="1309688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107505" y="2124145"/>
            <a:ext cx="9009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Trabalho de Conclusão de Curso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27175" y="472514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Aluna: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Doralis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Salgado Aguilar</a:t>
            </a:r>
            <a:endParaRPr lang="pt-BR" sz="2400" dirty="0"/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Orientadora: Ana Guilhermina Machado Reis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Pelotas, 2015.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 flipV="1">
            <a:off x="792088" y="4751433"/>
            <a:ext cx="781236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07562" y="337150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0099"/>
                </a:solidFill>
              </a:rPr>
              <a:t>Melhoria </a:t>
            </a:r>
            <a:r>
              <a:rPr lang="pt-BR" sz="2400" b="1" dirty="0">
                <a:solidFill>
                  <a:srgbClr val="000099"/>
                </a:solidFill>
              </a:rPr>
              <a:t>da atenção à saúde de hipertensos e diabéticos, </a:t>
            </a:r>
            <a:r>
              <a:rPr lang="pt-BR" sz="2400" b="1" dirty="0" smtClean="0">
                <a:solidFill>
                  <a:srgbClr val="000099"/>
                </a:solidFill>
              </a:rPr>
              <a:t>com 20 ou </a:t>
            </a:r>
            <a:r>
              <a:rPr lang="pt-BR" sz="2400" b="1" dirty="0">
                <a:solidFill>
                  <a:srgbClr val="000099"/>
                </a:solidFill>
              </a:rPr>
              <a:t>mais anos de idade, na UBS/ESF Novo Milênio em Santo Augusto/RS.</a:t>
            </a:r>
            <a:endParaRPr lang="pt-BR" sz="2400" dirty="0">
              <a:solidFill>
                <a:srgbClr val="000099"/>
              </a:solidFill>
            </a:endParaRPr>
          </a:p>
          <a:p>
            <a:r>
              <a:rPr lang="pt-BR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725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95536" y="188640"/>
            <a:ext cx="8352928" cy="629915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Importância</a:t>
            </a: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Ação Programática</a:t>
            </a:r>
          </a:p>
          <a:p>
            <a:pPr marL="0" indent="0" algn="ctr">
              <a:buNone/>
            </a:pPr>
            <a:endParaRPr lang="pt-BR" sz="3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0" y="1140520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0" y="4113076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11560" y="105273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doenças cardiovasculares constituem a principal causa de mobilidade na população brasileira.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Hipertensão arterial sistêmica e o Diabetes mellitus representam dois dos principais fatores de risco, contribuindo decisivamente para o agravamento deste cenário em nível nacional.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hipertensão afeta de 11 a 20% da população adulta com mais de 20 anos. Cerca de 90% dos usuários com acidente vascular encefálico (AVE) e 40% das vítimas de infarto do miocárdio apresentam hipertensão associada.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73448" y="6444044"/>
            <a:ext cx="7907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Ministério </a:t>
            </a:r>
            <a:r>
              <a:rPr lang="pt-BR" dirty="0"/>
              <a:t>de Saúde. Caderno de Atenção Básica, nº </a:t>
            </a:r>
            <a:r>
              <a:rPr lang="pt-BR" dirty="0" smtClean="0"/>
              <a:t>36 e 37</a:t>
            </a:r>
            <a:r>
              <a:rPr lang="pt-BR" dirty="0"/>
              <a:t>. </a:t>
            </a:r>
            <a:r>
              <a:rPr lang="pt-BR" dirty="0" smtClean="0"/>
              <a:t>Brasília-DF</a:t>
            </a:r>
            <a:r>
              <a:rPr lang="pt-BR" dirty="0"/>
              <a:t>. 2013.</a:t>
            </a:r>
          </a:p>
        </p:txBody>
      </p:sp>
    </p:spTree>
    <p:extLst>
      <p:ext uri="{BB962C8B-B14F-4D97-AF65-F5344CB8AC3E}">
        <p14:creationId xmlns:p14="http://schemas.microsoft.com/office/powerpoint/2010/main" val="2176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5528" y="1415852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No inicio da intervenção o Programa de Atenção ao  hipertenso e diabético na UBS não era organizado;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79512" y="11663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ctr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Situação </a:t>
            </a:r>
            <a:r>
              <a:rPr 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ação programática na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UBS </a:t>
            </a:r>
            <a:r>
              <a:rPr 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antes da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63496" y="1484784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27584" y="342900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 </a:t>
            </a:r>
          </a:p>
        </p:txBody>
      </p:sp>
      <p:sp>
        <p:nvSpPr>
          <p:cNvPr id="8" name="Seta entalhada para a direita 7"/>
          <p:cNvSpPr/>
          <p:nvPr/>
        </p:nvSpPr>
        <p:spPr>
          <a:xfrm>
            <a:off x="9464" y="2492896"/>
            <a:ext cx="576064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entalhada para a direita 10"/>
          <p:cNvSpPr/>
          <p:nvPr/>
        </p:nvSpPr>
        <p:spPr>
          <a:xfrm>
            <a:off x="-32708" y="4293096"/>
            <a:ext cx="576064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entalhada para a direita 13"/>
          <p:cNvSpPr/>
          <p:nvPr/>
        </p:nvSpPr>
        <p:spPr>
          <a:xfrm>
            <a:off x="-16772" y="3356992"/>
            <a:ext cx="576064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59292" y="2463279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Não havia controle  da saúde ao  hipertenso e diabético na UBS;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539552" y="3246075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 equipe não era capacitada para atuação  junto ao  hipertenso e diabético;</a:t>
            </a:r>
            <a:endParaRPr lang="pt-BR" sz="2400" dirty="0"/>
          </a:p>
        </p:txBody>
      </p:sp>
      <p:sp>
        <p:nvSpPr>
          <p:cNvPr id="13" name="Retângulo 12"/>
          <p:cNvSpPr/>
          <p:nvPr/>
        </p:nvSpPr>
        <p:spPr>
          <a:xfrm>
            <a:off x="467544" y="422108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Os registros não eram qualificados, pois não utilizávamos instrumentos e ferramentas especificas;</a:t>
            </a:r>
            <a:endParaRPr lang="pt-BR" sz="2400" dirty="0"/>
          </a:p>
        </p:txBody>
      </p:sp>
      <p:sp>
        <p:nvSpPr>
          <p:cNvPr id="15" name="Seta entalhada para a direita 14"/>
          <p:cNvSpPr/>
          <p:nvPr/>
        </p:nvSpPr>
        <p:spPr>
          <a:xfrm>
            <a:off x="9260" y="5435932"/>
            <a:ext cx="576064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611560" y="5334307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Os hipertenso e diabético </a:t>
            </a:r>
            <a:r>
              <a:rPr lang="pt-BR" sz="2400" dirty="0" smtClean="0"/>
              <a:t>e a comunidade não eram engajados. </a:t>
            </a:r>
          </a:p>
          <a:p>
            <a:r>
              <a:rPr lang="pt-BR" sz="2400" dirty="0" smtClean="0"/>
              <a:t>Falta participação e controle social;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723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8903" y="2852936"/>
            <a:ext cx="4846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8096" indent="-685800" algn="ctr">
              <a:buFont typeface="Wingdings" pitchFamily="2" charset="2"/>
              <a:buChar char="v"/>
            </a:pPr>
            <a:r>
              <a:rPr lang="pt-BR" sz="5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5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r>
              <a:rPr lang="pt-BR" sz="3600" dirty="0" smtClean="0"/>
              <a:t>        </a:t>
            </a:r>
            <a:endParaRPr lang="pt-BR" sz="3600" dirty="0"/>
          </a:p>
        </p:txBody>
      </p:sp>
      <p:sp>
        <p:nvSpPr>
          <p:cNvPr id="4" name="Seta entalhada para a direita 3"/>
          <p:cNvSpPr/>
          <p:nvPr/>
        </p:nvSpPr>
        <p:spPr>
          <a:xfrm>
            <a:off x="539552" y="2342825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76908" y="2230993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Melhorar 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atenção à saúde dos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hipertensos e diabéticos,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20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ou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mais anos de idade, na ESF Novo Milênio-Santo Augusto/RS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18654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Metodologia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Projeto de intervenção;</a:t>
            </a:r>
          </a:p>
          <a:p>
            <a:pPr marL="0" indent="0">
              <a:buNone/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Período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16 semanas, nos meses de janeiro a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Abril de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2015.</a:t>
            </a:r>
          </a:p>
          <a:p>
            <a:pPr marL="0" indent="0" algn="just">
              <a:buNone/>
            </a:pPr>
            <a:endParaRPr lang="pt-BR" sz="4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4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Ações em quatro eixos:</a:t>
            </a:r>
            <a:r>
              <a:rPr lang="pt-BR" sz="4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45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Avaliação;</a:t>
            </a:r>
            <a:endParaRPr lang="pt-BR" sz="4500" dirty="0">
              <a:latin typeface="Arial" pitchFamily="34" charset="0"/>
              <a:cs typeface="Arial" pitchFamily="34" charset="0"/>
            </a:endParaRPr>
          </a:p>
          <a:p>
            <a:r>
              <a:rPr lang="pt-BR" sz="4500" dirty="0">
                <a:latin typeface="Arial" pitchFamily="34" charset="0"/>
                <a:cs typeface="Arial" pitchFamily="34" charset="0"/>
              </a:rPr>
              <a:t>Organização e Gestão do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Serviço; </a:t>
            </a: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da Prática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Clínica;</a:t>
            </a:r>
          </a:p>
          <a:p>
            <a:r>
              <a:rPr lang="pt-BR" sz="4500" dirty="0" smtClean="0">
                <a:latin typeface="Arial" pitchFamily="34" charset="0"/>
                <a:cs typeface="Arial" pitchFamily="34" charset="0"/>
              </a:rPr>
              <a:t>Engajamento Público.</a:t>
            </a:r>
            <a:endParaRPr lang="pt-BR" sz="45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1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Metodologia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6787" y="1567333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546 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usuários hipertensos </a:t>
            </a: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8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125 usuários diabéticos </a:t>
            </a:r>
            <a:endParaRPr lang="pt-BR" sz="8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3200" b="1" dirty="0" smtClean="0">
              <a:solidFill>
                <a:srgbClr val="000099"/>
              </a:solidFill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-34854" y="2636912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 entalhada para a direita 5"/>
          <p:cNvSpPr/>
          <p:nvPr/>
        </p:nvSpPr>
        <p:spPr>
          <a:xfrm>
            <a:off x="43318" y="4653136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9630" y="1268760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População:</a:t>
            </a:r>
            <a:endParaRPr lang="pt-BR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Instrumentos utilizados: </a:t>
            </a:r>
          </a:p>
          <a:p>
            <a:pPr algn="just"/>
            <a:endParaRPr lang="pt-BR" sz="3200" b="1" dirty="0" smtClean="0">
              <a:solidFill>
                <a:srgbClr val="000099"/>
              </a:solidFill>
            </a:endParaRPr>
          </a:p>
          <a:p>
            <a:pPr algn="just"/>
            <a:r>
              <a:rPr lang="pt-BR" sz="3200" dirty="0" smtClean="0"/>
              <a:t>Caderno de Ação Programática;</a:t>
            </a:r>
            <a:endParaRPr lang="pt-BR" dirty="0"/>
          </a:p>
          <a:p>
            <a:pPr algn="just"/>
            <a:r>
              <a:rPr lang="pt-BR" sz="3200" dirty="0" smtClean="0"/>
              <a:t>Planilha </a:t>
            </a:r>
            <a:r>
              <a:rPr lang="pt-BR" sz="3200" dirty="0"/>
              <a:t>eletrônica de coleta de </a:t>
            </a:r>
            <a:r>
              <a:rPr lang="pt-BR" sz="3200" dirty="0" smtClean="0"/>
              <a:t>dados;</a:t>
            </a:r>
            <a:endParaRPr lang="pt-BR" dirty="0"/>
          </a:p>
          <a:p>
            <a:pPr algn="just"/>
            <a:r>
              <a:rPr lang="pt-BR" sz="3200" dirty="0" smtClean="0"/>
              <a:t>Ficha-espelho.</a:t>
            </a:r>
            <a:endParaRPr lang="pt-BR" dirty="0"/>
          </a:p>
          <a:p>
            <a:pPr marL="0" indent="0" algn="just">
              <a:buNone/>
            </a:pPr>
            <a:r>
              <a:rPr lang="pt-BR" sz="3200" dirty="0" smtClean="0"/>
              <a:t>   </a:t>
            </a:r>
            <a:endParaRPr lang="pt-BR" sz="3200" dirty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Metodologia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172400" y="9807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0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3922" y="2492896"/>
            <a:ext cx="79248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Específicos, </a:t>
            </a:r>
          </a:p>
          <a:p>
            <a:r>
              <a:rPr lang="pt-BR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Metas e Resultados </a:t>
            </a:r>
            <a:endParaRPr lang="pt-BR" sz="4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648072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cap="none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356848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/>
              <a:t>Ampliar a cobertura de atendimentos aos usuários hipertensos e ou diabéticos.</a:t>
            </a:r>
            <a:endParaRPr lang="pt-BR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1.1: </a:t>
            </a:r>
            <a:r>
              <a:rPr lang="pt-BR" sz="2800" dirty="0" smtClean="0"/>
              <a:t>Cadastrar </a:t>
            </a:r>
            <a:r>
              <a:rPr lang="pt-BR" sz="2800" dirty="0"/>
              <a:t>80% dos hipertensos da área de abrangência no Programa de Atenção à Hipertensão Arterial e à Diabetes Mellitus da unidade de saúde.</a:t>
            </a:r>
            <a:endParaRPr lang="pt-BR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1.2: </a:t>
            </a:r>
            <a:r>
              <a:rPr lang="pt-BR" sz="2800" dirty="0"/>
              <a:t>Cadastrar 80% dos diabéticos da área de abrangência no Programa de Atenção à Hipertensão Arterial e à Diabetes Mellitus da unidade de saúde.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3200" dirty="0" smtClean="0"/>
          </a:p>
          <a:p>
            <a:endParaRPr lang="pt-BR" sz="3200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4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6309320"/>
            <a:ext cx="813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</a:t>
            </a:r>
            <a:r>
              <a:rPr lang="pt-BR" dirty="0"/>
              <a:t>: Planilha Final da Coleta de Dados.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1, Meta 1.1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Meta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1.2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70010794"/>
              </p:ext>
            </p:extLst>
          </p:nvPr>
        </p:nvGraphicFramePr>
        <p:xfrm>
          <a:off x="179512" y="3284984"/>
          <a:ext cx="3816424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0" y="760636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Gráfico 1: C</a:t>
            </a:r>
            <a:r>
              <a:rPr lang="pt-BR" dirty="0" smtClean="0"/>
              <a:t>obertura </a:t>
            </a:r>
            <a:r>
              <a:rPr lang="pt-BR" dirty="0"/>
              <a:t>do programa de atenção ao hipertenso na ESF Novo Milênio, Santo Augusto/RS, 2015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0000CC"/>
                </a:solidFill>
              </a:rPr>
              <a:t>Mês 1: </a:t>
            </a:r>
            <a:r>
              <a:rPr lang="pt-BR" dirty="0" smtClean="0"/>
              <a:t>170 (28%)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2: </a:t>
            </a:r>
            <a:r>
              <a:rPr lang="pt-BR" dirty="0" smtClean="0"/>
              <a:t>340 (55,9%)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3: </a:t>
            </a:r>
            <a:r>
              <a:rPr lang="pt-BR" dirty="0" smtClean="0"/>
              <a:t>491 (89,8%)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4: </a:t>
            </a:r>
            <a:r>
              <a:rPr lang="pt-BR" dirty="0" smtClean="0"/>
              <a:t>546 (89,8%)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464495" y="7606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Gráfico 2: Cobertura do programa de atenção ao  diabético na ESF Novo Milênio, Santo Augusto/RS, 2015.</a:t>
            </a:r>
          </a:p>
          <a:p>
            <a:endParaRPr lang="pt-BR" dirty="0"/>
          </a:p>
          <a:p>
            <a:r>
              <a:rPr lang="pt-BR" b="1" dirty="0">
                <a:solidFill>
                  <a:srgbClr val="0000CC"/>
                </a:solidFill>
              </a:rPr>
              <a:t>Mês 1</a:t>
            </a:r>
            <a:r>
              <a:rPr lang="pt-BR" b="1" dirty="0" smtClean="0">
                <a:solidFill>
                  <a:srgbClr val="0000CC"/>
                </a:solidFill>
              </a:rPr>
              <a:t>: </a:t>
            </a:r>
            <a:r>
              <a:rPr lang="pt-BR" dirty="0" smtClean="0"/>
              <a:t>21 (40,7</a:t>
            </a:r>
            <a:r>
              <a:rPr lang="pt-BR" dirty="0"/>
              <a:t>%)</a:t>
            </a:r>
          </a:p>
          <a:p>
            <a:r>
              <a:rPr lang="pt-BR" b="1" dirty="0">
                <a:solidFill>
                  <a:srgbClr val="0000CC"/>
                </a:solidFill>
              </a:rPr>
              <a:t>Mês 2</a:t>
            </a:r>
            <a:r>
              <a:rPr lang="pt-BR" b="1" dirty="0" smtClean="0">
                <a:solidFill>
                  <a:srgbClr val="0000CC"/>
                </a:solidFill>
              </a:rPr>
              <a:t>: </a:t>
            </a:r>
            <a:r>
              <a:rPr lang="pt-BR" dirty="0" smtClean="0"/>
              <a:t>61 (40,7</a:t>
            </a:r>
            <a:r>
              <a:rPr lang="pt-BR" dirty="0"/>
              <a:t>%)</a:t>
            </a:r>
            <a:endParaRPr lang="pt-BR" dirty="0">
              <a:sym typeface="Wingdings" pitchFamily="2" charset="2"/>
            </a:endParaRPr>
          </a:p>
          <a:p>
            <a:r>
              <a:rPr lang="pt-BR" b="1" dirty="0">
                <a:solidFill>
                  <a:srgbClr val="0000CC"/>
                </a:solidFill>
                <a:sym typeface="Wingdings" pitchFamily="2" charset="2"/>
              </a:rPr>
              <a:t>Mês 3</a:t>
            </a:r>
            <a:r>
              <a:rPr lang="pt-BR" b="1" dirty="0" smtClean="0">
                <a:solidFill>
                  <a:srgbClr val="0000CC"/>
                </a:solidFill>
                <a:sym typeface="Wingdings" pitchFamily="2" charset="2"/>
              </a:rPr>
              <a:t>: </a:t>
            </a:r>
            <a:r>
              <a:rPr lang="pt-BR" dirty="0" smtClean="0">
                <a:sym typeface="Wingdings" pitchFamily="2" charset="2"/>
              </a:rPr>
              <a:t>88 (58,7</a:t>
            </a:r>
            <a:r>
              <a:rPr lang="pt-BR" dirty="0">
                <a:sym typeface="Wingdings" pitchFamily="2" charset="2"/>
              </a:rPr>
              <a:t>%)</a:t>
            </a:r>
          </a:p>
          <a:p>
            <a:r>
              <a:rPr lang="pt-BR" b="1" dirty="0">
                <a:solidFill>
                  <a:srgbClr val="0000CC"/>
                </a:solidFill>
                <a:sym typeface="Wingdings" pitchFamily="2" charset="2"/>
              </a:rPr>
              <a:t>Mês 4</a:t>
            </a:r>
            <a:r>
              <a:rPr lang="pt-BR" b="1" dirty="0" smtClean="0">
                <a:solidFill>
                  <a:srgbClr val="0000CC"/>
                </a:solidFill>
                <a:sym typeface="Wingdings" pitchFamily="2" charset="2"/>
              </a:rPr>
              <a:t>: </a:t>
            </a:r>
            <a:r>
              <a:rPr lang="pt-BR" dirty="0" smtClean="0">
                <a:sym typeface="Wingdings" pitchFamily="2" charset="2"/>
              </a:rPr>
              <a:t>125 (83,3</a:t>
            </a:r>
            <a:r>
              <a:rPr lang="pt-BR" dirty="0">
                <a:sym typeface="Wingdings" pitchFamily="2" charset="2"/>
              </a:rPr>
              <a:t>%)</a:t>
            </a: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50153616"/>
              </p:ext>
            </p:extLst>
          </p:nvPr>
        </p:nvGraphicFramePr>
        <p:xfrm>
          <a:off x="4434531" y="3284984"/>
          <a:ext cx="456247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24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1769486"/>
            <a:ext cx="4023360" cy="640080"/>
          </a:xfrm>
        </p:spPr>
        <p:txBody>
          <a:bodyPr/>
          <a:lstStyle/>
          <a:p>
            <a:pPr marL="82296" indent="0" algn="ctr">
              <a:buNone/>
            </a:pPr>
            <a:r>
              <a:rPr lang="pt-B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Introdução:</a:t>
            </a:r>
            <a:endParaRPr lang="pt-BR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half" idx="4294967295"/>
          </p:nvPr>
        </p:nvSpPr>
        <p:spPr>
          <a:xfrm>
            <a:off x="5085144" y="1769486"/>
            <a:ext cx="4023360" cy="640080"/>
          </a:xfrm>
          <a:prstGeom prst="rect">
            <a:avLst/>
          </a:prstGeom>
        </p:spPr>
        <p:txBody>
          <a:bodyPr/>
          <a:lstStyle/>
          <a:p>
            <a:pPr marL="82296" indent="0" algn="ctr">
              <a:buNone/>
            </a:pPr>
            <a:r>
              <a:rPr lang="pt-B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Intervenção:</a:t>
            </a:r>
            <a:endParaRPr lang="pt-BR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179512" y="2410544"/>
            <a:ext cx="4555936" cy="4114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Caracterização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pt-BR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Santo Augusto/RS</a:t>
            </a:r>
            <a:r>
              <a:rPr lang="pt-BR" sz="2400" dirty="0" smtClean="0"/>
              <a:t>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Unidade Básica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Saúde/ESF;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Situação da ação programática na Unidade antes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ação programática na qual realizamos a intervenção.</a:t>
            </a: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marL="118872">
              <a:buClr>
                <a:srgbClr val="000099"/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5517192" y="2410544"/>
            <a:ext cx="3735328" cy="41148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Metodologia;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Metas e resultados;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Discussão;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Reflexão sobre o aprendizado;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Fotos;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Referências.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467961"/>
            <a:ext cx="784887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ESTRUTURA DA APRESENTAÇÃO </a:t>
            </a:r>
            <a:endParaRPr lang="pt-BR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1316632" y="1061447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Seta para baixo 12"/>
          <p:cNvSpPr/>
          <p:nvPr/>
        </p:nvSpPr>
        <p:spPr>
          <a:xfrm>
            <a:off x="7020272" y="1052736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Quadro 1"/>
          <p:cNvSpPr/>
          <p:nvPr/>
        </p:nvSpPr>
        <p:spPr>
          <a:xfrm>
            <a:off x="179512" y="1772816"/>
            <a:ext cx="4555936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Quadro 9"/>
          <p:cNvSpPr/>
          <p:nvPr/>
        </p:nvSpPr>
        <p:spPr>
          <a:xfrm>
            <a:off x="5517192" y="1772815"/>
            <a:ext cx="3519304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eta entalhada para a direita 2"/>
          <p:cNvSpPr/>
          <p:nvPr/>
        </p:nvSpPr>
        <p:spPr>
          <a:xfrm>
            <a:off x="4847372" y="3861049"/>
            <a:ext cx="516715" cy="32403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87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905794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000CC"/>
                </a:solidFill>
              </a:rPr>
              <a:t>Objetivo 2. </a:t>
            </a:r>
            <a:r>
              <a:rPr lang="pt-BR" sz="2800" dirty="0"/>
              <a:t>Melhorar a qualidade da atenção a hipertensos e/ou diabéticos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b="1" dirty="0">
                <a:solidFill>
                  <a:srgbClr val="0000CC"/>
                </a:solidFill>
              </a:rPr>
              <a:t>Meta 2.1: </a:t>
            </a:r>
            <a:r>
              <a:rPr lang="pt-BR" sz="2800" dirty="0"/>
              <a:t>Realizar exame clínico apropriado em 100% dos hipertensos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b="1" dirty="0" smtClean="0">
                <a:solidFill>
                  <a:srgbClr val="0000CC"/>
                </a:solidFill>
              </a:rPr>
              <a:t>Meta </a:t>
            </a:r>
            <a:r>
              <a:rPr lang="pt-BR" sz="2800" b="1" dirty="0">
                <a:solidFill>
                  <a:srgbClr val="0000CC"/>
                </a:solidFill>
              </a:rPr>
              <a:t>2.2: </a:t>
            </a:r>
            <a:r>
              <a:rPr lang="pt-BR" sz="2800" dirty="0"/>
              <a:t>Realizar exame clínico apropriado em 100% dos </a:t>
            </a:r>
            <a:r>
              <a:rPr lang="pt-BR" sz="2800" dirty="0" smtClean="0"/>
              <a:t>diabéticos.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899592" y="620688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Específico </a:t>
            </a: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Metas </a:t>
            </a:r>
            <a:endParaRPr lang="pt-BR" sz="3200" dirty="0">
              <a:solidFill>
                <a:srgbClr val="0000CC"/>
              </a:solidFill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8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344" y="926718"/>
            <a:ext cx="4470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Gráfico 3: Proporção de hipertensos com o        exame clínico em dia de acordo com o protocolo na ESF Novo Milênio, Santo Augusto/RS, 2015.</a:t>
            </a:r>
          </a:p>
          <a:p>
            <a:r>
              <a:rPr lang="pt-BR" dirty="0"/>
              <a:t> 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1: </a:t>
            </a:r>
            <a:r>
              <a:rPr lang="pt-BR" dirty="0" smtClean="0"/>
              <a:t>93 (54,7%)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2: </a:t>
            </a:r>
            <a:r>
              <a:rPr lang="pt-BR" dirty="0" smtClean="0"/>
              <a:t>206 (60,6%)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3: </a:t>
            </a:r>
            <a:r>
              <a:rPr lang="pt-BR" dirty="0" smtClean="0"/>
              <a:t>458 (93,3%)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4: </a:t>
            </a:r>
            <a:r>
              <a:rPr lang="pt-BR" dirty="0" smtClean="0"/>
              <a:t>546 (100%)</a:t>
            </a:r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121042304"/>
              </p:ext>
            </p:extLst>
          </p:nvPr>
        </p:nvGraphicFramePr>
        <p:xfrm>
          <a:off x="251521" y="3919686"/>
          <a:ext cx="3816423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5004048" y="6372036"/>
            <a:ext cx="393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Planilha Final da Coleta de Dados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860032" y="1131709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4: Proporção de diabéticos com o exame clínico em dia de acordo com o protocolo na ESF Novo Milênio, Santo Augusto/RS, 2015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  <a:p>
            <a:r>
              <a:rPr lang="pt-BR" b="1" dirty="0" smtClean="0">
                <a:solidFill>
                  <a:srgbClr val="0000CC"/>
                </a:solidFill>
              </a:rPr>
              <a:t>Mês 1: </a:t>
            </a:r>
            <a:r>
              <a:rPr lang="pt-BR" dirty="0" smtClean="0"/>
              <a:t>17 (81</a:t>
            </a:r>
            <a:r>
              <a:rPr lang="pt-BR" dirty="0"/>
              <a:t>%)</a:t>
            </a:r>
          </a:p>
          <a:p>
            <a:r>
              <a:rPr lang="pt-BR" b="1" dirty="0">
                <a:solidFill>
                  <a:srgbClr val="0000CC"/>
                </a:solidFill>
              </a:rPr>
              <a:t>Mês 2</a:t>
            </a:r>
            <a:r>
              <a:rPr lang="pt-BR" b="1" dirty="0" smtClean="0">
                <a:solidFill>
                  <a:srgbClr val="0000CC"/>
                </a:solidFill>
              </a:rPr>
              <a:t>: </a:t>
            </a:r>
            <a:r>
              <a:rPr lang="pt-BR" dirty="0" smtClean="0"/>
              <a:t>51 (83,6</a:t>
            </a:r>
            <a:r>
              <a:rPr lang="pt-BR" dirty="0"/>
              <a:t>%)</a:t>
            </a:r>
          </a:p>
          <a:p>
            <a:r>
              <a:rPr lang="pt-BR" b="1" dirty="0">
                <a:solidFill>
                  <a:srgbClr val="0000CC"/>
                </a:solidFill>
              </a:rPr>
              <a:t>Mês 3</a:t>
            </a:r>
            <a:r>
              <a:rPr lang="pt-BR" b="1" dirty="0" smtClean="0">
                <a:solidFill>
                  <a:srgbClr val="0000CC"/>
                </a:solidFill>
              </a:rPr>
              <a:t>: </a:t>
            </a:r>
            <a:r>
              <a:rPr lang="pt-BR" dirty="0" smtClean="0"/>
              <a:t>85 (96,6</a:t>
            </a:r>
            <a:r>
              <a:rPr lang="pt-BR" dirty="0"/>
              <a:t>%)</a:t>
            </a:r>
          </a:p>
          <a:p>
            <a:r>
              <a:rPr lang="pt-BR" b="1" dirty="0">
                <a:solidFill>
                  <a:srgbClr val="0000CC"/>
                </a:solidFill>
              </a:rPr>
              <a:t>Mês 4</a:t>
            </a:r>
            <a:r>
              <a:rPr lang="pt-BR" b="1" dirty="0" smtClean="0">
                <a:solidFill>
                  <a:srgbClr val="0000CC"/>
                </a:solidFill>
              </a:rPr>
              <a:t>: </a:t>
            </a:r>
            <a:r>
              <a:rPr lang="pt-BR" dirty="0" smtClean="0"/>
              <a:t>125 (100</a:t>
            </a:r>
            <a:r>
              <a:rPr lang="pt-BR" dirty="0"/>
              <a:t>%)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4594302"/>
              </p:ext>
            </p:extLst>
          </p:nvPr>
        </p:nvGraphicFramePr>
        <p:xfrm>
          <a:off x="4499992" y="3797771"/>
          <a:ext cx="4442378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31349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2, Meta 2.1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Meta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2.2</a:t>
            </a:r>
          </a:p>
        </p:txBody>
      </p:sp>
    </p:spTree>
    <p:extLst>
      <p:ext uri="{BB962C8B-B14F-4D97-AF65-F5344CB8AC3E}">
        <p14:creationId xmlns:p14="http://schemas.microsoft.com/office/powerpoint/2010/main" val="39556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2724" y="3057922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2.3: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Garantir a 100% dos hipertensos a realização de exames complementares em dia de acordo com o protocolo.   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2.4: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Garantir a 100%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dos diabéticos realização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exames complementares em dia de acordo com o protocolo.   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01459" y="478413"/>
            <a:ext cx="6829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Específico </a:t>
            </a:r>
            <a:r>
              <a:rPr lang="pt-BR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Metas </a:t>
            </a:r>
            <a:endParaRPr lang="pt-BR" sz="3600" dirty="0">
              <a:solidFill>
                <a:srgbClr val="0000CC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48478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2.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Melhorar a qualidade da atenção a hipertensos e/ou diabéticos.</a:t>
            </a:r>
          </a:p>
        </p:txBody>
      </p:sp>
      <p:sp>
        <p:nvSpPr>
          <p:cNvPr id="5" name="Seta entalhada para a direita 4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8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854710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r>
              <a:rPr lang="pt-BR" dirty="0"/>
              <a:t>Gráfico 5: Proporção de </a:t>
            </a:r>
            <a:r>
              <a:rPr lang="pt-BR" b="1" u="sng" dirty="0">
                <a:solidFill>
                  <a:srgbClr val="0000CC"/>
                </a:solidFill>
              </a:rPr>
              <a:t>hipertensos</a:t>
            </a:r>
            <a:r>
              <a:rPr lang="pt-BR" dirty="0"/>
              <a:t> com os exames complementares em dia de acordo com o protocolo na ESF Novo Milênio, Santo Augusto/RS, 2015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0000CC"/>
                </a:solidFill>
              </a:rPr>
              <a:t>Mês 1: </a:t>
            </a:r>
            <a:r>
              <a:rPr lang="pt-BR" dirty="0" smtClean="0"/>
              <a:t>93 (54,7%)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2: </a:t>
            </a:r>
            <a:r>
              <a:rPr lang="pt-BR" dirty="0" smtClean="0"/>
              <a:t>185 (54,4%)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3: </a:t>
            </a:r>
            <a:r>
              <a:rPr lang="pt-BR" dirty="0" smtClean="0"/>
              <a:t>487 (99,2%)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4: </a:t>
            </a:r>
            <a:r>
              <a:rPr lang="pt-BR" dirty="0" smtClean="0"/>
              <a:t>546 (100%)</a:t>
            </a:r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324078014"/>
              </p:ext>
            </p:extLst>
          </p:nvPr>
        </p:nvGraphicFramePr>
        <p:xfrm>
          <a:off x="324148" y="3789040"/>
          <a:ext cx="3887812" cy="251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5004048" y="6381328"/>
            <a:ext cx="399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dirty="0"/>
              <a:t>Fonte: Planilha Final da Coleta de Dados.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0" y="1120676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6: Proporção de </a:t>
            </a:r>
            <a:r>
              <a:rPr lang="pt-BR" b="1" u="sng" dirty="0">
                <a:solidFill>
                  <a:srgbClr val="0000CC"/>
                </a:solidFill>
              </a:rPr>
              <a:t>diabéticos</a:t>
            </a:r>
            <a:r>
              <a:rPr lang="pt-BR" dirty="0"/>
              <a:t> com os exames complementares em dia de acordo com o protocolo na ESF Novo Milênio, Santo Augusto/RS, 2015.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1: </a:t>
            </a:r>
            <a:r>
              <a:rPr lang="pt-BR" dirty="0" smtClean="0"/>
              <a:t>17 (81</a:t>
            </a:r>
            <a:r>
              <a:rPr lang="pt-BR" dirty="0"/>
              <a:t>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2</a:t>
            </a:r>
            <a:r>
              <a:rPr lang="pt-BR" b="1" dirty="0" smtClean="0">
                <a:solidFill>
                  <a:srgbClr val="0000CC"/>
                </a:solidFill>
              </a:rPr>
              <a:t>: </a:t>
            </a:r>
            <a:r>
              <a:rPr lang="pt-BR" dirty="0" smtClean="0"/>
              <a:t>45 (73,8%)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3:  </a:t>
            </a:r>
            <a:r>
              <a:rPr lang="pt-BR" dirty="0" smtClean="0"/>
              <a:t>125</a:t>
            </a:r>
            <a:r>
              <a:rPr lang="pt-BR" b="1" dirty="0" smtClean="0">
                <a:solidFill>
                  <a:srgbClr val="0000CC"/>
                </a:solidFill>
              </a:rPr>
              <a:t>  </a:t>
            </a:r>
            <a:r>
              <a:rPr lang="pt-BR" dirty="0" smtClean="0"/>
              <a:t>(100%)</a:t>
            </a:r>
            <a:endParaRPr lang="pt-BR" dirty="0"/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3</a:t>
            </a:r>
            <a:r>
              <a:rPr lang="pt-BR" b="1" dirty="0" smtClean="0">
                <a:solidFill>
                  <a:srgbClr val="0000CC"/>
                </a:solidFill>
              </a:rPr>
              <a:t>: </a:t>
            </a:r>
            <a:r>
              <a:rPr lang="pt-BR" dirty="0" smtClean="0"/>
              <a:t>125 (100</a:t>
            </a:r>
            <a:r>
              <a:rPr lang="pt-BR" dirty="0"/>
              <a:t>%) </a:t>
            </a:r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0" y="31349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2, Meta 2.3, 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2.4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64233208"/>
              </p:ext>
            </p:extLst>
          </p:nvPr>
        </p:nvGraphicFramePr>
        <p:xfrm>
          <a:off x="4479478" y="3800053"/>
          <a:ext cx="447675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23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284189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2.5: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Priorizar a prescrição de medicamentos da farmácia popular para 100% dos hipertensos cadastrados na unidade de saúde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2.6: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Priorizar a prescrição de medicamentos da farmácia popular para 100% 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cadastrados na unidade de saúde.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34367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2.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Melhorar a qualidade da atenção a hipertensos e/ou diabéticos.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301459" y="332656"/>
            <a:ext cx="682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Específico </a:t>
            </a:r>
            <a:r>
              <a:rPr lang="pt-BR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Metas </a:t>
            </a:r>
            <a:endParaRPr lang="pt-BR" sz="3600" dirty="0">
              <a:solidFill>
                <a:srgbClr val="0000CC"/>
              </a:solidFill>
            </a:endParaRPr>
          </a:p>
        </p:txBody>
      </p:sp>
      <p:sp>
        <p:nvSpPr>
          <p:cNvPr id="6" name="Seta entalhada para a direita 5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8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131709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Gráfico 7: Proporção de hipertensos com prescrição de medicamentos da Farmácia Popular/Hiperdia priorizada na ESF Novo Milênio, Santo Augusto/RS, 2015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0000CC"/>
                </a:solidFill>
              </a:rPr>
              <a:t>Mês 1:  </a:t>
            </a:r>
            <a:r>
              <a:rPr lang="pt-BR" dirty="0" smtClean="0"/>
              <a:t>170 (100%)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2:  </a:t>
            </a:r>
            <a:r>
              <a:rPr lang="pt-BR" dirty="0" smtClean="0"/>
              <a:t>303 (97,1)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3:  </a:t>
            </a:r>
            <a:r>
              <a:rPr lang="pt-BR" dirty="0" smtClean="0"/>
              <a:t>432 (93,3%)</a:t>
            </a:r>
          </a:p>
          <a:p>
            <a:r>
              <a:rPr lang="pt-BR" b="1" dirty="0" smtClean="0">
                <a:solidFill>
                  <a:srgbClr val="0000CC"/>
                </a:solidFill>
              </a:rPr>
              <a:t>Mês 4:  </a:t>
            </a:r>
            <a:r>
              <a:rPr lang="pt-BR" dirty="0" smtClean="0"/>
              <a:t>546 (100%) </a:t>
            </a:r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478099357"/>
              </p:ext>
            </p:extLst>
          </p:nvPr>
        </p:nvGraphicFramePr>
        <p:xfrm>
          <a:off x="217165" y="3805386"/>
          <a:ext cx="3850779" cy="257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4932040" y="6309320"/>
            <a:ext cx="399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dirty="0"/>
              <a:t>Fonte: Planilha Final da Coleta de Dados.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40417" y="120371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/>
              <a:t>Gráfico 8: Proporção de diabéticos com prescrição de medicamentos da Farmácia Popular/</a:t>
            </a:r>
            <a:r>
              <a:rPr lang="pt-BR" dirty="0" err="1"/>
              <a:t>Hiperdia</a:t>
            </a:r>
            <a:r>
              <a:rPr lang="pt-BR" dirty="0"/>
              <a:t> priorizada na ESF Novo Milênio, Santo Augusto/RS, 2015.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1</a:t>
            </a:r>
            <a:r>
              <a:rPr lang="pt-BR" b="1" dirty="0" smtClean="0">
                <a:solidFill>
                  <a:srgbClr val="0000CC"/>
                </a:solidFill>
              </a:rPr>
              <a:t>:</a:t>
            </a:r>
            <a:r>
              <a:rPr lang="pt-BR" dirty="0" smtClean="0"/>
              <a:t>  21 (100</a:t>
            </a:r>
            <a:r>
              <a:rPr lang="pt-BR" dirty="0"/>
              <a:t>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2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47 (78,3</a:t>
            </a:r>
            <a:r>
              <a:rPr lang="pt-BR" dirty="0"/>
              <a:t>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3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68 (79,3</a:t>
            </a:r>
            <a:r>
              <a:rPr lang="pt-BR" dirty="0"/>
              <a:t>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4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125 (100</a:t>
            </a:r>
            <a:r>
              <a:rPr lang="pt-BR" dirty="0"/>
              <a:t>%)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905271232"/>
              </p:ext>
            </p:extLst>
          </p:nvPr>
        </p:nvGraphicFramePr>
        <p:xfrm>
          <a:off x="4340418" y="3949402"/>
          <a:ext cx="4587652" cy="226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-35496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2, Meta 2.5, </a:t>
            </a: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2.6</a:t>
            </a:r>
          </a:p>
        </p:txBody>
      </p:sp>
    </p:spTree>
    <p:extLst>
      <p:ext uri="{BB962C8B-B14F-4D97-AF65-F5344CB8AC3E}">
        <p14:creationId xmlns:p14="http://schemas.microsoft.com/office/powerpoint/2010/main" val="26003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2709495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2.7: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Realizar avaliação da necessidade de atendimento odontológico em 100% dos hipertensos.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2.8: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Realizar avaliação da necessidade de atendimento odontológico em 100% dos diabéticos. 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12474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2.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Melhorar a qualidade da atenção a hipertensos e/ou diabéticos.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01459" y="188640"/>
            <a:ext cx="682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Específico </a:t>
            </a:r>
            <a:r>
              <a:rPr lang="pt-BR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Metas </a:t>
            </a:r>
            <a:endParaRPr lang="pt-BR" sz="3600" dirty="0">
              <a:solidFill>
                <a:srgbClr val="0000CC"/>
              </a:solidFill>
            </a:endParaRPr>
          </a:p>
        </p:txBody>
      </p:sp>
      <p:sp>
        <p:nvSpPr>
          <p:cNvPr id="6" name="Seta entalhada para a direita 5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8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4016" y="1070734"/>
            <a:ext cx="4139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9: Proporção de </a:t>
            </a:r>
            <a:r>
              <a:rPr lang="pt-BR" b="1" u="sng" dirty="0">
                <a:solidFill>
                  <a:srgbClr val="0000CC"/>
                </a:solidFill>
              </a:rPr>
              <a:t>hipertensos</a:t>
            </a:r>
            <a:r>
              <a:rPr lang="pt-BR" dirty="0"/>
              <a:t> com avaliação da necessidade de atendimento odontológico na ESF Novo Milênio, Santo Augusto/RS, 2015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1:  </a:t>
            </a:r>
            <a:r>
              <a:rPr lang="pt-BR" dirty="0" smtClean="0"/>
              <a:t>119 (70%)                   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2:  </a:t>
            </a:r>
            <a:r>
              <a:rPr lang="pt-BR" dirty="0" smtClean="0"/>
              <a:t>245 (72,1%)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3:  </a:t>
            </a:r>
            <a:r>
              <a:rPr lang="pt-BR" dirty="0" smtClean="0"/>
              <a:t>491 (100%)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4:  </a:t>
            </a:r>
            <a:r>
              <a:rPr lang="pt-BR" dirty="0" smtClean="0"/>
              <a:t>546 (</a:t>
            </a:r>
            <a:r>
              <a:rPr lang="pt-BR" dirty="0"/>
              <a:t>100%)</a:t>
            </a:r>
          </a:p>
          <a:p>
            <a:pPr algn="just"/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666055031"/>
              </p:ext>
            </p:extLst>
          </p:nvPr>
        </p:nvGraphicFramePr>
        <p:xfrm>
          <a:off x="67816" y="3717032"/>
          <a:ext cx="4144144" cy="236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5004048" y="6309320"/>
            <a:ext cx="393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Planilha Final da Coleta de Dados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36504" y="987693"/>
            <a:ext cx="44482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Gráfico 10: Proporção de </a:t>
            </a:r>
            <a:r>
              <a:rPr lang="pt-BR" b="1" u="sng" dirty="0">
                <a:solidFill>
                  <a:srgbClr val="0000CC"/>
                </a:solidFill>
              </a:rPr>
              <a:t>diabéticos</a:t>
            </a:r>
            <a:r>
              <a:rPr lang="pt-BR" dirty="0"/>
              <a:t> com avaliação da necessidade de atendimento odontológico na ESF Novo Milênio, Santo Augusto/RS, 2015.</a:t>
            </a:r>
          </a:p>
          <a:p>
            <a:endParaRPr lang="pt-BR" dirty="0"/>
          </a:p>
          <a:p>
            <a:r>
              <a:rPr lang="pt-BR" b="1" dirty="0">
                <a:solidFill>
                  <a:srgbClr val="0000CC"/>
                </a:solidFill>
              </a:rPr>
              <a:t>Mês 1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18 (85,7</a:t>
            </a:r>
            <a:r>
              <a:rPr lang="pt-BR" dirty="0"/>
              <a:t>)                       </a:t>
            </a:r>
            <a:endParaRPr lang="pt-BR" dirty="0" smtClean="0"/>
          </a:p>
          <a:p>
            <a:r>
              <a:rPr lang="pt-BR" b="1" dirty="0" smtClean="0">
                <a:solidFill>
                  <a:srgbClr val="0000CC"/>
                </a:solidFill>
              </a:rPr>
              <a:t>Mês </a:t>
            </a:r>
            <a:r>
              <a:rPr lang="pt-BR" b="1" dirty="0">
                <a:solidFill>
                  <a:srgbClr val="0000CC"/>
                </a:solidFill>
              </a:rPr>
              <a:t>2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48 (78,7</a:t>
            </a:r>
            <a:r>
              <a:rPr lang="pt-BR" dirty="0"/>
              <a:t>%)</a:t>
            </a:r>
          </a:p>
          <a:p>
            <a:r>
              <a:rPr lang="pt-BR" b="1" dirty="0">
                <a:solidFill>
                  <a:srgbClr val="0000CC"/>
                </a:solidFill>
              </a:rPr>
              <a:t>Mês 3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88 (100</a:t>
            </a:r>
            <a:r>
              <a:rPr lang="pt-BR" dirty="0"/>
              <a:t>%) </a:t>
            </a:r>
            <a:endParaRPr lang="pt-BR" dirty="0" smtClean="0"/>
          </a:p>
          <a:p>
            <a:r>
              <a:rPr lang="pt-BR" b="1" dirty="0">
                <a:solidFill>
                  <a:srgbClr val="0000CC"/>
                </a:solidFill>
              </a:rPr>
              <a:t>Mês 4:  </a:t>
            </a:r>
            <a:r>
              <a:rPr lang="pt-BR" dirty="0" smtClean="0"/>
              <a:t>125 (</a:t>
            </a:r>
            <a:r>
              <a:rPr lang="pt-BR" dirty="0"/>
              <a:t>100</a:t>
            </a:r>
            <a:r>
              <a:rPr lang="pt-BR" dirty="0" smtClean="0"/>
              <a:t>%)            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37767691"/>
              </p:ext>
            </p:extLst>
          </p:nvPr>
        </p:nvGraphicFramePr>
        <p:xfrm>
          <a:off x="4513601" y="3662199"/>
          <a:ext cx="437037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-35496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2, Meta 2.7, </a:t>
            </a: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2.8</a:t>
            </a:r>
          </a:p>
        </p:txBody>
      </p:sp>
    </p:spTree>
    <p:extLst>
      <p:ext uri="{BB962C8B-B14F-4D97-AF65-F5344CB8AC3E}">
        <p14:creationId xmlns:p14="http://schemas.microsoft.com/office/powerpoint/2010/main" val="35066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24744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3.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Melhorar a adesão dos hipertensos e/ou diabéticos ao programa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3.1: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Buscar 100% dos hipertensos faltosos às consultas na unidade de saúde conforme a periodicidade recomendada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3.2: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Buscar 100% dos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faltosos às consultas na unidade de saúde conforme a periodicidade recomendada.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01459" y="188640"/>
            <a:ext cx="682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Específico </a:t>
            </a:r>
            <a:r>
              <a:rPr lang="pt-BR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Metas </a:t>
            </a:r>
            <a:endParaRPr lang="pt-BR" sz="3600" dirty="0">
              <a:solidFill>
                <a:srgbClr val="0000CC"/>
              </a:solidFill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992265695"/>
              </p:ext>
            </p:extLst>
          </p:nvPr>
        </p:nvGraphicFramePr>
        <p:xfrm>
          <a:off x="1" y="3429000"/>
          <a:ext cx="428396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179512" y="908720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11: Proporção de </a:t>
            </a:r>
            <a:r>
              <a:rPr lang="pt-BR" b="1" u="sng" dirty="0">
                <a:solidFill>
                  <a:srgbClr val="0000CC"/>
                </a:solidFill>
              </a:rPr>
              <a:t>hipertensos</a:t>
            </a:r>
            <a:r>
              <a:rPr lang="pt-BR" dirty="0"/>
              <a:t> faltosos às consultas com busca ativa na ESF Novo Milênio, Santo Augusto/RS, 2015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1:  </a:t>
            </a:r>
            <a:r>
              <a:rPr lang="pt-BR" dirty="0" smtClean="0"/>
              <a:t>77 (100%)                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2:  </a:t>
            </a:r>
            <a:r>
              <a:rPr lang="pt-BR" dirty="0" smtClean="0"/>
              <a:t>141 (97,9%)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3:  </a:t>
            </a:r>
            <a:r>
              <a:rPr lang="pt-BR" dirty="0" smtClean="0"/>
              <a:t>28 (100%)  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</a:t>
            </a:r>
            <a:r>
              <a:rPr lang="pt-BR" b="1" dirty="0" smtClean="0">
                <a:solidFill>
                  <a:srgbClr val="0000CC"/>
                </a:solidFill>
              </a:rPr>
              <a:t>4:  </a:t>
            </a:r>
            <a:r>
              <a:rPr lang="pt-BR" dirty="0" smtClean="0"/>
              <a:t>31 (</a:t>
            </a:r>
            <a:r>
              <a:rPr lang="pt-BR" dirty="0"/>
              <a:t>100</a:t>
            </a:r>
            <a:r>
              <a:rPr lang="pt-BR" dirty="0" smtClean="0"/>
              <a:t>%)       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932040" y="6444044"/>
            <a:ext cx="399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Planilha Final da Coleta de Dados.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499992" y="98072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Gráfico 12: Proporção de </a:t>
            </a:r>
            <a:r>
              <a:rPr lang="pt-BR" b="1" u="sng" dirty="0">
                <a:solidFill>
                  <a:srgbClr val="0000CC"/>
                </a:solidFill>
              </a:rPr>
              <a:t>diabéticos</a:t>
            </a:r>
            <a:r>
              <a:rPr lang="pt-BR" dirty="0"/>
              <a:t> faltosos às consultas com busca ativa na ESF Novo Milênio, Santo Augusto/RS, 2015.</a:t>
            </a:r>
          </a:p>
          <a:p>
            <a:endParaRPr lang="pt-BR" dirty="0"/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1:  </a:t>
            </a:r>
            <a:r>
              <a:rPr lang="pt-BR" dirty="0" smtClean="0"/>
              <a:t>4 </a:t>
            </a:r>
            <a:r>
              <a:rPr lang="pt-BR" dirty="0"/>
              <a:t>(100%)                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2:  </a:t>
            </a:r>
            <a:r>
              <a:rPr lang="pt-BR" dirty="0" smtClean="0"/>
              <a:t>14 </a:t>
            </a:r>
            <a:r>
              <a:rPr lang="pt-BR" dirty="0"/>
              <a:t>(97,9%)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3:  </a:t>
            </a:r>
            <a:r>
              <a:rPr lang="pt-BR" dirty="0" smtClean="0"/>
              <a:t>1 (100</a:t>
            </a:r>
            <a:r>
              <a:rPr lang="pt-BR" dirty="0"/>
              <a:t>%)  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4:  </a:t>
            </a:r>
            <a:r>
              <a:rPr lang="pt-BR" dirty="0" smtClean="0"/>
              <a:t>3 </a:t>
            </a:r>
            <a:r>
              <a:rPr lang="pt-BR" dirty="0"/>
              <a:t>(100%)       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900657543"/>
              </p:ext>
            </p:extLst>
          </p:nvPr>
        </p:nvGraphicFramePr>
        <p:xfrm>
          <a:off x="4503812" y="3429000"/>
          <a:ext cx="4568180" cy="301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-35496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3, Meta 3.1, </a:t>
            </a: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28575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16277" y="2609036"/>
            <a:ext cx="55114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546" indent="-857250" algn="ctr">
              <a:buFont typeface="Wingdings" pitchFamily="2" charset="2"/>
              <a:buChar char="v"/>
            </a:pPr>
            <a:r>
              <a:rPr lang="pt-BR" sz="6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304176"/>
            <a:ext cx="86044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4.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Melhorar o registro das informações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4.1: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Manter ficha de acompanhamento de 100% dos hipertensos cadastrados na unidade de saúde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4.2: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ficha de acompanhamento de 100% dos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cadastrados na unidade de saúde.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01459" y="188640"/>
            <a:ext cx="682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Específico </a:t>
            </a:r>
            <a:r>
              <a:rPr lang="pt-BR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Metas </a:t>
            </a:r>
            <a:endParaRPr lang="pt-BR" sz="3600" dirty="0">
              <a:solidFill>
                <a:srgbClr val="0000CC"/>
              </a:solidFill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124744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13: Proporção de </a:t>
            </a:r>
            <a:r>
              <a:rPr lang="pt-BR" b="1" u="sng" dirty="0">
                <a:solidFill>
                  <a:srgbClr val="0000CC"/>
                </a:solidFill>
              </a:rPr>
              <a:t>hipertensos</a:t>
            </a:r>
            <a:r>
              <a:rPr lang="pt-BR" dirty="0"/>
              <a:t> com registro adequado na ficha de acompanhamento na ESF Novo Milênio, Santo Augusto/RS, 2015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1:  </a:t>
            </a:r>
            <a:r>
              <a:rPr lang="pt-BR" dirty="0" smtClean="0"/>
              <a:t>117 (68,8%) 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2:  </a:t>
            </a:r>
            <a:r>
              <a:rPr lang="pt-BR" dirty="0" smtClean="0"/>
              <a:t>242 (71,2%)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3:  </a:t>
            </a:r>
            <a:r>
              <a:rPr lang="pt-BR" dirty="0" smtClean="0"/>
              <a:t>490 (99,8%)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4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546 (100</a:t>
            </a:r>
            <a:r>
              <a:rPr lang="pt-BR" dirty="0"/>
              <a:t>%)</a:t>
            </a:r>
          </a:p>
          <a:p>
            <a:pPr algn="just"/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713774765"/>
              </p:ext>
            </p:extLst>
          </p:nvPr>
        </p:nvGraphicFramePr>
        <p:xfrm>
          <a:off x="107504" y="3861048"/>
          <a:ext cx="37444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5084470" y="6444044"/>
            <a:ext cx="399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Planilha Final da Coleta de Dados.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72000" y="1052736"/>
            <a:ext cx="4508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14: Proporção de </a:t>
            </a:r>
            <a:r>
              <a:rPr lang="pt-BR" b="1" u="sng" dirty="0">
                <a:solidFill>
                  <a:srgbClr val="0000CC"/>
                </a:solidFill>
              </a:rPr>
              <a:t>diabéticos</a:t>
            </a:r>
            <a:r>
              <a:rPr lang="pt-BR" dirty="0"/>
              <a:t> com registro adequado na ficha de acompanhamento na ESF Novo Milênio, Santo Augusto/RS, 2015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1</a:t>
            </a:r>
            <a:r>
              <a:rPr lang="pt-BR" b="1" dirty="0" smtClean="0">
                <a:solidFill>
                  <a:srgbClr val="0000CC"/>
                </a:solidFill>
              </a:rPr>
              <a:t>: </a:t>
            </a:r>
            <a:r>
              <a:rPr lang="pt-BR" dirty="0" smtClean="0"/>
              <a:t>12  (</a:t>
            </a:r>
            <a:r>
              <a:rPr lang="pt-BR" dirty="0"/>
              <a:t>57,1</a:t>
            </a:r>
            <a:r>
              <a:rPr lang="pt-BR" dirty="0" smtClean="0"/>
              <a:t>%)</a:t>
            </a:r>
            <a:endParaRPr lang="pt-BR" dirty="0"/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2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43 (70,5</a:t>
            </a:r>
            <a:r>
              <a:rPr lang="pt-BR" dirty="0"/>
              <a:t>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3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87 (98,9%)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4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125 (100%)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04197196"/>
              </p:ext>
            </p:extLst>
          </p:nvPr>
        </p:nvGraphicFramePr>
        <p:xfrm>
          <a:off x="4202165" y="3933056"/>
          <a:ext cx="487833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-35496" y="32394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4, Meta 4.1, </a:t>
            </a: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31532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459805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5.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Mapear hipertensos e diabéticos de risco para doença cardiovascular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5.1: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Realizar estratificação do risco cardiovascular em 100% dos hipertensos cadastrados na unidade de saúde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5.2: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estratificação do risco cardiovascular em 100% dos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cadastrados na unidade de saúde.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78887" y="406405"/>
            <a:ext cx="682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Específico </a:t>
            </a:r>
            <a:r>
              <a:rPr lang="pt-BR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Metas </a:t>
            </a:r>
            <a:endParaRPr lang="pt-BR" sz="3600" dirty="0">
              <a:solidFill>
                <a:srgbClr val="0000CC"/>
              </a:solidFill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2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52" y="866775"/>
            <a:ext cx="4150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15: Proporção de </a:t>
            </a:r>
            <a:r>
              <a:rPr lang="pt-BR" b="1" u="sng" dirty="0">
                <a:solidFill>
                  <a:srgbClr val="0000CC"/>
                </a:solidFill>
              </a:rPr>
              <a:t>hipertensos</a:t>
            </a:r>
            <a:r>
              <a:rPr lang="pt-BR" dirty="0"/>
              <a:t> com estratificação de risco cardiovascular por exame clínico em dia na ESF Novo Milênio, Santo Augusto/RS, 2015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1:  </a:t>
            </a:r>
            <a:r>
              <a:rPr lang="pt-BR" dirty="0" smtClean="0"/>
              <a:t>118 (81%)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2:  </a:t>
            </a:r>
            <a:r>
              <a:rPr lang="pt-BR" dirty="0" smtClean="0"/>
              <a:t>221 (65%)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3:  </a:t>
            </a:r>
            <a:r>
              <a:rPr lang="pt-BR" dirty="0" smtClean="0"/>
              <a:t>460 (93,7%)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4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546 (100</a:t>
            </a:r>
            <a:r>
              <a:rPr lang="pt-BR" dirty="0"/>
              <a:t>%)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456731129"/>
              </p:ext>
            </p:extLst>
          </p:nvPr>
        </p:nvGraphicFramePr>
        <p:xfrm>
          <a:off x="0" y="3501008"/>
          <a:ext cx="41399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4716016" y="6444044"/>
            <a:ext cx="399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Planilha Final da Coleta de Dados.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08500" y="90872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/>
              <a:t>Gráfico 16: Proporção de </a:t>
            </a:r>
            <a:r>
              <a:rPr lang="pt-BR" b="1" u="sng" dirty="0">
                <a:solidFill>
                  <a:srgbClr val="0000CC"/>
                </a:solidFill>
              </a:rPr>
              <a:t>diabéticos</a:t>
            </a:r>
            <a:r>
              <a:rPr lang="pt-BR" dirty="0"/>
              <a:t> com estratificação de risco cardiovascular por exame clínico em dia na ESF Novo Milênio, Santo Augusto/RS, 2015.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1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17 (81</a:t>
            </a:r>
            <a:r>
              <a:rPr lang="pt-BR" dirty="0"/>
              <a:t>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2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43 (70,5</a:t>
            </a:r>
            <a:r>
              <a:rPr lang="pt-BR" dirty="0"/>
              <a:t>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3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85 (96,5%)                     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</a:t>
            </a:r>
            <a:r>
              <a:rPr lang="pt-BR" b="1" dirty="0">
                <a:solidFill>
                  <a:srgbClr val="0000CC"/>
                </a:solidFill>
              </a:rPr>
              <a:t>4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125 (100</a:t>
            </a:r>
            <a:r>
              <a:rPr lang="pt-BR" dirty="0"/>
              <a:t>%)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929946533"/>
              </p:ext>
            </p:extLst>
          </p:nvPr>
        </p:nvGraphicFramePr>
        <p:xfrm>
          <a:off x="4283968" y="3819103"/>
          <a:ext cx="4581525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-35496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5, Meta 5.1, </a:t>
            </a: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21048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8032" y="1551484"/>
            <a:ext cx="860444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6.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Promover a saúde de hipertensos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diabéticos.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Meta: 6.1.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Garantir orientação nutricional sobre alimentação saudável a 100% dos hipertensos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6.2: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Garantir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orientação nutricional sobre alimentação saudável a 100% dos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diabéticos.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78887" y="406405"/>
            <a:ext cx="682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Específico </a:t>
            </a:r>
            <a:r>
              <a:rPr lang="pt-BR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Metas </a:t>
            </a:r>
            <a:endParaRPr lang="pt-BR" sz="3600" dirty="0">
              <a:solidFill>
                <a:srgbClr val="0000CC"/>
              </a:solidFill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3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052736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17: Proporção de </a:t>
            </a:r>
            <a:r>
              <a:rPr lang="pt-BR" b="1" u="sng" dirty="0">
                <a:solidFill>
                  <a:srgbClr val="0000CC"/>
                </a:solidFill>
              </a:rPr>
              <a:t>hipertensos</a:t>
            </a:r>
            <a:r>
              <a:rPr lang="pt-BR" dirty="0"/>
              <a:t> com orientação nutricional sobre alimentação saudável na ESF Novo Milênio, Santo Augusto/RS, 2015</a:t>
            </a:r>
            <a:r>
              <a:rPr lang="pt-BR" dirty="0" smtClean="0"/>
              <a:t>.</a:t>
            </a:r>
          </a:p>
          <a:p>
            <a:pPr algn="just"/>
            <a:endParaRPr lang="pt-BR" sz="1600" dirty="0"/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1:  </a:t>
            </a:r>
            <a:r>
              <a:rPr lang="pt-BR" dirty="0" smtClean="0"/>
              <a:t>170 (100%) 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2:  </a:t>
            </a:r>
            <a:r>
              <a:rPr lang="pt-BR" dirty="0" smtClean="0"/>
              <a:t>262 (77,1%)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3:  </a:t>
            </a:r>
            <a:r>
              <a:rPr lang="pt-BR" dirty="0" smtClean="0"/>
              <a:t>491 (100%)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4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546 (100</a:t>
            </a:r>
            <a:r>
              <a:rPr lang="pt-BR" dirty="0"/>
              <a:t>%)</a:t>
            </a:r>
          </a:p>
          <a:p>
            <a:pPr algn="just"/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891199542"/>
              </p:ext>
            </p:extLst>
          </p:nvPr>
        </p:nvGraphicFramePr>
        <p:xfrm>
          <a:off x="133920" y="3681472"/>
          <a:ext cx="437968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4932040" y="6516052"/>
            <a:ext cx="393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Planilha Final da Coleta de Dados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07727" y="1085116"/>
            <a:ext cx="43567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18: Proporção de </a:t>
            </a:r>
            <a:r>
              <a:rPr lang="pt-BR" b="1" u="sng" dirty="0">
                <a:solidFill>
                  <a:srgbClr val="0000CC"/>
                </a:solidFill>
              </a:rPr>
              <a:t>diabéticos</a:t>
            </a:r>
            <a:r>
              <a:rPr lang="pt-BR" dirty="0"/>
              <a:t> com orientação nutricional sobre alimentação saudável na ESF Novo Milênio, Santo Augusto/RS, 2015.</a:t>
            </a:r>
          </a:p>
          <a:p>
            <a:pPr algn="just"/>
            <a:endParaRPr lang="pt-BR" sz="1600" dirty="0"/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1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21 (100</a:t>
            </a:r>
            <a:r>
              <a:rPr lang="pt-BR" dirty="0"/>
              <a:t>%) </a:t>
            </a:r>
            <a:endParaRPr lang="pt-BR" dirty="0" smtClean="0"/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</a:t>
            </a:r>
            <a:r>
              <a:rPr lang="pt-BR" b="1" dirty="0">
                <a:solidFill>
                  <a:srgbClr val="0000CC"/>
                </a:solidFill>
              </a:rPr>
              <a:t>2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43 (70,5</a:t>
            </a:r>
            <a:r>
              <a:rPr lang="pt-BR" dirty="0"/>
              <a:t>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3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88 (100%)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4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125 (100</a:t>
            </a:r>
            <a:r>
              <a:rPr lang="pt-BR" dirty="0"/>
              <a:t>%)</a:t>
            </a:r>
          </a:p>
          <a:p>
            <a:pPr algn="just"/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785524177"/>
              </p:ext>
            </p:extLst>
          </p:nvPr>
        </p:nvGraphicFramePr>
        <p:xfrm>
          <a:off x="4644007" y="3591902"/>
          <a:ext cx="4311061" cy="282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-35496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6, Meta 6.1, </a:t>
            </a: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6.2</a:t>
            </a:r>
          </a:p>
        </p:txBody>
      </p:sp>
    </p:spTree>
    <p:extLst>
      <p:ext uri="{BB962C8B-B14F-4D97-AF65-F5344CB8AC3E}">
        <p14:creationId xmlns:p14="http://schemas.microsoft.com/office/powerpoint/2010/main" val="25153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709495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6.3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. Garantir orientação em relação à prática regular de atividade física a 100% dos usuários hipertensos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6.4.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Garantir orientação em relação à prática regular de atividade física a 100% dos usuários diabéticos.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78886" y="405041"/>
            <a:ext cx="682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Específico </a:t>
            </a:r>
            <a:r>
              <a:rPr lang="pt-BR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Metas </a:t>
            </a:r>
            <a:endParaRPr lang="pt-BR" sz="3600" dirty="0">
              <a:solidFill>
                <a:srgbClr val="0000CC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27166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6.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Promover a saúde de hipertensos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diabéticos.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8032" y="1052736"/>
            <a:ext cx="3995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19: Proporção de </a:t>
            </a:r>
            <a:r>
              <a:rPr lang="pt-BR" b="1" u="sng" dirty="0">
                <a:solidFill>
                  <a:srgbClr val="0000CC"/>
                </a:solidFill>
              </a:rPr>
              <a:t>hipertensos</a:t>
            </a:r>
            <a:r>
              <a:rPr lang="pt-BR" dirty="0"/>
              <a:t> com orientação sobre a prática de  atividade física regular na ESF Novo Milênio, Santo Augusto/RS, 2015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1:  </a:t>
            </a:r>
            <a:r>
              <a:rPr lang="pt-BR" dirty="0" smtClean="0"/>
              <a:t>170 (100%) 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2:  </a:t>
            </a:r>
            <a:r>
              <a:rPr lang="pt-BR" dirty="0" smtClean="0"/>
              <a:t>257 (75,6%)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3:  </a:t>
            </a:r>
            <a:r>
              <a:rPr lang="pt-BR" dirty="0" smtClean="0"/>
              <a:t>49 (100%)</a:t>
            </a:r>
          </a:p>
          <a:p>
            <a:pPr algn="just"/>
            <a:r>
              <a:rPr lang="pt-BR" dirty="0"/>
              <a:t>Mês 4</a:t>
            </a:r>
            <a:r>
              <a:rPr lang="pt-BR" dirty="0" smtClean="0"/>
              <a:t>:  546 (100</a:t>
            </a:r>
            <a:r>
              <a:rPr lang="pt-BR" dirty="0"/>
              <a:t>%)</a:t>
            </a:r>
          </a:p>
          <a:p>
            <a:pPr algn="just"/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793821217"/>
              </p:ext>
            </p:extLst>
          </p:nvPr>
        </p:nvGraphicFramePr>
        <p:xfrm>
          <a:off x="179512" y="3717032"/>
          <a:ext cx="41044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5075962" y="6444044"/>
            <a:ext cx="399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Planilha Final da Coleta de Dados.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499992" y="1052736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20: Proporção de </a:t>
            </a:r>
            <a:r>
              <a:rPr lang="pt-BR" b="1" u="sng" dirty="0">
                <a:solidFill>
                  <a:srgbClr val="0000CC"/>
                </a:solidFill>
              </a:rPr>
              <a:t>diabéticos</a:t>
            </a:r>
            <a:r>
              <a:rPr lang="pt-BR" dirty="0"/>
              <a:t> com orientação sobre a prática de atividade física regular na ESF Novo Milênio, Santo Augusto/RS, 2015.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1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21 (100</a:t>
            </a:r>
            <a:r>
              <a:rPr lang="pt-BR" dirty="0"/>
              <a:t>%) </a:t>
            </a:r>
            <a:endParaRPr lang="pt-BR" dirty="0" smtClean="0"/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</a:t>
            </a:r>
            <a:r>
              <a:rPr lang="pt-BR" b="1" dirty="0">
                <a:solidFill>
                  <a:srgbClr val="0000CC"/>
                </a:solidFill>
              </a:rPr>
              <a:t>2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41 (67,2</a:t>
            </a:r>
            <a:r>
              <a:rPr lang="pt-BR" dirty="0"/>
              <a:t>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3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88 (100%)</a:t>
            </a:r>
            <a:endParaRPr lang="pt-BR" dirty="0"/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</a:t>
            </a:r>
            <a:r>
              <a:rPr lang="pt-BR" b="1" dirty="0" smtClean="0">
                <a:solidFill>
                  <a:srgbClr val="0000CC"/>
                </a:solidFill>
              </a:rPr>
              <a:t>4:  </a:t>
            </a:r>
            <a:r>
              <a:rPr lang="pt-BR" dirty="0" smtClean="0"/>
              <a:t>125 (100%)</a:t>
            </a:r>
            <a:endParaRPr lang="pt-BR" dirty="0"/>
          </a:p>
          <a:p>
            <a:pPr algn="just"/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35061428"/>
              </p:ext>
            </p:extLst>
          </p:nvPr>
        </p:nvGraphicFramePr>
        <p:xfrm>
          <a:off x="4499992" y="3640956"/>
          <a:ext cx="4572000" cy="285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-35496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6, Meta 6.3, </a:t>
            </a: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6.4</a:t>
            </a:r>
          </a:p>
        </p:txBody>
      </p:sp>
    </p:spTree>
    <p:extLst>
      <p:ext uri="{BB962C8B-B14F-4D97-AF65-F5344CB8AC3E}">
        <p14:creationId xmlns:p14="http://schemas.microsoft.com/office/powerpoint/2010/main" val="27082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913906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6.5: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Garantir orientação sobre os riscos do tabagismo a 100% dos usuários hipertensos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6.6: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Garantir orientação sobre os riscos do tabagismo a 100% dos usuários diabéticos.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78886" y="405041"/>
            <a:ext cx="682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Específico </a:t>
            </a:r>
            <a:r>
              <a:rPr lang="pt-BR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Metas </a:t>
            </a:r>
            <a:endParaRPr lang="pt-BR" sz="3600" dirty="0">
              <a:solidFill>
                <a:srgbClr val="0000CC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41567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6.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Promover a saúde de hipertensos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diabéticos.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5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8032" y="1052736"/>
            <a:ext cx="3851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21: Proporção de </a:t>
            </a:r>
            <a:r>
              <a:rPr lang="pt-BR" b="1" u="sng" dirty="0">
                <a:solidFill>
                  <a:srgbClr val="0000CC"/>
                </a:solidFill>
              </a:rPr>
              <a:t>hipertensos</a:t>
            </a:r>
            <a:r>
              <a:rPr lang="pt-BR" dirty="0"/>
              <a:t> que receberam orientação sobre os riscos do tabagismo na ESF Novo Milênio, Santo Augusto/RS, 2015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1:  </a:t>
            </a:r>
            <a:r>
              <a:rPr lang="pt-BR" dirty="0" smtClean="0"/>
              <a:t>170 (100%)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2:  </a:t>
            </a:r>
            <a:r>
              <a:rPr lang="pt-BR" dirty="0" smtClean="0"/>
              <a:t>255 (75%)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3:  </a:t>
            </a:r>
            <a:r>
              <a:rPr lang="pt-BR" dirty="0" smtClean="0"/>
              <a:t>491 (100%)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4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546 (100</a:t>
            </a:r>
            <a:r>
              <a:rPr lang="pt-BR" dirty="0"/>
              <a:t>%)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179355305"/>
              </p:ext>
            </p:extLst>
          </p:nvPr>
        </p:nvGraphicFramePr>
        <p:xfrm>
          <a:off x="251520" y="3645024"/>
          <a:ext cx="417646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5040466" y="6516052"/>
            <a:ext cx="399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Planilha Final da Coleta de Dados.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88024" y="980728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22: Proporção de </a:t>
            </a:r>
            <a:r>
              <a:rPr lang="pt-BR" b="1" u="sng" dirty="0">
                <a:solidFill>
                  <a:srgbClr val="0000CC"/>
                </a:solidFill>
              </a:rPr>
              <a:t>diabéticos</a:t>
            </a:r>
            <a:r>
              <a:rPr lang="pt-BR" dirty="0"/>
              <a:t> que receberam orientação sobre os riscos do tabagismo na ESF Novo Milênio, Santo Augusto/RS, 2015</a:t>
            </a:r>
            <a:r>
              <a:rPr lang="pt-BR" dirty="0" smtClean="0"/>
              <a:t>.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1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21 (100</a:t>
            </a:r>
            <a:r>
              <a:rPr lang="pt-BR" dirty="0"/>
              <a:t>%) </a:t>
            </a:r>
            <a:endParaRPr lang="pt-BR" dirty="0" smtClean="0"/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</a:t>
            </a:r>
            <a:r>
              <a:rPr lang="pt-BR" b="1" dirty="0">
                <a:solidFill>
                  <a:srgbClr val="0000CC"/>
                </a:solidFill>
              </a:rPr>
              <a:t>2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41 (67,2</a:t>
            </a:r>
            <a:r>
              <a:rPr lang="pt-BR" dirty="0"/>
              <a:t>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3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88 (100%)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4:  </a:t>
            </a:r>
            <a:r>
              <a:rPr lang="pt-BR" dirty="0" smtClean="0"/>
              <a:t>125 (100</a:t>
            </a:r>
            <a:r>
              <a:rPr lang="pt-BR" dirty="0"/>
              <a:t>%)</a:t>
            </a:r>
          </a:p>
          <a:p>
            <a:pPr algn="just"/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28670839"/>
              </p:ext>
            </p:extLst>
          </p:nvPr>
        </p:nvGraphicFramePr>
        <p:xfrm>
          <a:off x="4788024" y="3645024"/>
          <a:ext cx="40324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-35496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6, Meta 6.5, </a:t>
            </a: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6.6</a:t>
            </a:r>
          </a:p>
        </p:txBody>
      </p:sp>
    </p:spTree>
    <p:extLst>
      <p:ext uri="{BB962C8B-B14F-4D97-AF65-F5344CB8AC3E}">
        <p14:creationId xmlns:p14="http://schemas.microsoft.com/office/powerpoint/2010/main" val="4511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16632"/>
            <a:ext cx="9180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Caracterização do município Santo Augusto/RS</a:t>
            </a:r>
            <a:endParaRPr lang="pt-BR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91247" y="6495147"/>
            <a:ext cx="17732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00" dirty="0">
                <a:latin typeface="Arial" pitchFamily="34" charset="0"/>
                <a:cs typeface="Arial" pitchFamily="34" charset="0"/>
              </a:rPr>
              <a:t>(Wikipédia/Geografia, 2015)</a:t>
            </a:r>
          </a:p>
        </p:txBody>
      </p:sp>
      <p:pic>
        <p:nvPicPr>
          <p:cNvPr id="1026" name="Picture 2" descr="Localização de Santo Augus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23" y="3356992"/>
            <a:ext cx="3529647" cy="30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59169"/>
              </p:ext>
            </p:extLst>
          </p:nvPr>
        </p:nvGraphicFramePr>
        <p:xfrm>
          <a:off x="395536" y="908720"/>
          <a:ext cx="5030887" cy="3383280"/>
        </p:xfrm>
        <a:graphic>
          <a:graphicData uri="http://schemas.openxmlformats.org/drawingml/2006/table">
            <a:tbl>
              <a:tblPr/>
              <a:tblGrid>
                <a:gridCol w="2813321"/>
                <a:gridCol w="2217566"/>
              </a:tblGrid>
              <a:tr h="617875">
                <a:tc>
                  <a:txBody>
                    <a:bodyPr/>
                    <a:lstStyle/>
                    <a:p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3" tooltip="Mesorregião"/>
                        </a:rPr>
                        <a:t>Mesorregião</a:t>
                      </a:r>
                      <a:endParaRPr lang="pt-BR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4" tooltip="Mesorregião do Noroeste Rio-Grandense"/>
                        </a:rPr>
                        <a:t>Noroeste Rio-grandense</a:t>
                      </a:r>
                      <a:r>
                        <a:rPr lang="pt-BR" u="none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pt-BR" i="1" u="none" strike="noStrike" dirty="0">
                          <a:solidFill>
                            <a:schemeClr val="tx1"/>
                          </a:solidFill>
                          <a:effectLst/>
                          <a:hlinkClick r:id="rId5" tooltip="IBGE"/>
                        </a:rPr>
                        <a:t>IBGE</a:t>
                      </a:r>
                      <a:r>
                        <a:rPr lang="pt-BR" i="1" u="none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pt-BR" i="1" u="none" strike="noStrike" dirty="0">
                          <a:solidFill>
                            <a:schemeClr val="tx1"/>
                          </a:solidFill>
                          <a:effectLst/>
                          <a:hlinkClick r:id="rId6" tooltip="2008"/>
                        </a:rPr>
                        <a:t>2008</a:t>
                      </a:r>
                      <a:r>
                        <a:rPr lang="pt-BR" i="1" u="none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pt-BR" i="1" u="none" strike="noStrike" baseline="30000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[1]</a:t>
                      </a:r>
                      <a:endParaRPr lang="pt-BR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3072">
                <a:tc>
                  <a:txBody>
                    <a:bodyPr/>
                    <a:lstStyle/>
                    <a:p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8" tooltip="Microrregião"/>
                        </a:rPr>
                        <a:t>Microrregião</a:t>
                      </a:r>
                      <a:endParaRPr lang="pt-BR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9" tooltip="Microrregião de Ijuí"/>
                        </a:rPr>
                        <a:t>Ijuí</a:t>
                      </a:r>
                      <a:r>
                        <a:rPr lang="pt-BR" u="none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pt-BR" i="1" u="none" strike="noStrike" dirty="0">
                          <a:solidFill>
                            <a:schemeClr val="tx1"/>
                          </a:solidFill>
                          <a:effectLst/>
                          <a:hlinkClick r:id="rId5" tooltip="IBGE"/>
                        </a:rPr>
                        <a:t>IBGE</a:t>
                      </a:r>
                      <a:r>
                        <a:rPr lang="pt-BR" i="1" u="none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pt-BR" i="1" u="none" strike="noStrike" dirty="0">
                          <a:solidFill>
                            <a:schemeClr val="tx1"/>
                          </a:solidFill>
                          <a:effectLst/>
                          <a:hlinkClick r:id="rId6" tooltip="2008"/>
                        </a:rPr>
                        <a:t>2008</a:t>
                      </a:r>
                      <a:r>
                        <a:rPr lang="pt-BR" i="1" u="none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pt-BR" i="1" u="none" strike="noStrike" baseline="30000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[1]</a:t>
                      </a:r>
                      <a:endParaRPr lang="pt-BR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412286">
                <a:tc>
                  <a:txBody>
                    <a:bodyPr/>
                    <a:lstStyle/>
                    <a:p>
                      <a:r>
                        <a:rPr lang="pt-BR" u="none" dirty="0">
                          <a:solidFill>
                            <a:schemeClr val="tx1"/>
                          </a:solidFill>
                        </a:rPr>
                        <a:t>Municípios limítrofes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10" tooltip="Campo Novo"/>
                        </a:rPr>
                        <a:t>Campo Novo</a:t>
                      </a:r>
                      <a:r>
                        <a:rPr lang="pt-BR" u="none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11" tooltip="Coronel Bicaco"/>
                        </a:rPr>
                        <a:t>Coronel </a:t>
                      </a:r>
                      <a:r>
                        <a:rPr lang="pt-BR" u="none" strike="noStrike" dirty="0" err="1">
                          <a:solidFill>
                            <a:schemeClr val="tx1"/>
                          </a:solidFill>
                          <a:effectLst/>
                          <a:hlinkClick r:id="rId11" tooltip="Coronel Bicaco"/>
                        </a:rPr>
                        <a:t>Bicaco</a:t>
                      </a:r>
                      <a:r>
                        <a:rPr lang="pt-BR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u="none" strike="noStrike" dirty="0" smtClean="0">
                          <a:solidFill>
                            <a:schemeClr val="tx1"/>
                          </a:solidFill>
                          <a:effectLst/>
                          <a:hlinkClick r:id="rId12" tooltip="Palmeira das Missões"/>
                        </a:rPr>
                        <a:t>Palmeira </a:t>
                      </a:r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12" tooltip="Palmeira das Missões"/>
                        </a:rPr>
                        <a:t>das Missões</a:t>
                      </a:r>
                      <a:r>
                        <a:rPr lang="pt-BR" u="none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13" tooltip="Nova Ramada"/>
                        </a:rPr>
                        <a:t>Nova Ramada</a:t>
                      </a:r>
                      <a:r>
                        <a:rPr lang="pt-BR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u="none" strike="noStrike" dirty="0" err="1" smtClean="0">
                          <a:solidFill>
                            <a:schemeClr val="tx1"/>
                          </a:solidFill>
                          <a:effectLst/>
                          <a:hlinkClick r:id="rId14" tooltip="Chiapetta"/>
                        </a:rPr>
                        <a:t>Chiapetta</a:t>
                      </a:r>
                      <a:r>
                        <a:rPr lang="pt-BR" u="none" dirty="0">
                          <a:solidFill>
                            <a:schemeClr val="tx1"/>
                          </a:solidFill>
                          <a:effectLst/>
                        </a:rPr>
                        <a:t> e </a:t>
                      </a:r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15" tooltip="São Valério do Sul"/>
                        </a:rPr>
                        <a:t>São Valério do Sul</a:t>
                      </a:r>
                      <a:endParaRPr lang="pt-BR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3072">
                <a:tc>
                  <a:txBody>
                    <a:bodyPr/>
                    <a:lstStyle/>
                    <a:p>
                      <a:r>
                        <a:rPr lang="pt-BR" u="none" dirty="0">
                          <a:solidFill>
                            <a:schemeClr val="tx1"/>
                          </a:solidFill>
                        </a:rPr>
                        <a:t>Distância até a </a:t>
                      </a:r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16" tooltip="Porto Alegre"/>
                        </a:rPr>
                        <a:t>capital</a:t>
                      </a:r>
                      <a:endParaRPr lang="pt-BR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u="none" dirty="0">
                          <a:solidFill>
                            <a:schemeClr val="tx1"/>
                          </a:solidFill>
                        </a:rPr>
                        <a:t>451 </a:t>
                      </a:r>
                      <a:r>
                        <a:rPr lang="pt-BR" u="none" strike="noStrike" dirty="0">
                          <a:solidFill>
                            <a:schemeClr val="tx1"/>
                          </a:solidFill>
                          <a:effectLst/>
                          <a:hlinkClick r:id="rId17" tooltip="Quilômetro"/>
                        </a:rPr>
                        <a:t>km</a:t>
                      </a:r>
                      <a:endParaRPr lang="pt-BR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9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333434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6.7.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Garantir orientação sobre higiene bucal a 100% dos usuários hipertensos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6.8.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Garantir orientação sobre higiene bucal a 100% dos usuários diabéticos.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78886" y="405041"/>
            <a:ext cx="682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Específico </a:t>
            </a:r>
            <a:r>
              <a:rPr lang="pt-BR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Metas </a:t>
            </a:r>
            <a:endParaRPr lang="pt-BR" sz="3600" dirty="0">
              <a:solidFill>
                <a:srgbClr val="0000CC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48768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6.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Promover a saúde de hipertensos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diabéticos.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2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5065" y="980728"/>
            <a:ext cx="3898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23: Proporção de </a:t>
            </a:r>
            <a:r>
              <a:rPr lang="pt-BR" b="1" u="sng" dirty="0">
                <a:solidFill>
                  <a:srgbClr val="0000CC"/>
                </a:solidFill>
              </a:rPr>
              <a:t>hipertensos</a:t>
            </a:r>
            <a:r>
              <a:rPr lang="pt-BR" dirty="0"/>
              <a:t> que receberam orientação sobre higiene bucal na ESF Novo Milênio, Santo Augusto/RS, 2015</a:t>
            </a:r>
            <a:r>
              <a:rPr lang="pt-BR" dirty="0" smtClean="0"/>
              <a:t>.</a:t>
            </a:r>
          </a:p>
          <a:p>
            <a:pPr algn="just"/>
            <a:endParaRPr lang="pt-BR" b="1" dirty="0">
              <a:solidFill>
                <a:srgbClr val="0000CC"/>
              </a:solidFill>
            </a:endParaRP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1:  </a:t>
            </a:r>
            <a:r>
              <a:rPr lang="pt-BR" dirty="0" smtClean="0"/>
              <a:t>170 (100%) 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2:  </a:t>
            </a:r>
            <a:r>
              <a:rPr lang="pt-BR" dirty="0" smtClean="0"/>
              <a:t>256 (75,3)</a:t>
            </a:r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3:  </a:t>
            </a:r>
            <a:r>
              <a:rPr lang="pt-BR" dirty="0" smtClean="0"/>
              <a:t>491 (100%)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4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546 (100%)</a:t>
            </a:r>
            <a:endParaRPr lang="pt-BR" dirty="0"/>
          </a:p>
          <a:p>
            <a:pPr algn="just"/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996367405"/>
              </p:ext>
            </p:extLst>
          </p:nvPr>
        </p:nvGraphicFramePr>
        <p:xfrm>
          <a:off x="98205" y="3584699"/>
          <a:ext cx="4223791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4788024" y="6228020"/>
            <a:ext cx="399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Planilha Final da Coleta de Dados.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55274" y="980728"/>
            <a:ext cx="42372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24: Proporção de </a:t>
            </a:r>
            <a:r>
              <a:rPr lang="pt-BR" b="1" u="sng" dirty="0">
                <a:solidFill>
                  <a:srgbClr val="0000CC"/>
                </a:solidFill>
              </a:rPr>
              <a:t>diabéticos</a:t>
            </a:r>
            <a:r>
              <a:rPr lang="pt-BR" dirty="0"/>
              <a:t> que receberam orientação sobre higiene bucal na ESF Novo Milênio, Santo Augusto/RS, 2015.</a:t>
            </a:r>
          </a:p>
          <a:p>
            <a:pPr algn="just"/>
            <a:endParaRPr lang="pt-BR" b="1" dirty="0">
              <a:solidFill>
                <a:srgbClr val="0000CC"/>
              </a:solidFill>
            </a:endParaRP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1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21 (100</a:t>
            </a:r>
            <a:r>
              <a:rPr lang="pt-BR" dirty="0"/>
              <a:t>%) </a:t>
            </a:r>
            <a:endParaRPr lang="pt-BR" dirty="0" smtClean="0"/>
          </a:p>
          <a:p>
            <a:pPr algn="just"/>
            <a:r>
              <a:rPr lang="pt-BR" b="1" dirty="0" smtClean="0">
                <a:solidFill>
                  <a:srgbClr val="0000CC"/>
                </a:solidFill>
              </a:rPr>
              <a:t>Mês </a:t>
            </a:r>
            <a:r>
              <a:rPr lang="pt-BR" b="1" dirty="0">
                <a:solidFill>
                  <a:srgbClr val="0000CC"/>
                </a:solidFill>
              </a:rPr>
              <a:t>2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41 (67,2</a:t>
            </a:r>
            <a:r>
              <a:rPr lang="pt-BR" dirty="0"/>
              <a:t>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3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88 (100%)</a:t>
            </a:r>
          </a:p>
          <a:p>
            <a:pPr algn="just"/>
            <a:r>
              <a:rPr lang="pt-BR" b="1" dirty="0">
                <a:solidFill>
                  <a:srgbClr val="0000CC"/>
                </a:solidFill>
              </a:rPr>
              <a:t>Mês 4</a:t>
            </a:r>
            <a:r>
              <a:rPr lang="pt-BR" b="1" dirty="0" smtClean="0">
                <a:solidFill>
                  <a:srgbClr val="0000CC"/>
                </a:solidFill>
              </a:rPr>
              <a:t>:  </a:t>
            </a:r>
            <a:r>
              <a:rPr lang="pt-BR" dirty="0" smtClean="0"/>
              <a:t>125 (100%)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60715897"/>
              </p:ext>
            </p:extLst>
          </p:nvPr>
        </p:nvGraphicFramePr>
        <p:xfrm>
          <a:off x="4594004" y="3656707"/>
          <a:ext cx="4524843" cy="245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-35496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Resultados: Objetivo 6, Meta 6.7, </a:t>
            </a: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6.8</a:t>
            </a:r>
          </a:p>
        </p:txBody>
      </p:sp>
    </p:spTree>
    <p:extLst>
      <p:ext uri="{BB962C8B-B14F-4D97-AF65-F5344CB8AC3E}">
        <p14:creationId xmlns:p14="http://schemas.microsoft.com/office/powerpoint/2010/main" val="37402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CC"/>
                </a:solidFill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64705"/>
            <a:ext cx="8661648" cy="4032448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>
                <a:solidFill>
                  <a:srgbClr val="0000CC"/>
                </a:solidFill>
              </a:rPr>
              <a:t>Importância da </a:t>
            </a:r>
            <a:r>
              <a:rPr lang="pt-BR" sz="3200" b="1" dirty="0" smtClean="0">
                <a:solidFill>
                  <a:srgbClr val="0000CC"/>
                </a:solidFill>
              </a:rPr>
              <a:t>intervenção para equipe:</a:t>
            </a:r>
            <a:endParaRPr lang="pt-BR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Capacitação da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equipe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seguir as recomendações do Ministério da Saúde relativas ao rastreamento, diagnóstico, tratamento e monitoramento da Hipertensão e Diabetes.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Esta atividade promoveu o trabalho integrado da médica, da enfermeira, da auxiliar de enfermagem, dos ACS e da recepção.</a:t>
            </a:r>
          </a:p>
          <a:p>
            <a:pPr marL="0" indent="0" algn="just">
              <a:buNone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Definições de atribuições de cada profissional da equipe durante o trabalho</a:t>
            </a:r>
            <a:r>
              <a:rPr lang="pt-BR" sz="2000" dirty="0" smtClean="0"/>
              <a:t>.</a:t>
            </a:r>
          </a:p>
          <a:p>
            <a:pPr marL="0" indent="0" algn="just">
              <a:buNone/>
            </a:pPr>
            <a:endParaRPr lang="pt-BR" sz="1000" dirty="0" smtClean="0"/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Qualificação e segurança para a prática clínica.</a:t>
            </a:r>
          </a:p>
          <a:p>
            <a:pPr marL="457200" lvl="1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62028"/>
            <a:ext cx="8837903" cy="4525963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Importância da intervenção para o </a:t>
            </a: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serviço:</a:t>
            </a:r>
          </a:p>
          <a:p>
            <a:pPr marL="457200" lvl="1" indent="0" algn="just">
              <a:buNone/>
            </a:pP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/>
              <a:t>Organização das ações;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/>
              <a:t>Melhoria </a:t>
            </a:r>
            <a:r>
              <a:rPr lang="pt-BR" dirty="0"/>
              <a:t>do registro e </a:t>
            </a:r>
            <a:r>
              <a:rPr lang="pt-BR" dirty="0" smtClean="0"/>
              <a:t>do </a:t>
            </a:r>
            <a:r>
              <a:rPr lang="pt-BR" dirty="0"/>
              <a:t>agendamento dos Hipertensos e </a:t>
            </a:r>
            <a:r>
              <a:rPr lang="pt-BR" dirty="0" smtClean="0"/>
              <a:t>Diabéticos;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/>
              <a:t>Otimização </a:t>
            </a:r>
            <a:r>
              <a:rPr lang="pt-BR" dirty="0"/>
              <a:t>da agenda para a atenção à demanda </a:t>
            </a:r>
            <a:r>
              <a:rPr lang="pt-BR" dirty="0" smtClean="0"/>
              <a:t>espontânea;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/>
              <a:t>Efetivação da </a:t>
            </a:r>
            <a:r>
              <a:rPr lang="pt-BR" dirty="0"/>
              <a:t>classificação de risco dos hipertensos e diabéticos tem sido crucial para apoiar a priorização do atendimento dos mesmos.</a:t>
            </a:r>
          </a:p>
          <a:p>
            <a:pPr marL="457200" lvl="1" indent="0" algn="just">
              <a:buNone/>
            </a:pP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CC"/>
                </a:solidFill>
              </a:rPr>
              <a:t>Discussão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172400" y="692696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48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52536" y="1063277"/>
            <a:ext cx="9001000" cy="4525963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 smtClean="0">
                <a:solidFill>
                  <a:srgbClr val="0000CC"/>
                </a:solidFill>
              </a:rPr>
              <a:t>Importância da intervenção para a comunidade:</a:t>
            </a:r>
          </a:p>
          <a:p>
            <a:pPr marL="457200" lvl="1" indent="0" algn="just">
              <a:buNone/>
            </a:pPr>
            <a:endParaRPr lang="pt-BR" sz="1100" b="1" dirty="0" smtClean="0">
              <a:solidFill>
                <a:srgbClr val="0000CC"/>
              </a:solidFill>
            </a:endParaRPr>
          </a:p>
          <a:p>
            <a:pPr marL="457200" lvl="1" indent="0" algn="just">
              <a:buNone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>
                <a:latin typeface="Arial" pitchFamily="34" charset="0"/>
                <a:cs typeface="Arial" pitchFamily="34" charset="0"/>
              </a:rPr>
              <a:t>impacto da intervenção ainda é pouco percebido pela comunidade.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dirty="0">
                <a:latin typeface="Arial" pitchFamily="34" charset="0"/>
                <a:cs typeface="Arial" pitchFamily="34" charset="0"/>
              </a:rPr>
              <a:t>hipertensos e diabéticos demonstram satisfação com a prioridade no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atendimento.</a:t>
            </a:r>
          </a:p>
          <a:p>
            <a:pPr lvl="1" algn="just">
              <a:buFont typeface="Arial" pitchFamily="34" charset="0"/>
              <a:buChar char="•"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Além </a:t>
            </a:r>
            <a:r>
              <a:rPr lang="pt-BR" dirty="0">
                <a:latin typeface="Arial" pitchFamily="34" charset="0"/>
                <a:cs typeface="Arial" pitchFamily="34" charset="0"/>
              </a:rPr>
              <a:t>de que a população não tinha conhecimentos sobre este programa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atenção.</a:t>
            </a:r>
          </a:p>
          <a:p>
            <a:pPr lvl="1" algn="just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Nos esforçamos para a comunidade </a:t>
            </a:r>
            <a:r>
              <a:rPr lang="pt-BR" dirty="0">
                <a:latin typeface="Arial" pitchFamily="34" charset="0"/>
                <a:cs typeface="Arial" pitchFamily="34" charset="0"/>
              </a:rPr>
              <a:t>interagir com a equipe e vice-versa.</a:t>
            </a:r>
          </a:p>
          <a:p>
            <a:pPr marL="457200" lvl="1" indent="0" algn="just">
              <a:buNone/>
            </a:pPr>
            <a:endParaRPr lang="pt-BR" sz="2400" b="1" dirty="0" smtClean="0">
              <a:solidFill>
                <a:srgbClr val="000099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CC"/>
                </a:solidFill>
              </a:rPr>
              <a:t>Discussão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56376" y="26064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0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314653"/>
            <a:ext cx="9145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v"/>
            </a:pPr>
            <a:r>
              <a:rPr lang="pt-BR" sz="3200" b="1" dirty="0">
                <a:solidFill>
                  <a:srgbClr val="0000CC"/>
                </a:solidFill>
              </a:rPr>
              <a:t> Viabilidade de incorporar </a:t>
            </a:r>
            <a:r>
              <a:rPr lang="pt-BR" sz="3200" b="1" dirty="0" smtClean="0">
                <a:solidFill>
                  <a:srgbClr val="0000CC"/>
                </a:solidFill>
              </a:rPr>
              <a:t>a intervenção na rotina do serviço</a:t>
            </a:r>
            <a:endParaRPr lang="pt-BR" sz="3200" b="1" dirty="0">
              <a:solidFill>
                <a:srgbClr val="0000CC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2008579"/>
            <a:ext cx="85689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 intervenção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será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incorporada na rotina 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serviço;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Ampliaremos 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ações de educação em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saúde;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atualização dos registros serão priorizados constantemente;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equipe continuará avaliando 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indicadores.</a:t>
            </a:r>
          </a:p>
        </p:txBody>
      </p:sp>
    </p:spTree>
    <p:extLst>
      <p:ext uri="{BB962C8B-B14F-4D97-AF65-F5344CB8AC3E}">
        <p14:creationId xmlns:p14="http://schemas.microsoft.com/office/powerpoint/2010/main" val="16981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415673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Ampliaremos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trabalho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educação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comunidade em relação à necessidade de priorização da atenção dos hipertensos e diabéticos, em especial os de alto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risco;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partir do próximo mês,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teremos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disponível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mais 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agente comunitária de saúde para o micro área que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faltou;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Pretendemos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investir na ampliação de cobertura dos hipertensos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diabéticos;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Usaremos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este projeto como exemplo,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implementar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programa de pré-natal na UBS.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23728" y="38550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Próximos Passos</a:t>
            </a:r>
            <a:endParaRPr lang="pt-BR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764704"/>
            <a:ext cx="7754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pPr marL="457200" indent="-4572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</a:rPr>
              <a:t>Referências Bibliográficas </a:t>
            </a:r>
          </a:p>
          <a:p>
            <a:pPr marL="457200" indent="-457200" algn="ctr">
              <a:buFont typeface="Wingdings" pitchFamily="2" charset="2"/>
              <a:buChar char="v"/>
            </a:pPr>
            <a:endParaRPr lang="pt-BR" sz="3200" b="1" dirty="0">
              <a:solidFill>
                <a:srgbClr val="0000CC"/>
              </a:solidFill>
            </a:endParaRPr>
          </a:p>
          <a:p>
            <a:pPr algn="ctr"/>
            <a:endParaRPr lang="pt-BR" sz="3200" dirty="0">
              <a:solidFill>
                <a:srgbClr val="0000CC"/>
              </a:solidFill>
            </a:endParaRPr>
          </a:p>
          <a:p>
            <a:r>
              <a:rPr lang="pt-BR" sz="2400" dirty="0"/>
              <a:t>  </a:t>
            </a:r>
          </a:p>
          <a:p>
            <a:r>
              <a:rPr lang="pt-BR" sz="2400" dirty="0" smtClean="0"/>
              <a:t>1.</a:t>
            </a:r>
            <a:r>
              <a:rPr lang="pt-BR" sz="2400" dirty="0"/>
              <a:t> BRASIL. Ministério de Saúde. Caderno de Atenção Básica nº 36. </a:t>
            </a:r>
            <a:r>
              <a:rPr lang="pt-BR" sz="2400" b="1" dirty="0"/>
              <a:t>Estratégia para o cuidado da pessoa com Doença Crônica. Diabetes Mellitus</a:t>
            </a:r>
            <a:r>
              <a:rPr lang="pt-BR" sz="2400" dirty="0"/>
              <a:t>. Brasília-DF. </a:t>
            </a:r>
            <a:r>
              <a:rPr lang="pt-BR" sz="2400" dirty="0" smtClean="0"/>
              <a:t>2013.</a:t>
            </a:r>
            <a:endParaRPr lang="pt-BR" sz="2400" dirty="0"/>
          </a:p>
          <a:p>
            <a:r>
              <a:rPr lang="pt-BR" sz="2400" dirty="0"/>
              <a:t> </a:t>
            </a:r>
          </a:p>
          <a:p>
            <a:r>
              <a:rPr lang="pt-BR" sz="2400" dirty="0" smtClean="0"/>
              <a:t>2.BRASIL</a:t>
            </a:r>
            <a:r>
              <a:rPr lang="pt-BR" sz="2400" dirty="0"/>
              <a:t>. Ministério de Saúde. Caderno de Atenção Básica, nº 37. </a:t>
            </a:r>
            <a:r>
              <a:rPr lang="pt-BR" sz="2400" b="1" dirty="0"/>
              <a:t>Estratégia para o cuidado da pessoa com Doença Crônica. Hipertensão Arterial Sistêmica</a:t>
            </a:r>
            <a:r>
              <a:rPr lang="pt-BR" sz="2400" dirty="0"/>
              <a:t>. Brasília-DF. 2013.</a:t>
            </a:r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21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oralis\fotos de curso\20150619_10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6085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oralis\fotos de curso\20150224_1335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5019054"/>
            <a:ext cx="4608512" cy="570186"/>
          </a:xfrm>
        </p:spPr>
        <p:txBody>
          <a:bodyPr>
            <a:noAutofit/>
          </a:bodyPr>
          <a:lstStyle/>
          <a:p>
            <a:pPr algn="ctr"/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Capacitação da equipe </a:t>
            </a:r>
            <a:b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 UBS Novo Milênio</a:t>
            </a:r>
            <a:endParaRPr lang="pt-BR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5004048" y="4935290"/>
            <a:ext cx="4032448" cy="797966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Grupo de hipertensos e diabéticos.</a:t>
            </a:r>
            <a:endParaRPr lang="pt-BR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</a:rPr>
              <a:t>Agradecimentos</a:t>
            </a:r>
            <a:endParaRPr lang="pt-BR" sz="3200" b="1" dirty="0">
              <a:solidFill>
                <a:srgbClr val="0000CC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i="1" dirty="0"/>
              <a:t>A minha equipe de trabalho, a minha orientadora Ana Guilhermina Machado Reis, que com sua ajuda tudo foi mais fácil, aos usuários da minha comunidade, ao meu gestor de saúde o senhor Solom Minello, e </a:t>
            </a:r>
            <a:r>
              <a:rPr lang="pt-BR" i="1" dirty="0" smtClean="0"/>
              <a:t>ao </a:t>
            </a:r>
            <a:r>
              <a:rPr lang="pt-BR" i="1" dirty="0"/>
              <a:t>Ministério da Saúde do Brasil e também agradecer </a:t>
            </a:r>
            <a:r>
              <a:rPr lang="pt-BR" i="1" dirty="0" smtClean="0"/>
              <a:t>a toda </a:t>
            </a:r>
            <a:r>
              <a:rPr lang="pt-BR" i="1" dirty="0"/>
              <a:t>a equipe UNASUS-</a:t>
            </a:r>
            <a:r>
              <a:rPr lang="pt-BR" i="1" dirty="0" err="1"/>
              <a:t>UFPel</a:t>
            </a:r>
            <a:r>
              <a:rPr lang="pt-BR" i="1" dirty="0"/>
              <a:t>.</a:t>
            </a:r>
          </a:p>
          <a:p>
            <a:pPr marL="0" indent="0" algn="just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8503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6512" y="583263"/>
            <a:ext cx="921702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ctr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do Município Santo Augusto</a:t>
            </a: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18872" algn="just">
              <a:buClr>
                <a:srgbClr val="000099"/>
              </a:buClr>
            </a:pPr>
            <a:endParaRPr lang="pt-BR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entalhada para a direita 4"/>
          <p:cNvSpPr/>
          <p:nvPr/>
        </p:nvSpPr>
        <p:spPr>
          <a:xfrm rot="5400000">
            <a:off x="4319972" y="1376772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660232" y="6453336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dirty="0">
                <a:latin typeface="Arial" pitchFamily="34" charset="0"/>
                <a:cs typeface="Arial" pitchFamily="34" charset="0"/>
              </a:rPr>
              <a:t>(Wikipédia/Geografia, 2015)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51755"/>
              </p:ext>
            </p:extLst>
          </p:nvPr>
        </p:nvGraphicFramePr>
        <p:xfrm>
          <a:off x="630390" y="2636912"/>
          <a:ext cx="7883219" cy="2468880"/>
        </p:xfrm>
        <a:graphic>
          <a:graphicData uri="http://schemas.openxmlformats.org/drawingml/2006/table">
            <a:tbl>
              <a:tblPr/>
              <a:tblGrid>
                <a:gridCol w="2712292"/>
                <a:gridCol w="5170927"/>
              </a:tblGrid>
              <a:tr h="149736">
                <a:tc>
                  <a:txBody>
                    <a:bodyPr/>
                    <a:lstStyle/>
                    <a:p>
                      <a:r>
                        <a:rPr lang="pt-BR" sz="36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tooltip="Território"/>
                        </a:rPr>
                        <a:t>Área</a:t>
                      </a:r>
                      <a:endParaRPr lang="pt-BR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468,019 km</a:t>
                      </a:r>
                      <a:endParaRPr lang="pt-BR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449">
                <a:tc>
                  <a:txBody>
                    <a:bodyPr/>
                    <a:lstStyle/>
                    <a:p>
                      <a:r>
                        <a:rPr lang="pt-BR" sz="36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 tooltip="População"/>
                        </a:rPr>
                        <a:t>População</a:t>
                      </a:r>
                      <a:endParaRPr lang="pt-BR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13.970 </a:t>
                      </a:r>
                      <a:r>
                        <a:rPr lang="pt-BR" sz="3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5" tooltip="População residente"/>
                        </a:rPr>
                        <a:t>hab.</a:t>
                      </a:r>
                      <a:r>
                        <a:rPr lang="pt-BR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- </a:t>
                      </a:r>
                      <a:r>
                        <a:rPr lang="pt-BR" sz="3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6" tooltip="IBGE"/>
                        </a:rPr>
                        <a:t>IBGE</a:t>
                      </a:r>
                      <a:r>
                        <a:rPr lang="pt-BR" sz="3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pt-BR" sz="3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7" tooltip="2015"/>
                        </a:rPr>
                        <a:t>2015</a:t>
                      </a:r>
                      <a:endParaRPr lang="pt-BR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449">
                <a:tc>
                  <a:txBody>
                    <a:bodyPr/>
                    <a:lstStyle/>
                    <a:p>
                      <a:r>
                        <a:rPr lang="pt-BR" sz="36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8" tooltip="Densidade populacional"/>
                        </a:rPr>
                        <a:t>Densidade</a:t>
                      </a:r>
                      <a:endParaRPr lang="pt-BR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29,85 hab/km.</a:t>
                      </a:r>
                      <a:endParaRPr lang="pt-BR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7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UNIVERSIDADE ABERTA DO SUS</a:t>
            </a:r>
            <a:endParaRPr lang="pt-BR" sz="2800" dirty="0"/>
          </a:p>
          <a:p>
            <a:pPr algn="ctr"/>
            <a:r>
              <a:rPr lang="pt-BR" sz="2800" b="1" dirty="0"/>
              <a:t>UNIVERSIDADE FEDERAL DE PELOTAS</a:t>
            </a:r>
            <a:endParaRPr lang="pt-BR" sz="2800" dirty="0"/>
          </a:p>
          <a:p>
            <a:pPr algn="ctr"/>
            <a:r>
              <a:rPr lang="pt-BR" sz="2800" b="1" dirty="0"/>
              <a:t>Especialização em Saúde da Família</a:t>
            </a:r>
            <a:endParaRPr lang="pt-BR" sz="2800" dirty="0"/>
          </a:p>
          <a:p>
            <a:pPr algn="ctr"/>
            <a:r>
              <a:rPr lang="pt-BR" sz="2800" b="1" dirty="0"/>
              <a:t>Modalidade a Distância</a:t>
            </a:r>
            <a:endParaRPr lang="pt-BR" sz="2800" dirty="0"/>
          </a:p>
          <a:p>
            <a:pPr algn="ctr"/>
            <a:r>
              <a:rPr lang="pt-BR" sz="2800" b="1" dirty="0"/>
              <a:t>Turma </a:t>
            </a:r>
            <a:r>
              <a:rPr lang="pt-BR" sz="2800" b="1" dirty="0" smtClean="0"/>
              <a:t>8</a:t>
            </a:r>
            <a:endParaRPr lang="pt-BR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8535" r="19167" b="18675"/>
          <a:stretch>
            <a:fillRect/>
          </a:stretch>
        </p:blipFill>
        <p:spPr bwMode="auto">
          <a:xfrm>
            <a:off x="3670025" y="3501008"/>
            <a:ext cx="1771126" cy="1786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86745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Trabalho de Conclusão de Curso</a:t>
            </a:r>
            <a:endParaRPr lang="pt-BR" sz="2400" dirty="0"/>
          </a:p>
          <a:p>
            <a:pPr algn="ctr"/>
            <a:r>
              <a:rPr lang="pt-BR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07504" y="558924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latin typeface="Arial" pitchFamily="34" charset="0"/>
                <a:cs typeface="Arial" pitchFamily="34" charset="0"/>
              </a:rPr>
              <a:t>Muito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Obrigada!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4216" y="822191"/>
            <a:ext cx="8818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Sistema de Saúde:</a:t>
            </a:r>
          </a:p>
          <a:p>
            <a:pPr algn="ctr"/>
            <a:endParaRPr lang="pt-BR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ta entalhada para a direita 7"/>
          <p:cNvSpPr/>
          <p:nvPr/>
        </p:nvSpPr>
        <p:spPr>
          <a:xfrm>
            <a:off x="2267744" y="889151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36512" y="44624"/>
            <a:ext cx="921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do Município Santo Augusto</a:t>
            </a:r>
            <a:endParaRPr lang="pt-BR" sz="29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1795457"/>
            <a:ext cx="87849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Três UBS, com uma equipe ESF;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Uma UBS tradicional. 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Um hospital Bom pastor.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Núcleo de Apoio à Saúde da Família (NASF);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Conta com os seguintes especialistas no município: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um obstetra, dois cirurgiões, uma pediatra, um anestesista, um urologista e três clínicos gerais. 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181273"/>
            <a:ext cx="91805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Não tem Centro de E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specialidade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Odontológica (CEO). </a:t>
            </a:r>
          </a:p>
        </p:txBody>
      </p:sp>
    </p:spTree>
    <p:extLst>
      <p:ext uri="{BB962C8B-B14F-4D97-AF65-F5344CB8AC3E}">
        <p14:creationId xmlns:p14="http://schemas.microsoft.com/office/powerpoint/2010/main" val="7918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88640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ESF 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entalhada para a direita 5"/>
          <p:cNvSpPr/>
          <p:nvPr/>
        </p:nvSpPr>
        <p:spPr>
          <a:xfrm>
            <a:off x="35496" y="1366679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 entalhada para a direita 6"/>
          <p:cNvSpPr/>
          <p:nvPr/>
        </p:nvSpPr>
        <p:spPr>
          <a:xfrm>
            <a:off x="66327" y="2585226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 entalhada para a direita 7"/>
          <p:cNvSpPr/>
          <p:nvPr/>
        </p:nvSpPr>
        <p:spPr>
          <a:xfrm>
            <a:off x="-5297" y="5157192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11560" y="1157843"/>
            <a:ext cx="8258616" cy="830997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USB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Novo Milênio-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Santo Augusto/RS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População: 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4000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habitantes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8389" y="5046275"/>
            <a:ext cx="8179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Suporte do NASF: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Psicóloga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Psicopedagoga, Fonoaudióloga, Nutricionista e Assistente Social.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42796" y="2492896"/>
            <a:ext cx="8227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 modelo de atenção da UBS é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ESF;</a:t>
            </a: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69035" y="3139227"/>
            <a:ext cx="8623445" cy="1569660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equipe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é 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composta por: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recepcionista,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ACS, dois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técnicos de enfermagem, uma auxiliar de enfermagem, uma dentista, auxiliar de dentista, enfermeira coordenadora, uma médica de atenção básica e uma auxiliar de limpeza. </a:t>
            </a:r>
          </a:p>
        </p:txBody>
      </p:sp>
    </p:spTree>
    <p:extLst>
      <p:ext uri="{BB962C8B-B14F-4D97-AF65-F5344CB8AC3E}">
        <p14:creationId xmlns:p14="http://schemas.microsoft.com/office/powerpoint/2010/main" val="35748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79929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das Ações da ESF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876776"/>
            <a:ext cx="806489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Atenção à Saúde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pt-BR" sz="11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Vacinas;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Puericulturas;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Atendimentos aos idosos;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odontológico;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Atendimento aos hipertensos e diabéticos; </a:t>
            </a:r>
            <a:endParaRPr lang="pt-BR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a crianças e adolescentes;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Prevenção dos cânceres de colo de útero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mama.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04047" y="4981818"/>
            <a:ext cx="3939003" cy="1569660"/>
          </a:xfrm>
          <a:prstGeom prst="rect">
            <a:avLst/>
          </a:prstGeom>
          <a:solidFill>
            <a:srgbClr val="F0F8FE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 da Saúde;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Prevenção de Doenças;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Protocolos Clínicos do Ministério da Saúde.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4797152"/>
            <a:ext cx="4518248" cy="1938992"/>
          </a:xfrm>
          <a:prstGeom prst="rect">
            <a:avLst/>
          </a:prstGeom>
          <a:solidFill>
            <a:srgbClr val="F0F8FE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Atenção integral à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individuais e coletivas;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Trabalho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equipe;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Participação social;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Visitas domiciliares.</a:t>
            </a:r>
          </a:p>
        </p:txBody>
      </p:sp>
    </p:spTree>
    <p:extLst>
      <p:ext uri="{BB962C8B-B14F-4D97-AF65-F5344CB8AC3E}">
        <p14:creationId xmlns:p14="http://schemas.microsoft.com/office/powerpoint/2010/main" val="17946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76064" y="116632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Estrutura da UBS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7524" y="908720"/>
            <a:ext cx="8532948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local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trabalho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é improvisado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em algumas salas de aulas de um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colégio;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tem sala de espera para os usuários, nem cadeiras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adequadas;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Temos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três consultórios, um da enfermeira coordenadora,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 médica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dentista;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sala de curativo é mista com outros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procedimentos;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consultório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médico não dispõe de maca apropriada para exame ginecológico.</a:t>
            </a:r>
          </a:p>
          <a:p>
            <a:pPr algn="just"/>
            <a:endParaRPr lang="pt-BR" sz="2800" dirty="0" smtClean="0">
              <a:solidFill>
                <a:srgbClr val="FF0000"/>
              </a:solidFill>
            </a:endParaRPr>
          </a:p>
          <a:p>
            <a:pPr algn="just"/>
            <a:endParaRPr lang="pt-BR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1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4637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3226</Words>
  <Application>Microsoft Office PowerPoint</Application>
  <PresentationFormat>Apresentação na tela (4:3)</PresentationFormat>
  <Paragraphs>468</Paragraphs>
  <Slides>50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Geral</vt:lpstr>
      <vt:lpstr>Metodologia</vt:lpstr>
      <vt:lpstr>Metodologia</vt:lpstr>
      <vt:lpstr>Metodologia</vt:lpstr>
      <vt:lpstr>Apresentação do PowerPoint</vt:lpstr>
      <vt:lpstr>Objetivos Específicos e Metas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Discussão</vt:lpstr>
      <vt:lpstr>Discussão</vt:lpstr>
      <vt:lpstr>Apresentação do PowerPoint</vt:lpstr>
      <vt:lpstr>Apresentação do PowerPoint</vt:lpstr>
      <vt:lpstr>Apresentação do PowerPoint</vt:lpstr>
      <vt:lpstr>Capacitação da equipe  na UBS Novo Milênio</vt:lpstr>
      <vt:lpstr>Agradecimentos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Guilhermina</dc:creator>
  <cp:lastModifiedBy>cliente</cp:lastModifiedBy>
  <cp:revision>132</cp:revision>
  <dcterms:modified xsi:type="dcterms:W3CDTF">2015-09-27T19:51:50Z</dcterms:modified>
</cp:coreProperties>
</file>