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85" r:id="rId6"/>
    <p:sldId id="286" r:id="rId7"/>
    <p:sldId id="287" r:id="rId8"/>
    <p:sldId id="288" r:id="rId9"/>
    <p:sldId id="260" r:id="rId10"/>
    <p:sldId id="261" r:id="rId11"/>
    <p:sldId id="282" r:id="rId12"/>
    <p:sldId id="262" r:id="rId13"/>
    <p:sldId id="283" r:id="rId14"/>
    <p:sldId id="263" r:id="rId15"/>
    <p:sldId id="264" r:id="rId16"/>
    <p:sldId id="266" r:id="rId17"/>
    <p:sldId id="267" r:id="rId18"/>
    <p:sldId id="268" r:id="rId19"/>
    <p:sldId id="289" r:id="rId20"/>
    <p:sldId id="269" r:id="rId21"/>
    <p:sldId id="270" r:id="rId22"/>
    <p:sldId id="290" r:id="rId23"/>
    <p:sldId id="291" r:id="rId24"/>
    <p:sldId id="271" r:id="rId25"/>
    <p:sldId id="273" r:id="rId26"/>
    <p:sldId id="274" r:id="rId27"/>
    <p:sldId id="284" r:id="rId28"/>
    <p:sldId id="275" r:id="rId29"/>
    <p:sldId id="276" r:id="rId30"/>
    <p:sldId id="277" r:id="rId31"/>
    <p:sldId id="279" r:id="rId32"/>
    <p:sldId id="278" r:id="rId33"/>
    <p:sldId id="281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25" autoAdjust="0"/>
    <p:restoredTop sz="96753" autoAdjust="0"/>
  </p:normalViewPr>
  <p:slideViewPr>
    <p:cSldViewPr>
      <p:cViewPr>
        <p:scale>
          <a:sx n="55" d="100"/>
          <a:sy n="55" d="100"/>
        </p:scale>
        <p:origin x="-738" y="-594"/>
      </p:cViewPr>
      <p:guideLst>
        <p:guide orient="horz" pos="3748"/>
        <p:guide pos="2109"/>
      </p:guideLst>
    </p:cSldViewPr>
  </p:slideViewPr>
  <p:outlineViewPr>
    <p:cViewPr>
      <p:scale>
        <a:sx n="33" d="100"/>
        <a:sy n="33" d="100"/>
      </p:scale>
      <p:origin x="258" y="14690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25A6C-70B5-4C56-97C6-64F495D49066}" type="doc">
      <dgm:prSet loTypeId="urn:microsoft.com/office/officeart/2005/8/layout/hierarchy4" loCatId="list" qsTypeId="urn:microsoft.com/office/officeart/2005/8/quickstyle/simple1#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D2CDFE57-CEA3-4D01-AAE2-6B5D2A2D56F6}">
      <dgm:prSet phldrT="[Texto]" custT="1"/>
      <dgm:spPr>
        <a:solidFill>
          <a:schemeClr val="tx2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pt-BR" sz="3600" b="0" dirty="0" smtClean="0"/>
            <a:t>População</a:t>
          </a:r>
        </a:p>
        <a:p>
          <a:r>
            <a:rPr lang="pt-BR" sz="3600" b="0" dirty="0" smtClean="0"/>
            <a:t>327.000</a:t>
          </a:r>
          <a:endParaRPr lang="pt-BR" sz="3600" b="0" dirty="0"/>
        </a:p>
      </dgm:t>
    </dgm:pt>
    <dgm:pt modelId="{1147313B-FB0D-4F46-AE01-5C41AC875E3E}" type="parTrans" cxnId="{D3737CB5-4861-4962-9389-D9156001B443}">
      <dgm:prSet/>
      <dgm:spPr/>
      <dgm:t>
        <a:bodyPr/>
        <a:lstStyle/>
        <a:p>
          <a:endParaRPr lang="pt-BR"/>
        </a:p>
      </dgm:t>
    </dgm:pt>
    <dgm:pt modelId="{E471ED64-CA62-4F63-8AFD-9A0F57E5905E}" type="sibTrans" cxnId="{D3737CB5-4861-4962-9389-D9156001B443}">
      <dgm:prSet/>
      <dgm:spPr/>
      <dgm:t>
        <a:bodyPr/>
        <a:lstStyle/>
        <a:p>
          <a:endParaRPr lang="pt-BR"/>
        </a:p>
      </dgm:t>
    </dgm:pt>
    <dgm:pt modelId="{36546FF0-E79F-4750-BEB5-0E16AD669364}">
      <dgm:prSet phldrT="[Texto]" custT="1"/>
      <dgm:spPr>
        <a:solidFill>
          <a:schemeClr val="tx2">
            <a:lumMod val="40000"/>
            <a:lumOff val="60000"/>
          </a:schemeClr>
        </a:solidFill>
        <a:ln>
          <a:solidFill>
            <a:schemeClr val="bg2">
              <a:lumMod val="1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pt-BR" sz="3600" dirty="0" smtClean="0"/>
            <a:t>51UBS</a:t>
          </a:r>
          <a:endParaRPr lang="pt-BR" sz="3600" dirty="0"/>
        </a:p>
      </dgm:t>
    </dgm:pt>
    <dgm:pt modelId="{1653A955-3C43-4EFA-B52E-2A06178CB4E6}" type="parTrans" cxnId="{C8139602-5833-4F23-A6BA-E61E8A10FB88}">
      <dgm:prSet/>
      <dgm:spPr/>
      <dgm:t>
        <a:bodyPr/>
        <a:lstStyle/>
        <a:p>
          <a:endParaRPr lang="pt-BR"/>
        </a:p>
      </dgm:t>
    </dgm:pt>
    <dgm:pt modelId="{7D963A4A-C5F7-4F6D-A2B8-046DDE0C6315}" type="sibTrans" cxnId="{C8139602-5833-4F23-A6BA-E61E8A10FB88}">
      <dgm:prSet/>
      <dgm:spPr/>
      <dgm:t>
        <a:bodyPr/>
        <a:lstStyle/>
        <a:p>
          <a:endParaRPr lang="pt-BR"/>
        </a:p>
      </dgm:t>
    </dgm:pt>
    <dgm:pt modelId="{ED53533A-D21A-4134-984E-4AFD46D994C0}">
      <dgm:prSet phldrT="[Texto]" custT="1"/>
      <dgm:spPr>
        <a:solidFill>
          <a:schemeClr val="tx2">
            <a:lumMod val="40000"/>
            <a:lumOff val="60000"/>
          </a:schemeClr>
        </a:solidFill>
        <a:ln>
          <a:solidFill>
            <a:schemeClr val="bg2">
              <a:lumMod val="1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pt-BR" sz="3600" dirty="0" smtClean="0"/>
            <a:t>43 ESF</a:t>
          </a:r>
          <a:endParaRPr lang="pt-BR" sz="3600" dirty="0"/>
        </a:p>
      </dgm:t>
    </dgm:pt>
    <dgm:pt modelId="{190A9D82-9D5B-4E7C-9E97-68EDDCEDB9EA}" type="parTrans" cxnId="{777CF5A9-AA41-4E51-9873-2F0182D4400D}">
      <dgm:prSet/>
      <dgm:spPr/>
      <dgm:t>
        <a:bodyPr/>
        <a:lstStyle/>
        <a:p>
          <a:endParaRPr lang="pt-BR"/>
        </a:p>
      </dgm:t>
    </dgm:pt>
    <dgm:pt modelId="{D28A610C-2E8A-47F0-847C-9C1DA04F5578}" type="sibTrans" cxnId="{777CF5A9-AA41-4E51-9873-2F0182D4400D}">
      <dgm:prSet/>
      <dgm:spPr/>
      <dgm:t>
        <a:bodyPr/>
        <a:lstStyle/>
        <a:p>
          <a:endParaRPr lang="pt-BR"/>
        </a:p>
      </dgm:t>
    </dgm:pt>
    <dgm:pt modelId="{59FFB904-92BD-4848-9D08-2746DD20544B}">
      <dgm:prSet phldrT="[Texto]" custT="1"/>
      <dgm:spPr>
        <a:solidFill>
          <a:schemeClr val="tx2">
            <a:lumMod val="40000"/>
            <a:lumOff val="60000"/>
          </a:schemeClr>
        </a:solidFill>
        <a:ln>
          <a:solidFill>
            <a:schemeClr val="bg2">
              <a:lumMod val="1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pt-BR" sz="3600" b="1" dirty="0" smtClean="0"/>
            <a:t>45</a:t>
          </a:r>
        </a:p>
        <a:p>
          <a:r>
            <a:rPr lang="pt-BR" sz="2000" b="1" dirty="0" smtClean="0"/>
            <a:t>Atend. Odont.</a:t>
          </a:r>
          <a:endParaRPr lang="pt-BR" sz="2000" dirty="0"/>
        </a:p>
      </dgm:t>
    </dgm:pt>
    <dgm:pt modelId="{5D05AB95-F885-4A05-B2F5-83103C2C312A}" type="parTrans" cxnId="{A85D4898-F96B-477D-8C37-29A16CB5EEC6}">
      <dgm:prSet/>
      <dgm:spPr/>
      <dgm:t>
        <a:bodyPr/>
        <a:lstStyle/>
        <a:p>
          <a:endParaRPr lang="pt-BR"/>
        </a:p>
      </dgm:t>
    </dgm:pt>
    <dgm:pt modelId="{3967455C-36E6-49AF-981E-3E4267279061}" type="sibTrans" cxnId="{A85D4898-F96B-477D-8C37-29A16CB5EEC6}">
      <dgm:prSet/>
      <dgm:spPr/>
      <dgm:t>
        <a:bodyPr/>
        <a:lstStyle/>
        <a:p>
          <a:endParaRPr lang="pt-BR"/>
        </a:p>
      </dgm:t>
    </dgm:pt>
    <dgm:pt modelId="{3E24BCFB-17F7-479B-B836-77DB8F02850B}">
      <dgm:prSet phldrT="[Texto]" custT="1"/>
      <dgm:spPr>
        <a:solidFill>
          <a:schemeClr val="tx2">
            <a:lumMod val="40000"/>
            <a:lumOff val="60000"/>
          </a:schemeClr>
        </a:solidFill>
        <a:ln>
          <a:solidFill>
            <a:schemeClr val="bg2">
              <a:lumMod val="1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pt-BR" sz="2400" b="1" dirty="0" smtClean="0"/>
            <a:t>7 ESB</a:t>
          </a:r>
        </a:p>
        <a:p>
          <a:r>
            <a:rPr lang="pt-BR" sz="2400" b="1" dirty="0" smtClean="0"/>
            <a:t>1 CEO</a:t>
          </a:r>
          <a:endParaRPr lang="pt-BR" sz="2400" b="1" dirty="0"/>
        </a:p>
      </dgm:t>
    </dgm:pt>
    <dgm:pt modelId="{21EA82EF-50C2-4651-BBEA-63B15BE2167E}" type="parTrans" cxnId="{FEB8EB01-9B05-4DA4-A470-B111333C3B6D}">
      <dgm:prSet/>
      <dgm:spPr/>
      <dgm:t>
        <a:bodyPr/>
        <a:lstStyle/>
        <a:p>
          <a:endParaRPr lang="pt-BR"/>
        </a:p>
      </dgm:t>
    </dgm:pt>
    <dgm:pt modelId="{5AAC1FD8-2E89-4D00-86EA-6C2733339881}" type="sibTrans" cxnId="{FEB8EB01-9B05-4DA4-A470-B111333C3B6D}">
      <dgm:prSet/>
      <dgm:spPr/>
      <dgm:t>
        <a:bodyPr/>
        <a:lstStyle/>
        <a:p>
          <a:endParaRPr lang="pt-BR"/>
        </a:p>
      </dgm:t>
    </dgm:pt>
    <dgm:pt modelId="{7ADA3A0C-2C18-4546-8AF7-C103D2C4FCD4}" type="pres">
      <dgm:prSet presAssocID="{44F25A6C-70B5-4C56-97C6-64F495D4906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1886B74-3F1A-4F7B-A013-1EBB46DDBE10}" type="pres">
      <dgm:prSet presAssocID="{D2CDFE57-CEA3-4D01-AAE2-6B5D2A2D56F6}" presName="vertOne" presStyleCnt="0"/>
      <dgm:spPr/>
    </dgm:pt>
    <dgm:pt modelId="{D1327446-72CD-4976-9816-38335AEF2F3C}" type="pres">
      <dgm:prSet presAssocID="{D2CDFE57-CEA3-4D01-AAE2-6B5D2A2D56F6}" presName="txOne" presStyleLbl="node0" presStyleIdx="0" presStyleCnt="1" custScaleX="100064" custScaleY="33381" custLinFactNeighborX="-15" custLinFactNeighborY="2241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82B74ED-64BF-4359-AFE8-ED8C74F49B0D}" type="pres">
      <dgm:prSet presAssocID="{D2CDFE57-CEA3-4D01-AAE2-6B5D2A2D56F6}" presName="parTransOne" presStyleCnt="0"/>
      <dgm:spPr/>
    </dgm:pt>
    <dgm:pt modelId="{83F1B155-25B6-4728-A237-EDA7E8562165}" type="pres">
      <dgm:prSet presAssocID="{D2CDFE57-CEA3-4D01-AAE2-6B5D2A2D56F6}" presName="horzOne" presStyleCnt="0"/>
      <dgm:spPr/>
    </dgm:pt>
    <dgm:pt modelId="{2FB5DC56-A56F-4D27-B448-46AFD33B9B2B}" type="pres">
      <dgm:prSet presAssocID="{36546FF0-E79F-4750-BEB5-0E16AD669364}" presName="vertTwo" presStyleCnt="0"/>
      <dgm:spPr/>
    </dgm:pt>
    <dgm:pt modelId="{0D1F5B3C-34B1-4BF4-AAB0-2993D2F9D355}" type="pres">
      <dgm:prSet presAssocID="{36546FF0-E79F-4750-BEB5-0E16AD669364}" presName="txTwo" presStyleLbl="node2" presStyleIdx="0" presStyleCnt="2" custScaleX="106262" custScaleY="25001" custLinFactNeighborX="281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5B76615-F9E4-4A45-971C-44C0A70E8EF9}" type="pres">
      <dgm:prSet presAssocID="{36546FF0-E79F-4750-BEB5-0E16AD669364}" presName="parTransTwo" presStyleCnt="0"/>
      <dgm:spPr/>
    </dgm:pt>
    <dgm:pt modelId="{A42EF08F-9D6D-4D32-8CD6-FB0AA62BA223}" type="pres">
      <dgm:prSet presAssocID="{36546FF0-E79F-4750-BEB5-0E16AD669364}" presName="horzTwo" presStyleCnt="0"/>
      <dgm:spPr/>
    </dgm:pt>
    <dgm:pt modelId="{C4147BD3-D130-42BB-8EA9-7E89C22D21AD}" type="pres">
      <dgm:prSet presAssocID="{ED53533A-D21A-4134-984E-4AFD46D994C0}" presName="vertThree" presStyleCnt="0"/>
      <dgm:spPr/>
    </dgm:pt>
    <dgm:pt modelId="{3A92C109-FE3A-4FB2-AD40-84BB1A5FE9A8}" type="pres">
      <dgm:prSet presAssocID="{ED53533A-D21A-4134-984E-4AFD46D994C0}" presName="txThree" presStyleLbl="node3" presStyleIdx="0" presStyleCnt="2" custScaleX="106328" custScaleY="34795" custLinFactNeighborX="-1898" custLinFactNeighborY="-101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C0C67B6-2C44-44D9-A7BF-187B5C6D6361}" type="pres">
      <dgm:prSet presAssocID="{ED53533A-D21A-4134-984E-4AFD46D994C0}" presName="horzThree" presStyleCnt="0"/>
      <dgm:spPr/>
    </dgm:pt>
    <dgm:pt modelId="{6B0BEC37-0449-497F-9179-51F1BA3D8A26}" type="pres">
      <dgm:prSet presAssocID="{D28A610C-2E8A-47F0-847C-9C1DA04F5578}" presName="sibSpaceThree" presStyleCnt="0"/>
      <dgm:spPr/>
    </dgm:pt>
    <dgm:pt modelId="{03D3FB5D-B151-4491-A509-0664714D73A1}" type="pres">
      <dgm:prSet presAssocID="{59FFB904-92BD-4848-9D08-2746DD20544B}" presName="vertThree" presStyleCnt="0"/>
      <dgm:spPr/>
    </dgm:pt>
    <dgm:pt modelId="{17F974E0-9632-4C32-966D-82FF953417C8}" type="pres">
      <dgm:prSet presAssocID="{59FFB904-92BD-4848-9D08-2746DD20544B}" presName="txThree" presStyleLbl="node3" presStyleIdx="1" presStyleCnt="2" custScaleX="120839" custScaleY="35025" custLinFactNeighborX="668" custLinFactNeighborY="-124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8A8B9AE-81A2-4BBB-BAF8-1B8B61E18601}" type="pres">
      <dgm:prSet presAssocID="{59FFB904-92BD-4848-9D08-2746DD20544B}" presName="horzThree" presStyleCnt="0"/>
      <dgm:spPr/>
    </dgm:pt>
    <dgm:pt modelId="{680532FF-3AC1-4700-9CCC-61712B0402B8}" type="pres">
      <dgm:prSet presAssocID="{7D963A4A-C5F7-4F6D-A2B8-046DDE0C6315}" presName="sibSpaceTwo" presStyleCnt="0"/>
      <dgm:spPr/>
    </dgm:pt>
    <dgm:pt modelId="{8A7ECE8F-B39B-4163-9566-580176E6FC23}" type="pres">
      <dgm:prSet presAssocID="{3E24BCFB-17F7-479B-B836-77DB8F02850B}" presName="vertTwo" presStyleCnt="0"/>
      <dgm:spPr/>
    </dgm:pt>
    <dgm:pt modelId="{A4704D0E-182E-4D4E-B099-112A705C0551}" type="pres">
      <dgm:prSet presAssocID="{3E24BCFB-17F7-479B-B836-77DB8F02850B}" presName="txTwo" presStyleLbl="node2" presStyleIdx="1" presStyleCnt="2" custScaleX="107880" custScaleY="35617" custLinFactNeighborX="-8212" custLinFactNeighborY="3222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125E505-945F-446C-A806-FCC5D4D3000B}" type="pres">
      <dgm:prSet presAssocID="{3E24BCFB-17F7-479B-B836-77DB8F02850B}" presName="horzTwo" presStyleCnt="0"/>
      <dgm:spPr/>
    </dgm:pt>
  </dgm:ptLst>
  <dgm:cxnLst>
    <dgm:cxn modelId="{C8139602-5833-4F23-A6BA-E61E8A10FB88}" srcId="{D2CDFE57-CEA3-4D01-AAE2-6B5D2A2D56F6}" destId="{36546FF0-E79F-4750-BEB5-0E16AD669364}" srcOrd="0" destOrd="0" parTransId="{1653A955-3C43-4EFA-B52E-2A06178CB4E6}" sibTransId="{7D963A4A-C5F7-4F6D-A2B8-046DDE0C6315}"/>
    <dgm:cxn modelId="{FEB8EB01-9B05-4DA4-A470-B111333C3B6D}" srcId="{D2CDFE57-CEA3-4D01-AAE2-6B5D2A2D56F6}" destId="{3E24BCFB-17F7-479B-B836-77DB8F02850B}" srcOrd="1" destOrd="0" parTransId="{21EA82EF-50C2-4651-BBEA-63B15BE2167E}" sibTransId="{5AAC1FD8-2E89-4D00-86EA-6C2733339881}"/>
    <dgm:cxn modelId="{36AD1560-B04F-49F1-B711-6BCFFCBA71E2}" type="presOf" srcId="{44F25A6C-70B5-4C56-97C6-64F495D49066}" destId="{7ADA3A0C-2C18-4546-8AF7-C103D2C4FCD4}" srcOrd="0" destOrd="0" presId="urn:microsoft.com/office/officeart/2005/8/layout/hierarchy4"/>
    <dgm:cxn modelId="{D3737CB5-4861-4962-9389-D9156001B443}" srcId="{44F25A6C-70B5-4C56-97C6-64F495D49066}" destId="{D2CDFE57-CEA3-4D01-AAE2-6B5D2A2D56F6}" srcOrd="0" destOrd="0" parTransId="{1147313B-FB0D-4F46-AE01-5C41AC875E3E}" sibTransId="{E471ED64-CA62-4F63-8AFD-9A0F57E5905E}"/>
    <dgm:cxn modelId="{8CF7BE08-20A4-4382-99A7-75A7E441C3D1}" type="presOf" srcId="{59FFB904-92BD-4848-9D08-2746DD20544B}" destId="{17F974E0-9632-4C32-966D-82FF953417C8}" srcOrd="0" destOrd="0" presId="urn:microsoft.com/office/officeart/2005/8/layout/hierarchy4"/>
    <dgm:cxn modelId="{A85D4898-F96B-477D-8C37-29A16CB5EEC6}" srcId="{36546FF0-E79F-4750-BEB5-0E16AD669364}" destId="{59FFB904-92BD-4848-9D08-2746DD20544B}" srcOrd="1" destOrd="0" parTransId="{5D05AB95-F885-4A05-B2F5-83103C2C312A}" sibTransId="{3967455C-36E6-49AF-981E-3E4267279061}"/>
    <dgm:cxn modelId="{8DFAD646-2889-4F46-99B2-4FE2E49EA19F}" type="presOf" srcId="{36546FF0-E79F-4750-BEB5-0E16AD669364}" destId="{0D1F5B3C-34B1-4BF4-AAB0-2993D2F9D355}" srcOrd="0" destOrd="0" presId="urn:microsoft.com/office/officeart/2005/8/layout/hierarchy4"/>
    <dgm:cxn modelId="{FF64BF47-555C-4975-A175-81A03C8970FE}" type="presOf" srcId="{D2CDFE57-CEA3-4D01-AAE2-6B5D2A2D56F6}" destId="{D1327446-72CD-4976-9816-38335AEF2F3C}" srcOrd="0" destOrd="0" presId="urn:microsoft.com/office/officeart/2005/8/layout/hierarchy4"/>
    <dgm:cxn modelId="{BE9E9457-275B-4AD2-9DAA-562924993FA9}" type="presOf" srcId="{3E24BCFB-17F7-479B-B836-77DB8F02850B}" destId="{A4704D0E-182E-4D4E-B099-112A705C0551}" srcOrd="0" destOrd="0" presId="urn:microsoft.com/office/officeart/2005/8/layout/hierarchy4"/>
    <dgm:cxn modelId="{777CF5A9-AA41-4E51-9873-2F0182D4400D}" srcId="{36546FF0-E79F-4750-BEB5-0E16AD669364}" destId="{ED53533A-D21A-4134-984E-4AFD46D994C0}" srcOrd="0" destOrd="0" parTransId="{190A9D82-9D5B-4E7C-9E97-68EDDCEDB9EA}" sibTransId="{D28A610C-2E8A-47F0-847C-9C1DA04F5578}"/>
    <dgm:cxn modelId="{9CCA8B8C-B463-46F9-8790-6DBBBEA97540}" type="presOf" srcId="{ED53533A-D21A-4134-984E-4AFD46D994C0}" destId="{3A92C109-FE3A-4FB2-AD40-84BB1A5FE9A8}" srcOrd="0" destOrd="0" presId="urn:microsoft.com/office/officeart/2005/8/layout/hierarchy4"/>
    <dgm:cxn modelId="{D4EBBDA7-1D97-4F66-8794-ACAB6A4162AE}" type="presParOf" srcId="{7ADA3A0C-2C18-4546-8AF7-C103D2C4FCD4}" destId="{61886B74-3F1A-4F7B-A013-1EBB46DDBE10}" srcOrd="0" destOrd="0" presId="urn:microsoft.com/office/officeart/2005/8/layout/hierarchy4"/>
    <dgm:cxn modelId="{AB29D24A-4577-4CA5-A0CF-69DEBE30E10D}" type="presParOf" srcId="{61886B74-3F1A-4F7B-A013-1EBB46DDBE10}" destId="{D1327446-72CD-4976-9816-38335AEF2F3C}" srcOrd="0" destOrd="0" presId="urn:microsoft.com/office/officeart/2005/8/layout/hierarchy4"/>
    <dgm:cxn modelId="{ACA2ED61-B64A-4AF0-84BF-47E438FE0162}" type="presParOf" srcId="{61886B74-3F1A-4F7B-A013-1EBB46DDBE10}" destId="{682B74ED-64BF-4359-AFE8-ED8C74F49B0D}" srcOrd="1" destOrd="0" presId="urn:microsoft.com/office/officeart/2005/8/layout/hierarchy4"/>
    <dgm:cxn modelId="{6E44C7AC-8CC3-45D0-8325-E37D21D723B2}" type="presParOf" srcId="{61886B74-3F1A-4F7B-A013-1EBB46DDBE10}" destId="{83F1B155-25B6-4728-A237-EDA7E8562165}" srcOrd="2" destOrd="0" presId="urn:microsoft.com/office/officeart/2005/8/layout/hierarchy4"/>
    <dgm:cxn modelId="{A80CC1CD-5EA9-4D8F-9275-32D920890F22}" type="presParOf" srcId="{83F1B155-25B6-4728-A237-EDA7E8562165}" destId="{2FB5DC56-A56F-4D27-B448-46AFD33B9B2B}" srcOrd="0" destOrd="0" presId="urn:microsoft.com/office/officeart/2005/8/layout/hierarchy4"/>
    <dgm:cxn modelId="{2EA1AEA1-A7AB-48E4-84EC-47F847456D21}" type="presParOf" srcId="{2FB5DC56-A56F-4D27-B448-46AFD33B9B2B}" destId="{0D1F5B3C-34B1-4BF4-AAB0-2993D2F9D355}" srcOrd="0" destOrd="0" presId="urn:microsoft.com/office/officeart/2005/8/layout/hierarchy4"/>
    <dgm:cxn modelId="{AFD2350C-06A4-4000-92C4-57BD0383699D}" type="presParOf" srcId="{2FB5DC56-A56F-4D27-B448-46AFD33B9B2B}" destId="{55B76615-F9E4-4A45-971C-44C0A70E8EF9}" srcOrd="1" destOrd="0" presId="urn:microsoft.com/office/officeart/2005/8/layout/hierarchy4"/>
    <dgm:cxn modelId="{B17A59A7-E568-48EA-A9FF-11BB79640041}" type="presParOf" srcId="{2FB5DC56-A56F-4D27-B448-46AFD33B9B2B}" destId="{A42EF08F-9D6D-4D32-8CD6-FB0AA62BA223}" srcOrd="2" destOrd="0" presId="urn:microsoft.com/office/officeart/2005/8/layout/hierarchy4"/>
    <dgm:cxn modelId="{459BE30C-8405-46ED-8F09-2DCD059B6258}" type="presParOf" srcId="{A42EF08F-9D6D-4D32-8CD6-FB0AA62BA223}" destId="{C4147BD3-D130-42BB-8EA9-7E89C22D21AD}" srcOrd="0" destOrd="0" presId="urn:microsoft.com/office/officeart/2005/8/layout/hierarchy4"/>
    <dgm:cxn modelId="{5B410763-A477-4AEC-9837-98AEE1D8FCC0}" type="presParOf" srcId="{C4147BD3-D130-42BB-8EA9-7E89C22D21AD}" destId="{3A92C109-FE3A-4FB2-AD40-84BB1A5FE9A8}" srcOrd="0" destOrd="0" presId="urn:microsoft.com/office/officeart/2005/8/layout/hierarchy4"/>
    <dgm:cxn modelId="{73FE5752-2B3E-439A-91B6-540D2738550F}" type="presParOf" srcId="{C4147BD3-D130-42BB-8EA9-7E89C22D21AD}" destId="{CC0C67B6-2C44-44D9-A7BF-187B5C6D6361}" srcOrd="1" destOrd="0" presId="urn:microsoft.com/office/officeart/2005/8/layout/hierarchy4"/>
    <dgm:cxn modelId="{8AB7E911-43A9-42D8-9DE5-9507C2CC1236}" type="presParOf" srcId="{A42EF08F-9D6D-4D32-8CD6-FB0AA62BA223}" destId="{6B0BEC37-0449-497F-9179-51F1BA3D8A26}" srcOrd="1" destOrd="0" presId="urn:microsoft.com/office/officeart/2005/8/layout/hierarchy4"/>
    <dgm:cxn modelId="{646C2CE9-AA5B-460C-9A91-72B9159EFFCA}" type="presParOf" srcId="{A42EF08F-9D6D-4D32-8CD6-FB0AA62BA223}" destId="{03D3FB5D-B151-4491-A509-0664714D73A1}" srcOrd="2" destOrd="0" presId="urn:microsoft.com/office/officeart/2005/8/layout/hierarchy4"/>
    <dgm:cxn modelId="{9E79BBDA-7712-4442-A25C-0CF90701850D}" type="presParOf" srcId="{03D3FB5D-B151-4491-A509-0664714D73A1}" destId="{17F974E0-9632-4C32-966D-82FF953417C8}" srcOrd="0" destOrd="0" presId="urn:microsoft.com/office/officeart/2005/8/layout/hierarchy4"/>
    <dgm:cxn modelId="{11F4FC48-4652-4051-B43E-CA84956A2766}" type="presParOf" srcId="{03D3FB5D-B151-4491-A509-0664714D73A1}" destId="{38A8B9AE-81A2-4BBB-BAF8-1B8B61E18601}" srcOrd="1" destOrd="0" presId="urn:microsoft.com/office/officeart/2005/8/layout/hierarchy4"/>
    <dgm:cxn modelId="{703FD0E5-9815-48FB-B265-47479CB4C5B0}" type="presParOf" srcId="{83F1B155-25B6-4728-A237-EDA7E8562165}" destId="{680532FF-3AC1-4700-9CCC-61712B0402B8}" srcOrd="1" destOrd="0" presId="urn:microsoft.com/office/officeart/2005/8/layout/hierarchy4"/>
    <dgm:cxn modelId="{E9E680A9-586E-4367-9217-358AE474FC65}" type="presParOf" srcId="{83F1B155-25B6-4728-A237-EDA7E8562165}" destId="{8A7ECE8F-B39B-4163-9566-580176E6FC23}" srcOrd="2" destOrd="0" presId="urn:microsoft.com/office/officeart/2005/8/layout/hierarchy4"/>
    <dgm:cxn modelId="{C4BA9BBA-A8F6-4585-BBA9-36AA4868D9C0}" type="presParOf" srcId="{8A7ECE8F-B39B-4163-9566-580176E6FC23}" destId="{A4704D0E-182E-4D4E-B099-112A705C0551}" srcOrd="0" destOrd="0" presId="urn:microsoft.com/office/officeart/2005/8/layout/hierarchy4"/>
    <dgm:cxn modelId="{044F6233-8B75-4B96-8C74-689981E351DC}" type="presParOf" srcId="{8A7ECE8F-B39B-4163-9566-580176E6FC23}" destId="{5125E505-945F-446C-A806-FCC5D4D3000B}" srcOrd="1" destOrd="0" presId="urn:microsoft.com/office/officeart/2005/8/layout/hierarchy4"/>
  </dgm:cxnLst>
  <dgm:bg/>
  <dgm:whole>
    <a:ln>
      <a:solidFill>
        <a:schemeClr val="bg1"/>
      </a:solidFill>
    </a:ln>
  </dgm:whole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ayout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B219C-B73D-4728-BA06-3E88EC5CF25C}" type="datetimeFigureOut">
              <a:rPr lang="pt-BR"/>
              <a:pPr>
                <a:defRPr/>
              </a:pPr>
              <a:t>14/9/2013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F7D2F-1EF8-4CEA-8981-CFFD339F703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FA025-71C7-4BE2-82A0-9A82E3C99CCF}" type="datetimeFigureOut">
              <a:rPr lang="pt-BR"/>
              <a:pPr>
                <a:defRPr/>
              </a:pPr>
              <a:t>14/9/2013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B7344-D512-466C-9A21-3B3AE5CB512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47A8D-3F2B-462D-A22E-9486382A1746}" type="datetimeFigureOut">
              <a:rPr lang="pt-BR"/>
              <a:pPr>
                <a:defRPr/>
              </a:pPr>
              <a:t>14/9/2013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2B807-BA76-4A3F-8D17-547551D8365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ayout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98D45-568A-4714-8C17-E6D3093ADD7C}" type="datetimeFigureOut">
              <a:rPr lang="pt-BR"/>
              <a:pPr>
                <a:defRPr/>
              </a:pPr>
              <a:t>14/9/2013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C236A-F7E0-4838-BB92-8304D1D68B2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ayout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CAD70-F394-434F-BE9E-DA480A76AC39}" type="datetimeFigureOut">
              <a:rPr lang="pt-BR"/>
              <a:pPr>
                <a:defRPr/>
              </a:pPr>
              <a:t>14/9/2013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6EFA7-4A85-4FD9-8CFE-98CB28CCE0D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 descr="layout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18E8F-C626-4E6E-AADB-834A97BEB7B1}" type="datetimeFigureOut">
              <a:rPr lang="pt-BR"/>
              <a:pPr>
                <a:defRPr/>
              </a:pPr>
              <a:t>14/9/2013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183CB-9CA6-4427-8444-09C62DF923C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9" descr="layout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96086-D137-4BAE-BF95-1E8FB8A29FB1}" type="datetimeFigureOut">
              <a:rPr lang="pt-BR"/>
              <a:pPr>
                <a:defRPr/>
              </a:pPr>
              <a:t>14/9/2013</a:t>
            </a:fld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C7167-99F5-4E22-8237-9BC25D5C9B4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 descr="layout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6D3E9-9C1A-4E51-9DEA-370AEC3E8BB5}" type="datetimeFigureOut">
              <a:rPr lang="pt-BR"/>
              <a:pPr>
                <a:defRPr/>
              </a:pPr>
              <a:t>14/9/2013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C57BC-E04D-411E-B6CE-22B13DDC757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 descr="layout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A76AB-D97C-49B2-9142-FD5A2D40DD00}" type="datetimeFigureOut">
              <a:rPr lang="pt-BR"/>
              <a:pPr>
                <a:defRPr/>
              </a:pPr>
              <a:t>14/9/2013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4A4D5-8679-4BF5-B670-25599F9DD02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 descr="layout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B6F4D-0B97-4A1E-8D95-B12A88ED9B1C}" type="datetimeFigureOut">
              <a:rPr lang="pt-BR"/>
              <a:pPr>
                <a:defRPr/>
              </a:pPr>
              <a:t>14/9/2013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D349-DCAB-41BF-93A0-369280899FD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7" descr="layout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7D68B-4382-451C-A2D2-1F62995A1BD9}" type="datetimeFigureOut">
              <a:rPr lang="pt-BR"/>
              <a:pPr>
                <a:defRPr/>
              </a:pPr>
              <a:t>14/9/2013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8E79-B624-43F0-9E91-9269F96C3C6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7" descr="tela_principal_limpa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066B1C9D-E866-4BF0-8495-9A9E13EBC35E}" type="datetimeFigureOut">
              <a:rPr lang="pt-BR"/>
              <a:pPr>
                <a:defRPr/>
              </a:pPr>
              <a:t>14/9/2013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4874D19-F46E-4C9C-8FEC-F6D48FABB78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31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m 4" descr="tela_principal_limpa.jpg"/>
          <p:cNvPicPr>
            <a:picLocks noChangeAspect="1"/>
          </p:cNvPicPr>
          <p:nvPr/>
        </p:nvPicPr>
        <p:blipFill>
          <a:blip r:embed="rId2"/>
          <a:srcRect b="13454"/>
          <a:stretch>
            <a:fillRect/>
          </a:stretch>
        </p:blipFill>
        <p:spPr bwMode="auto">
          <a:xfrm>
            <a:off x="2341563" y="0"/>
            <a:ext cx="6802437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539552" y="692696"/>
            <a:ext cx="72008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Melhoria do atendimento em saúde bucal de escolares de cinco a 14 anos na Unidade de Saúde Cerrito Alegre no município de Pelotas,RS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95536" y="4869160"/>
            <a:ext cx="8390134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Dorit</a:t>
            </a:r>
            <a:r>
              <a:rPr lang="pt-BR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pt-BR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Irian</a:t>
            </a:r>
            <a:r>
              <a:rPr lang="pt-BR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pt-BR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Lerm</a:t>
            </a:r>
            <a:r>
              <a:rPr lang="pt-BR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pt-BR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Rehbein</a:t>
            </a:r>
            <a:endParaRPr lang="pt-BR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Orientador: Giancarlo Bacchieri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28688" y="3286125"/>
            <a:ext cx="6572250" cy="2632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i="1" dirty="0">
                <a:latin typeface="+mn-lt"/>
              </a:rPr>
              <a:t>Objetivos Específicos:</a:t>
            </a:r>
            <a:endParaRPr lang="pt-BR" sz="2000" b="1" i="1" dirty="0">
              <a:solidFill>
                <a:srgbClr val="FFFF00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Ampliar a cobertura de atenção à saúde bucal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latin typeface="+mn-lt"/>
              </a:rPr>
              <a:t> Melhorar a adesão ao atendimento em saúde bucal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latin typeface="+mn-lt"/>
              </a:rPr>
              <a:t> Melhorar a qualidade do atendimento em saúde bucal das crianças</a:t>
            </a:r>
          </a:p>
        </p:txBody>
      </p:sp>
      <p:sp>
        <p:nvSpPr>
          <p:cNvPr id="22530" name="Retângulo 6"/>
          <p:cNvSpPr>
            <a:spLocks noChangeArrowheads="1"/>
          </p:cNvSpPr>
          <p:nvPr/>
        </p:nvSpPr>
        <p:spPr bwMode="auto">
          <a:xfrm>
            <a:off x="1071563" y="2286000"/>
            <a:ext cx="7286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onstantia" pitchFamily="18" charset="0"/>
              </a:rPr>
              <a:t>Qualificar a atenção à saúde bucal dos escolares, na Unidade de Saúde Cerrito Alegre.</a:t>
            </a:r>
          </a:p>
        </p:txBody>
      </p:sp>
      <p:pic>
        <p:nvPicPr>
          <p:cNvPr id="22531" name="Picture 8" descr="http://pt.dreamstime.com/dente-dos-desenhos-animados-thumb170797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22145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tângulo 9"/>
          <p:cNvSpPr>
            <a:spLocks noChangeArrowheads="1"/>
          </p:cNvSpPr>
          <p:nvPr/>
        </p:nvSpPr>
        <p:spPr bwMode="auto">
          <a:xfrm>
            <a:off x="2428875" y="785813"/>
            <a:ext cx="407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latin typeface="Constantia" pitchFamily="18" charset="0"/>
              </a:rPr>
              <a:t>Objetivos</a:t>
            </a:r>
            <a:endParaRPr lang="pt-BR" sz="36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28688" y="3286125"/>
            <a:ext cx="6738937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i="1" dirty="0">
                <a:latin typeface="+mn-lt"/>
              </a:rPr>
              <a:t>Objetivos Específicos:</a:t>
            </a:r>
            <a:endParaRPr lang="pt-BR" sz="2000" b="1" i="1" dirty="0">
              <a:solidFill>
                <a:srgbClr val="FFFF00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Melhorar registros de informação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latin typeface="+mn-lt"/>
              </a:rPr>
              <a:t> Mapear as crianças da área de abrangência com risco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latin typeface="+mn-lt"/>
              </a:rPr>
              <a:t> Promover a saúde bucal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 </a:t>
            </a:r>
            <a:r>
              <a:rPr lang="pt-BR" sz="2000" b="1" dirty="0">
                <a:latin typeface="+mn-lt"/>
              </a:rPr>
              <a:t>Realizar ações de promoção à saúde e prevenção de doenças bucais nas famílias das crianças</a:t>
            </a:r>
          </a:p>
        </p:txBody>
      </p:sp>
      <p:pic>
        <p:nvPicPr>
          <p:cNvPr id="23554" name="Picture 8" descr="http://pt.dreamstime.com/dente-dos-desenhos-animados-thumb170797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22145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tângulo 5"/>
          <p:cNvSpPr>
            <a:spLocks noChangeArrowheads="1"/>
          </p:cNvSpPr>
          <p:nvPr/>
        </p:nvSpPr>
        <p:spPr bwMode="auto">
          <a:xfrm>
            <a:off x="2428875" y="785813"/>
            <a:ext cx="407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latin typeface="Constantia" pitchFamily="18" charset="0"/>
              </a:rPr>
              <a:t>Objetivos</a:t>
            </a:r>
            <a:endParaRPr lang="pt-BR" sz="3600">
              <a:latin typeface="Constantia" pitchFamily="18" charset="0"/>
            </a:endParaRPr>
          </a:p>
        </p:txBody>
      </p:sp>
      <p:sp>
        <p:nvSpPr>
          <p:cNvPr id="23556" name="Retângulo 6"/>
          <p:cNvSpPr>
            <a:spLocks noChangeArrowheads="1"/>
          </p:cNvSpPr>
          <p:nvPr/>
        </p:nvSpPr>
        <p:spPr bwMode="auto">
          <a:xfrm>
            <a:off x="1071563" y="2286000"/>
            <a:ext cx="7286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onstantia" pitchFamily="18" charset="0"/>
              </a:rPr>
              <a:t>Qualificar a atenção à saúde bucal dos escolares, na Unidade de Saúde Cerrito Alegre.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tângulo 4"/>
          <p:cNvSpPr>
            <a:spLocks noChangeArrowheads="1"/>
          </p:cNvSpPr>
          <p:nvPr/>
        </p:nvSpPr>
        <p:spPr bwMode="auto">
          <a:xfrm>
            <a:off x="1000125" y="2492375"/>
            <a:ext cx="7459663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>
                <a:solidFill>
                  <a:srgbClr val="558ED5"/>
                </a:solidFill>
                <a:latin typeface="Constantia" pitchFamily="18" charset="0"/>
              </a:rPr>
              <a:t>►</a:t>
            </a:r>
            <a:r>
              <a:rPr lang="pt-BR" sz="2000" b="1">
                <a:latin typeface="Constantia" pitchFamily="18" charset="0"/>
              </a:rPr>
              <a:t> Cobertura de 30% das crianças de cinco a 14 para atenção à saúde bucal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>
                <a:solidFill>
                  <a:srgbClr val="558ED5"/>
                </a:solidFill>
                <a:latin typeface="Constantia" pitchFamily="18" charset="0"/>
              </a:rPr>
              <a:t>►</a:t>
            </a:r>
            <a:r>
              <a:rPr lang="pt-BR" sz="2000" b="1">
                <a:latin typeface="Constantia" pitchFamily="18" charset="0"/>
              </a:rPr>
              <a:t> Busca ativa de 80% de crianças faltosas às consultas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>
                <a:solidFill>
                  <a:srgbClr val="558ED5"/>
                </a:solidFill>
                <a:latin typeface="Constantia" pitchFamily="18" charset="0"/>
              </a:rPr>
              <a:t>►</a:t>
            </a:r>
            <a:r>
              <a:rPr lang="pt-BR" sz="2000" b="1">
                <a:latin typeface="Constantia" pitchFamily="18" charset="0"/>
              </a:rPr>
              <a:t> Capacitar 80% dos profissionais da equipe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>
                <a:solidFill>
                  <a:srgbClr val="558ED5"/>
                </a:solidFill>
                <a:latin typeface="Constantia" pitchFamily="18" charset="0"/>
              </a:rPr>
              <a:t>►</a:t>
            </a:r>
            <a:r>
              <a:rPr lang="pt-BR" sz="2000" b="1">
                <a:latin typeface="Constantia" pitchFamily="18" charset="0"/>
              </a:rPr>
              <a:t> Manter registro atualizado em 100% das crianças cadastradas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000" b="1">
                <a:solidFill>
                  <a:srgbClr val="558ED5"/>
                </a:solidFill>
                <a:latin typeface="Constantia" pitchFamily="18" charset="0"/>
              </a:rPr>
              <a:t>► </a:t>
            </a:r>
            <a:r>
              <a:rPr lang="pt-BR" sz="2000" b="1">
                <a:latin typeface="Constantia" pitchFamily="18" charset="0"/>
              </a:rPr>
              <a:t>Identificar e acompanhar 90% das crianças com acúmulo de risco </a:t>
            </a:r>
          </a:p>
        </p:txBody>
      </p:sp>
      <p:pic>
        <p:nvPicPr>
          <p:cNvPr id="24578" name="Picture 12" descr="http://pt.dreamstime.com/dente-dos-desenhos-animados-thumb17266952.jpg"/>
          <p:cNvPicPr>
            <a:picLocks noChangeAspect="1" noChangeArrowheads="1"/>
          </p:cNvPicPr>
          <p:nvPr/>
        </p:nvPicPr>
        <p:blipFill>
          <a:blip r:embed="rId2"/>
          <a:srcRect b="10001"/>
          <a:stretch>
            <a:fillRect/>
          </a:stretch>
        </p:blipFill>
        <p:spPr bwMode="auto">
          <a:xfrm>
            <a:off x="214313" y="0"/>
            <a:ext cx="23574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tângulo 8"/>
          <p:cNvSpPr>
            <a:spLocks noChangeArrowheads="1"/>
          </p:cNvSpPr>
          <p:nvPr/>
        </p:nvSpPr>
        <p:spPr bwMode="auto">
          <a:xfrm>
            <a:off x="2500313" y="785813"/>
            <a:ext cx="407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latin typeface="Constantia" pitchFamily="18" charset="0"/>
              </a:rPr>
              <a:t>Metas</a:t>
            </a:r>
            <a:endParaRPr lang="pt-BR" sz="36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08063" y="2781300"/>
            <a:ext cx="7461250" cy="26304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i="1" dirty="0"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Orientações sobre higiene bucal em 50% das crianças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latin typeface="+mn-lt"/>
              </a:rPr>
              <a:t> Orientações sobre cárie dentária em 50% das crianças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latin typeface="+mn-lt"/>
              </a:rPr>
              <a:t> Orientações nutricionais em 50% das crianças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latin typeface="+mn-lt"/>
              </a:rPr>
              <a:t> Ações de promoção à saúde e prevenção de doenças em 30% das famílias das crianças</a:t>
            </a:r>
          </a:p>
        </p:txBody>
      </p:sp>
      <p:pic>
        <p:nvPicPr>
          <p:cNvPr id="25602" name="Picture 12" descr="http://pt.dreamstime.com/dente-dos-desenhos-animados-thumb17266952.jpg"/>
          <p:cNvPicPr>
            <a:picLocks noChangeAspect="1" noChangeArrowheads="1"/>
          </p:cNvPicPr>
          <p:nvPr/>
        </p:nvPicPr>
        <p:blipFill>
          <a:blip r:embed="rId2"/>
          <a:srcRect b="10001"/>
          <a:stretch>
            <a:fillRect/>
          </a:stretch>
        </p:blipFill>
        <p:spPr bwMode="auto">
          <a:xfrm>
            <a:off x="214313" y="0"/>
            <a:ext cx="23574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tângulo 5"/>
          <p:cNvSpPr>
            <a:spLocks noChangeArrowheads="1"/>
          </p:cNvSpPr>
          <p:nvPr/>
        </p:nvSpPr>
        <p:spPr bwMode="auto">
          <a:xfrm>
            <a:off x="2500313" y="785813"/>
            <a:ext cx="407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latin typeface="Constantia" pitchFamily="18" charset="0"/>
              </a:rPr>
              <a:t>Metas</a:t>
            </a:r>
            <a:endParaRPr lang="pt-BR" sz="36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900113" y="2611438"/>
            <a:ext cx="7286625" cy="42465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 </a:t>
            </a:r>
            <a:r>
              <a:rPr lang="pt-BR" sz="2000" b="1" dirty="0">
                <a:latin typeface="+mn-lt"/>
              </a:rPr>
              <a:t>Protocolo segundo Caderno de Saúde Bucal dos Escolares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latin typeface="+mn-lt"/>
              </a:rPr>
              <a:t> Cadastro das crianças no programa de saúde bucal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latin typeface="+mn-lt"/>
              </a:rPr>
              <a:t> Interação saúde – educação – famílias das crianças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latin typeface="+mn-lt"/>
              </a:rPr>
              <a:t> Programas preventivos e educativos nas escolas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Atividades educativas às famílias das crianças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pt-BR" sz="2000" b="1" dirty="0"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pt-BR" sz="2000" b="1" dirty="0">
              <a:latin typeface="+mn-lt"/>
            </a:endParaRPr>
          </a:p>
        </p:txBody>
      </p:sp>
      <p:pic>
        <p:nvPicPr>
          <p:cNvPr id="26626" name="Picture 2" descr="http://pt.dreamstime.com/desenhos-animados-do-dente-thumb14479155.jpg"/>
          <p:cNvPicPr>
            <a:picLocks noChangeAspect="1" noChangeArrowheads="1"/>
          </p:cNvPicPr>
          <p:nvPr/>
        </p:nvPicPr>
        <p:blipFill>
          <a:blip r:embed="rId2"/>
          <a:srcRect b="6248"/>
          <a:stretch>
            <a:fillRect/>
          </a:stretch>
        </p:blipFill>
        <p:spPr bwMode="auto">
          <a:xfrm>
            <a:off x="285750" y="142875"/>
            <a:ext cx="21431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tângulo 9"/>
          <p:cNvSpPr>
            <a:spLocks noChangeArrowheads="1"/>
          </p:cNvSpPr>
          <p:nvPr/>
        </p:nvSpPr>
        <p:spPr bwMode="auto">
          <a:xfrm>
            <a:off x="2500313" y="782638"/>
            <a:ext cx="407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latin typeface="Constantia" pitchFamily="18" charset="0"/>
              </a:rPr>
              <a:t>Metodologia</a:t>
            </a:r>
            <a:endParaRPr lang="pt-BR" sz="36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900113" y="2708275"/>
            <a:ext cx="7929562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Participação da comunidade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latin typeface="+mn-lt"/>
              </a:rPr>
              <a:t> Capacitação da equipe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 </a:t>
            </a:r>
            <a:r>
              <a:rPr lang="pt-BR" sz="2000" b="1" dirty="0">
                <a:latin typeface="+mn-lt"/>
              </a:rPr>
              <a:t>Busca ativa dos faltosos às consultas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latin typeface="+mn-lt"/>
              </a:rPr>
              <a:t> Registro atualizado em formulários específicos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latin typeface="+mn-lt"/>
              </a:rPr>
              <a:t> Monitoramento e avaliação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pt-BR" sz="2000" b="1" dirty="0"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pt-BR" sz="2000" b="1" dirty="0">
              <a:latin typeface="+mn-lt"/>
            </a:endParaRPr>
          </a:p>
        </p:txBody>
      </p:sp>
      <p:pic>
        <p:nvPicPr>
          <p:cNvPr id="27650" name="Picture 2" descr="http://pt.dreamstime.com/desenhos-animados-do-dente-thumb14479155.jpg"/>
          <p:cNvPicPr>
            <a:picLocks noChangeAspect="1" noChangeArrowheads="1"/>
          </p:cNvPicPr>
          <p:nvPr/>
        </p:nvPicPr>
        <p:blipFill>
          <a:blip r:embed="rId2"/>
          <a:srcRect b="6248"/>
          <a:stretch>
            <a:fillRect/>
          </a:stretch>
        </p:blipFill>
        <p:spPr bwMode="auto">
          <a:xfrm>
            <a:off x="285750" y="142875"/>
            <a:ext cx="21431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tângulo 8"/>
          <p:cNvSpPr>
            <a:spLocks noChangeArrowheads="1"/>
          </p:cNvSpPr>
          <p:nvPr/>
        </p:nvSpPr>
        <p:spPr bwMode="auto">
          <a:xfrm>
            <a:off x="2500313" y="785813"/>
            <a:ext cx="407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latin typeface="Constantia" pitchFamily="18" charset="0"/>
              </a:rPr>
              <a:t>Metodologia</a:t>
            </a:r>
            <a:endParaRPr lang="pt-BR" sz="36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tângulo 6"/>
          <p:cNvSpPr>
            <a:spLocks noChangeArrowheads="1"/>
          </p:cNvSpPr>
          <p:nvPr/>
        </p:nvSpPr>
        <p:spPr bwMode="auto">
          <a:xfrm>
            <a:off x="2500313" y="785813"/>
            <a:ext cx="407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latin typeface="Constantia" pitchFamily="18" charset="0"/>
              </a:rPr>
              <a:t>Indicadores</a:t>
            </a:r>
            <a:endParaRPr lang="pt-BR" sz="3600">
              <a:latin typeface="Constantia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28688" y="2593975"/>
            <a:ext cx="7429500" cy="3554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Indicador  1 – Proporção de crianças  com primeira consulta odontológica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latin typeface="+mn-lt"/>
              </a:rPr>
              <a:t>Indicador  2 – Proporção de crianças faltosas, com busca ativa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latin typeface="+mn-lt"/>
              </a:rPr>
              <a:t>Indicador  3 – Proporção de profissionais capacitados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 </a:t>
            </a:r>
            <a:r>
              <a:rPr lang="pt-BR" sz="2000" b="1" dirty="0">
                <a:latin typeface="+mn-lt"/>
              </a:rPr>
              <a:t>Indicador  4 – Proporção de crianças com registro atualizado</a:t>
            </a:r>
          </a:p>
        </p:txBody>
      </p:sp>
      <p:pic>
        <p:nvPicPr>
          <p:cNvPr id="28675" name="Picture 16" descr="http://rlv.zcache.com.pt/higienista_dental_do_dentista_do_do_dente_da_e_cartao_postal-p239134409832240721envli_400.jpg"/>
          <p:cNvPicPr>
            <a:picLocks noChangeAspect="1" noChangeArrowheads="1"/>
          </p:cNvPicPr>
          <p:nvPr/>
        </p:nvPicPr>
        <p:blipFill>
          <a:blip r:embed="rId2"/>
          <a:srcRect l="19682" t="16534" r="20319" b="14961"/>
          <a:stretch>
            <a:fillRect/>
          </a:stretch>
        </p:blipFill>
        <p:spPr bwMode="auto">
          <a:xfrm>
            <a:off x="357188" y="71438"/>
            <a:ext cx="2000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6" descr="http://rlv.zcache.com.pt/higienista_dental_do_dentista_do_do_dente_da_e_cartao_postal-p239134409832240721envli_400.jpg"/>
          <p:cNvPicPr>
            <a:picLocks noChangeAspect="1" noChangeArrowheads="1"/>
          </p:cNvPicPr>
          <p:nvPr/>
        </p:nvPicPr>
        <p:blipFill>
          <a:blip r:embed="rId2"/>
          <a:srcRect l="19682" t="16534" r="20319" b="14961"/>
          <a:stretch>
            <a:fillRect/>
          </a:stretch>
        </p:blipFill>
        <p:spPr bwMode="auto">
          <a:xfrm>
            <a:off x="357188" y="71438"/>
            <a:ext cx="2000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28688" y="2852738"/>
            <a:ext cx="7929562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Indicador  5 – Proporção de crianças com fatores de risco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Indicador  6 – Proporção de crianças  com orientações educativas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Indicador  7 – Proporção das famílias das crianças com orientações educativas</a:t>
            </a:r>
          </a:p>
        </p:txBody>
      </p:sp>
      <p:sp>
        <p:nvSpPr>
          <p:cNvPr id="29699" name="Retângulo 9"/>
          <p:cNvSpPr>
            <a:spLocks noChangeArrowheads="1"/>
          </p:cNvSpPr>
          <p:nvPr/>
        </p:nvSpPr>
        <p:spPr bwMode="auto">
          <a:xfrm>
            <a:off x="2500313" y="785813"/>
            <a:ext cx="407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latin typeface="Constantia" pitchFamily="18" charset="0"/>
              </a:rPr>
              <a:t>Indicadores</a:t>
            </a:r>
            <a:endParaRPr lang="pt-BR" sz="36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4" descr="http://pt.dreamstime.com/desenhos-animados-do-dente-thumb21762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23574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tângulo 11"/>
          <p:cNvSpPr>
            <a:spLocks noChangeArrowheads="1"/>
          </p:cNvSpPr>
          <p:nvPr/>
        </p:nvSpPr>
        <p:spPr bwMode="auto">
          <a:xfrm>
            <a:off x="2500313" y="785813"/>
            <a:ext cx="407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latin typeface="Constantia" pitchFamily="18" charset="0"/>
              </a:rPr>
              <a:t>Resultados</a:t>
            </a:r>
            <a:endParaRPr lang="pt-BR" sz="3600">
              <a:latin typeface="Constantia" pitchFamily="18" charset="0"/>
            </a:endParaRPr>
          </a:p>
        </p:txBody>
      </p:sp>
      <p:sp>
        <p:nvSpPr>
          <p:cNvPr id="30723" name="Retângulo 12"/>
          <p:cNvSpPr>
            <a:spLocks noChangeArrowheads="1"/>
          </p:cNvSpPr>
          <p:nvPr/>
        </p:nvSpPr>
        <p:spPr bwMode="auto">
          <a:xfrm>
            <a:off x="250825" y="2276475"/>
            <a:ext cx="85725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latin typeface="Constantia" pitchFamily="18" charset="0"/>
              </a:rPr>
              <a:t>  Proporção de crianças de cinco a 14 anos residentes na área de abrangência da UBS, com primeira consulta odontológica.</a:t>
            </a:r>
          </a:p>
          <a:p>
            <a:pPr algn="ctr"/>
            <a:endParaRPr lang="pt-BR" sz="2400" b="1">
              <a:latin typeface="Constantia" pitchFamily="18" charset="0"/>
            </a:endParaRPr>
          </a:p>
          <a:p>
            <a:pPr algn="ctr"/>
            <a:endParaRPr lang="pt-BR" sz="2400" b="1">
              <a:latin typeface="Constantia" pitchFamily="18" charset="0"/>
            </a:endParaRPr>
          </a:p>
          <a:p>
            <a:pPr algn="ctr"/>
            <a:r>
              <a:rPr lang="pt-BR" sz="2800" b="1">
                <a:latin typeface="Constantia" pitchFamily="18" charset="0"/>
              </a:rPr>
              <a:t>49% receberam atendimento odontológico</a:t>
            </a:r>
          </a:p>
          <a:p>
            <a:pPr algn="ctr"/>
            <a:endParaRPr lang="pt-BR" sz="2800" b="1">
              <a:latin typeface="Constantia" pitchFamily="18" charset="0"/>
            </a:endParaRPr>
          </a:p>
          <a:p>
            <a:pPr algn="ctr"/>
            <a:endParaRPr lang="pt-BR" sz="2400" b="1">
              <a:latin typeface="Constantia" pitchFamily="18" charset="0"/>
            </a:endParaRPr>
          </a:p>
          <a:p>
            <a:pPr algn="ctr"/>
            <a:endParaRPr lang="pt-BR" sz="2400" b="1">
              <a:latin typeface="Constantia" pitchFamily="18" charset="0"/>
            </a:endParaRPr>
          </a:p>
          <a:p>
            <a:pPr algn="ctr"/>
            <a:endParaRPr lang="pt-BR" sz="2400" b="1">
              <a:latin typeface="Constantia" pitchFamily="18" charset="0"/>
            </a:endParaRPr>
          </a:p>
          <a:p>
            <a:pPr algn="ctr"/>
            <a:endParaRPr lang="pt-BR" b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ítulo 5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400" b="1" smtClean="0">
                <a:ea typeface="ＭＳ Ｐゴシック"/>
                <a:cs typeface="ＭＳ Ｐゴシック"/>
              </a:rPr>
              <a:t>Proporção de crianças de cinco a 14 anos residentes na área de abrangência da UBS, com primeira </a:t>
            </a:r>
            <a:br>
              <a:rPr lang="pt-BR" sz="2400" b="1" smtClean="0">
                <a:ea typeface="ＭＳ Ｐゴシック"/>
                <a:cs typeface="ＭＳ Ｐゴシック"/>
              </a:rPr>
            </a:br>
            <a:r>
              <a:rPr lang="pt-BR" sz="2400" b="1" smtClean="0">
                <a:ea typeface="ＭＳ Ｐゴシック"/>
                <a:cs typeface="ＭＳ Ｐゴシック"/>
              </a:rPr>
              <a:t>consulta odontológica</a:t>
            </a:r>
            <a:endParaRPr lang="pt-BR" sz="4800" smtClean="0">
              <a:ea typeface="ＭＳ Ｐゴシック"/>
              <a:cs typeface="ＭＳ Ｐゴシック"/>
            </a:endParaRPr>
          </a:p>
        </p:txBody>
      </p:sp>
      <p:graphicFrame>
        <p:nvGraphicFramePr>
          <p:cNvPr id="31746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38125" y="1704975"/>
          <a:ext cx="8497888" cy="4699000"/>
        </p:xfrm>
        <a:graphic>
          <a:graphicData uri="http://schemas.openxmlformats.org/presentationml/2006/ole">
            <p:oleObj spid="_x0000_s31746" name="Gráfico" r:id="rId3" imgW="8458200" imgH="467685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928688" y="2643188"/>
            <a:ext cx="7358062" cy="34004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Inclusão das crianças de cinco a 14 anos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Desenvolvimento de atividades educativas, preventivas e clínicas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latin typeface="+mn-lt"/>
              </a:rPr>
              <a:t> Acesso aos cuidados odontológicos foi facilitado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Registro das atividades</a:t>
            </a:r>
            <a:endParaRPr lang="pt-BR" sz="2000" dirty="0">
              <a:latin typeface="+mn-lt"/>
            </a:endParaRPr>
          </a:p>
        </p:txBody>
      </p:sp>
      <p:sp>
        <p:nvSpPr>
          <p:cNvPr id="14338" name="Retângulo 7"/>
          <p:cNvSpPr>
            <a:spLocks noChangeArrowheads="1"/>
          </p:cNvSpPr>
          <p:nvPr/>
        </p:nvSpPr>
        <p:spPr bwMode="auto">
          <a:xfrm>
            <a:off x="2428875" y="1681163"/>
            <a:ext cx="5492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onstantia" pitchFamily="18" charset="0"/>
              </a:rPr>
              <a:t>Importância da ação programática</a:t>
            </a:r>
          </a:p>
        </p:txBody>
      </p:sp>
      <p:sp>
        <p:nvSpPr>
          <p:cNvPr id="14339" name="Retângulo 9"/>
          <p:cNvSpPr>
            <a:spLocks noChangeArrowheads="1"/>
          </p:cNvSpPr>
          <p:nvPr/>
        </p:nvSpPr>
        <p:spPr bwMode="auto">
          <a:xfrm>
            <a:off x="2428875" y="782638"/>
            <a:ext cx="407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latin typeface="Constantia" pitchFamily="18" charset="0"/>
              </a:rPr>
              <a:t>Introdução</a:t>
            </a:r>
            <a:endParaRPr lang="pt-BR" sz="3600">
              <a:latin typeface="Constantia" pitchFamily="18" charset="0"/>
            </a:endParaRPr>
          </a:p>
        </p:txBody>
      </p:sp>
      <p:pic>
        <p:nvPicPr>
          <p:cNvPr id="14340" name="Picture 10" descr="http://pt.dreamstime.com/dente-dos-desenhos-animados-thumb18374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2214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4" descr="http://pt.dreamstime.com/desenhos-animados-do-dente-thumb21762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23574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tângulo 7"/>
          <p:cNvSpPr>
            <a:spLocks noChangeArrowheads="1"/>
          </p:cNvSpPr>
          <p:nvPr/>
        </p:nvSpPr>
        <p:spPr bwMode="auto">
          <a:xfrm>
            <a:off x="2500313" y="765175"/>
            <a:ext cx="4076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latin typeface="Constantia" pitchFamily="18" charset="0"/>
              </a:rPr>
              <a:t>Resultados</a:t>
            </a:r>
            <a:endParaRPr lang="pt-BR" sz="3600">
              <a:latin typeface="Constantia" pitchFamily="18" charset="0"/>
            </a:endParaRPr>
          </a:p>
        </p:txBody>
      </p:sp>
      <p:sp>
        <p:nvSpPr>
          <p:cNvPr id="32771" name="Retângulo 8"/>
          <p:cNvSpPr>
            <a:spLocks noChangeArrowheads="1"/>
          </p:cNvSpPr>
          <p:nvPr/>
        </p:nvSpPr>
        <p:spPr bwMode="auto">
          <a:xfrm>
            <a:off x="250825" y="1844675"/>
            <a:ext cx="857250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sz="24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endParaRPr lang="pt-BR" sz="24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r>
              <a:rPr lang="pt-BR" sz="2400" b="1">
                <a:solidFill>
                  <a:srgbClr val="000000"/>
                </a:solidFill>
                <a:latin typeface="Constantia" pitchFamily="18" charset="0"/>
              </a:rPr>
              <a:t>        Proporção de crianças cadastradas, faltosas às consultas e que receberam busca ativa. </a:t>
            </a:r>
          </a:p>
          <a:p>
            <a:pPr algn="ctr"/>
            <a:endParaRPr lang="pt-BR" sz="24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endParaRPr lang="pt-BR" sz="24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r>
              <a:rPr lang="pt-BR" sz="2800" b="1">
                <a:solidFill>
                  <a:srgbClr val="000000"/>
                </a:solidFill>
                <a:latin typeface="Constantia" pitchFamily="18" charset="0"/>
              </a:rPr>
              <a:t>100% das crianças receberam </a:t>
            </a:r>
          </a:p>
          <a:p>
            <a:pPr algn="ctr"/>
            <a:r>
              <a:rPr lang="pt-BR" sz="2800" b="1">
                <a:solidFill>
                  <a:srgbClr val="000000"/>
                </a:solidFill>
                <a:latin typeface="Constantia" pitchFamily="18" charset="0"/>
              </a:rPr>
              <a:t>busca ativa</a:t>
            </a:r>
          </a:p>
          <a:p>
            <a:pPr algn="ctr"/>
            <a:endParaRPr lang="pt-BR" sz="28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endParaRPr lang="pt-BR" sz="24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endParaRPr lang="pt-BR" sz="24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395288" y="2276475"/>
          <a:ext cx="8515350" cy="4214813"/>
        </p:xfrm>
        <a:graphic>
          <a:graphicData uri="http://schemas.openxmlformats.org/presentationml/2006/ole">
            <p:oleObj spid="_x0000_s33793" r:id="rId3" imgW="8516850" imgH="4212701" progId="Excel.Chart.8">
              <p:embed/>
            </p:oleObj>
          </a:graphicData>
        </a:graphic>
      </p:graphicFrame>
      <p:pic>
        <p:nvPicPr>
          <p:cNvPr id="33794" name="Picture 14" descr="http://pt.dreamstime.com/desenhos-animados-do-dente-thumb217622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85750"/>
            <a:ext cx="23574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tângulo 7"/>
          <p:cNvSpPr>
            <a:spLocks noChangeArrowheads="1"/>
          </p:cNvSpPr>
          <p:nvPr/>
        </p:nvSpPr>
        <p:spPr bwMode="auto">
          <a:xfrm>
            <a:off x="2500313" y="785813"/>
            <a:ext cx="407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latin typeface="Constantia" pitchFamily="18" charset="0"/>
              </a:rPr>
              <a:t>Resultados</a:t>
            </a:r>
            <a:endParaRPr lang="pt-BR" sz="3600">
              <a:latin typeface="Constantia" pitchFamily="18" charset="0"/>
            </a:endParaRPr>
          </a:p>
        </p:txBody>
      </p:sp>
      <p:sp>
        <p:nvSpPr>
          <p:cNvPr id="33796" name="Retângulo 8"/>
          <p:cNvSpPr>
            <a:spLocks noChangeArrowheads="1"/>
          </p:cNvSpPr>
          <p:nvPr/>
        </p:nvSpPr>
        <p:spPr bwMode="auto">
          <a:xfrm>
            <a:off x="214313" y="2143125"/>
            <a:ext cx="8643937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sz="24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r>
              <a:rPr lang="pt-BR" sz="2400" b="1">
                <a:solidFill>
                  <a:srgbClr val="000000"/>
                </a:solidFill>
                <a:latin typeface="Constantia" pitchFamily="18" charset="0"/>
              </a:rPr>
              <a:t>Proporção de profissionais capacitados de </a:t>
            </a:r>
          </a:p>
          <a:p>
            <a:pPr algn="ctr"/>
            <a:r>
              <a:rPr lang="pt-BR" sz="2400" b="1">
                <a:solidFill>
                  <a:srgbClr val="000000"/>
                </a:solidFill>
                <a:latin typeface="Constantia" pitchFamily="18" charset="0"/>
              </a:rPr>
              <a:t>acordo com o protocolo.</a:t>
            </a:r>
          </a:p>
          <a:p>
            <a:pPr algn="ctr"/>
            <a:endParaRPr lang="pt-BR" sz="24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endParaRPr lang="pt-BR" sz="24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r>
              <a:rPr lang="pt-BR" sz="2800" b="1">
                <a:solidFill>
                  <a:srgbClr val="000000"/>
                </a:solidFill>
                <a:latin typeface="Constantia" pitchFamily="18" charset="0"/>
              </a:rPr>
              <a:t>80% dos profissionais foram capacitados</a:t>
            </a:r>
          </a:p>
          <a:p>
            <a:pPr algn="ctr"/>
            <a:endParaRPr lang="pt-BR" sz="28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endParaRPr lang="pt-BR" sz="24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endParaRPr lang="pt-BR" sz="24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endParaRPr lang="pt-BR" sz="24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endParaRPr lang="pt-BR" sz="24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endParaRPr lang="pt-BR" sz="2400" b="1">
              <a:solidFill>
                <a:srgbClr val="0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14" descr="http://pt.dreamstime.com/desenhos-animados-do-dente-thumb21762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23574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tângulo 7"/>
          <p:cNvSpPr>
            <a:spLocks noChangeArrowheads="1"/>
          </p:cNvSpPr>
          <p:nvPr/>
        </p:nvSpPr>
        <p:spPr bwMode="auto">
          <a:xfrm>
            <a:off x="2500313" y="785813"/>
            <a:ext cx="407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latin typeface="Constantia" pitchFamily="18" charset="0"/>
              </a:rPr>
              <a:t>Resultados</a:t>
            </a:r>
            <a:endParaRPr lang="pt-BR" sz="3600">
              <a:latin typeface="Constantia" pitchFamily="18" charset="0"/>
            </a:endParaRPr>
          </a:p>
        </p:txBody>
      </p:sp>
      <p:sp>
        <p:nvSpPr>
          <p:cNvPr id="54278" name="Retângulo 8"/>
          <p:cNvSpPr>
            <a:spLocks noChangeArrowheads="1"/>
          </p:cNvSpPr>
          <p:nvPr/>
        </p:nvSpPr>
        <p:spPr bwMode="auto">
          <a:xfrm>
            <a:off x="214313" y="2143125"/>
            <a:ext cx="8643937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sz="24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r>
              <a:rPr lang="pt-BR" sz="2400" b="1">
                <a:latin typeface="Constantia" pitchFamily="18" charset="0"/>
              </a:rPr>
              <a:t>Proporção de crianças cadastradas na UBS Cerrito Alegre, com exame bucal adequado e avaliação de risco em saúde bucal</a:t>
            </a:r>
          </a:p>
          <a:p>
            <a:pPr algn="ctr"/>
            <a:endParaRPr lang="pt-BR" sz="2400" b="1">
              <a:latin typeface="Constantia" pitchFamily="18" charset="0"/>
            </a:endParaRPr>
          </a:p>
          <a:p>
            <a:pPr algn="ctr"/>
            <a:r>
              <a:rPr lang="pt-BR"/>
              <a:t> </a:t>
            </a:r>
            <a:endParaRPr lang="pt-BR" sz="24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r>
              <a:rPr lang="pt-BR" sz="2800" b="1">
                <a:solidFill>
                  <a:srgbClr val="000000"/>
                </a:solidFill>
                <a:latin typeface="Constantia" pitchFamily="18" charset="0"/>
              </a:rPr>
              <a:t>95% das crianças examinadas e avaliadas</a:t>
            </a:r>
          </a:p>
          <a:p>
            <a:pPr algn="ctr"/>
            <a:endParaRPr lang="pt-BR" sz="24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endParaRPr lang="pt-BR" sz="24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endParaRPr lang="pt-BR" sz="24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endParaRPr lang="pt-BR" sz="24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endParaRPr lang="pt-BR" sz="2400" b="1">
              <a:solidFill>
                <a:srgbClr val="0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ítulo 5"/>
          <p:cNvSpPr>
            <a:spLocks/>
          </p:cNvSpPr>
          <p:nvPr/>
        </p:nvSpPr>
        <p:spPr bwMode="auto">
          <a:xfrm>
            <a:off x="468313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400" b="1">
                <a:latin typeface="Constantia" pitchFamily="18" charset="0"/>
                <a:ea typeface="ＭＳ Ｐゴシック"/>
                <a:cs typeface="ＭＳ Ｐゴシック"/>
              </a:rPr>
              <a:t>Proporção de crianças cadastradas na UBS Cerrito Alegre, com exame bucal adequado e avaliação de risco em saúde bucal</a:t>
            </a:r>
          </a:p>
        </p:txBody>
      </p:sp>
      <p:graphicFrame>
        <p:nvGraphicFramePr>
          <p:cNvPr id="55301" name="Espaço Reservado para Conteúdo 3"/>
          <p:cNvGraphicFramePr>
            <a:graphicFrameLocks/>
          </p:cNvGraphicFramePr>
          <p:nvPr>
            <p:ph idx="4294967295"/>
          </p:nvPr>
        </p:nvGraphicFramePr>
        <p:xfrm>
          <a:off x="485775" y="1778000"/>
          <a:ext cx="8004175" cy="4570413"/>
        </p:xfrm>
        <a:graphic>
          <a:graphicData uri="http://schemas.openxmlformats.org/presentationml/2006/ole">
            <p:oleObj spid="_x0000_s55301" name="Gráfico" r:id="rId3" imgW="8039100" imgH="459120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250825" y="2060575"/>
          <a:ext cx="8501063" cy="4554538"/>
        </p:xfrm>
        <a:graphic>
          <a:graphicData uri="http://schemas.openxmlformats.org/presentationml/2006/ole">
            <p:oleObj spid="_x0000_s34817" r:id="rId3" imgW="8504657" imgH="4554107" progId="Excel.Chart.8">
              <p:embed/>
            </p:oleObj>
          </a:graphicData>
        </a:graphic>
      </p:graphicFrame>
      <p:pic>
        <p:nvPicPr>
          <p:cNvPr id="34818" name="Picture 14" descr="http://pt.dreamstime.com/desenhos-animados-do-dente-thumb217622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85750"/>
            <a:ext cx="23574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tângulo 7"/>
          <p:cNvSpPr>
            <a:spLocks noChangeArrowheads="1"/>
          </p:cNvSpPr>
          <p:nvPr/>
        </p:nvSpPr>
        <p:spPr bwMode="auto">
          <a:xfrm>
            <a:off x="2500313" y="785813"/>
            <a:ext cx="407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latin typeface="Constantia" pitchFamily="18" charset="0"/>
              </a:rPr>
              <a:t>Resultados</a:t>
            </a:r>
            <a:endParaRPr lang="pt-BR" sz="3600">
              <a:latin typeface="Constantia" pitchFamily="18" charset="0"/>
            </a:endParaRPr>
          </a:p>
        </p:txBody>
      </p:sp>
      <p:sp>
        <p:nvSpPr>
          <p:cNvPr id="34820" name="Retângulo 9"/>
          <p:cNvSpPr>
            <a:spLocks noChangeArrowheads="1"/>
          </p:cNvSpPr>
          <p:nvPr/>
        </p:nvSpPr>
        <p:spPr bwMode="auto">
          <a:xfrm>
            <a:off x="214313" y="2143125"/>
            <a:ext cx="8643937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sz="24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r>
              <a:rPr lang="pt-BR" sz="2400" b="1">
                <a:solidFill>
                  <a:srgbClr val="000000"/>
                </a:solidFill>
                <a:latin typeface="Constantia" pitchFamily="18" charset="0"/>
              </a:rPr>
              <a:t>Proporção de crianças de cinco a 14 anos cadastradas, com registro atualizado.</a:t>
            </a:r>
          </a:p>
          <a:p>
            <a:pPr algn="ctr"/>
            <a:endParaRPr lang="pt-BR" sz="24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endParaRPr lang="pt-BR" sz="24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r>
              <a:rPr lang="pt-BR" sz="2800" b="1">
                <a:solidFill>
                  <a:srgbClr val="000000"/>
                </a:solidFill>
                <a:latin typeface="Constantia" pitchFamily="18" charset="0"/>
              </a:rPr>
              <a:t>100% das crianças possuem registro atualizado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0" y="4005263"/>
          <a:ext cx="8643938" cy="3643312"/>
        </p:xfrm>
        <a:graphic>
          <a:graphicData uri="http://schemas.openxmlformats.org/presentationml/2006/ole">
            <p:oleObj spid="_x0000_s35841" r:id="rId3" imgW="8644877" imgH="3645724" progId="Excel.Chart.8">
              <p:embed/>
            </p:oleObj>
          </a:graphicData>
        </a:graphic>
      </p:graphicFrame>
      <p:pic>
        <p:nvPicPr>
          <p:cNvPr id="35842" name="Picture 14" descr="http://pt.dreamstime.com/desenhos-animados-do-dente-thumb217622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85750"/>
            <a:ext cx="23574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tângulo 10"/>
          <p:cNvSpPr>
            <a:spLocks noChangeArrowheads="1"/>
          </p:cNvSpPr>
          <p:nvPr/>
        </p:nvSpPr>
        <p:spPr bwMode="auto">
          <a:xfrm>
            <a:off x="2500313" y="785813"/>
            <a:ext cx="407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latin typeface="Constantia" pitchFamily="18" charset="0"/>
              </a:rPr>
              <a:t>Resultados</a:t>
            </a:r>
            <a:endParaRPr lang="pt-BR" sz="3600">
              <a:latin typeface="Constantia" pitchFamily="18" charset="0"/>
            </a:endParaRPr>
          </a:p>
        </p:txBody>
      </p:sp>
      <p:sp>
        <p:nvSpPr>
          <p:cNvPr id="35844" name="Retângulo 11"/>
          <p:cNvSpPr>
            <a:spLocks noChangeArrowheads="1"/>
          </p:cNvSpPr>
          <p:nvPr/>
        </p:nvSpPr>
        <p:spPr bwMode="auto">
          <a:xfrm>
            <a:off x="285750" y="2149475"/>
            <a:ext cx="85725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000000"/>
                </a:solidFill>
                <a:latin typeface="Constantia" pitchFamily="18" charset="0"/>
              </a:rPr>
              <a:t>Proporção de crianças de cinco a 14  anos acompanhadas pela equipe, com acúmulo de fatores de risco.</a:t>
            </a:r>
          </a:p>
          <a:p>
            <a:pPr algn="ctr"/>
            <a:endParaRPr lang="pt-BR" sz="24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endParaRPr lang="pt-BR" sz="24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r>
              <a:rPr lang="pt-BR" sz="2800" b="1">
                <a:solidFill>
                  <a:srgbClr val="000000"/>
                </a:solidFill>
                <a:latin typeface="Constantia" pitchFamily="18" charset="0"/>
              </a:rPr>
              <a:t>95% das crianças fizeram avaliação de risco</a:t>
            </a:r>
          </a:p>
          <a:p>
            <a:pPr algn="ctr"/>
            <a:endParaRPr lang="pt-BR" sz="28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r>
              <a:rPr lang="pt-BR" sz="2800" b="1">
                <a:solidFill>
                  <a:srgbClr val="000000"/>
                </a:solidFill>
                <a:latin typeface="Constantia" pitchFamily="18" charset="0"/>
              </a:rPr>
              <a:t>90% das crianças com fatores de risco foram acompanhadas</a:t>
            </a:r>
          </a:p>
          <a:p>
            <a:pPr algn="ctr"/>
            <a:endParaRPr lang="pt-BR" sz="28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endParaRPr lang="pt-BR" sz="22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endParaRPr lang="pt-BR" sz="2200" b="1">
              <a:solidFill>
                <a:srgbClr val="0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323850" y="2349500"/>
          <a:ext cx="8572500" cy="4168775"/>
        </p:xfrm>
        <a:graphic>
          <a:graphicData uri="http://schemas.openxmlformats.org/presentationml/2006/ole">
            <p:oleObj spid="_x0000_s36865" r:id="rId3" imgW="8571719" imgH="4170025" progId="Excel.Chart.8">
              <p:embed/>
            </p:oleObj>
          </a:graphicData>
        </a:graphic>
      </p:graphicFrame>
      <p:pic>
        <p:nvPicPr>
          <p:cNvPr id="36866" name="Picture 14" descr="http://pt.dreamstime.com/desenhos-animados-do-dente-thumb217622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85750"/>
            <a:ext cx="23574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tângulo 7"/>
          <p:cNvSpPr>
            <a:spLocks noChangeArrowheads="1"/>
          </p:cNvSpPr>
          <p:nvPr/>
        </p:nvSpPr>
        <p:spPr bwMode="auto">
          <a:xfrm>
            <a:off x="2500313" y="785813"/>
            <a:ext cx="407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latin typeface="Constantia" pitchFamily="18" charset="0"/>
              </a:rPr>
              <a:t>Resultados</a:t>
            </a:r>
            <a:endParaRPr lang="pt-BR" sz="3600">
              <a:latin typeface="Constantia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85750" y="2143125"/>
            <a:ext cx="8572500" cy="4541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000000"/>
                </a:solidFill>
                <a:latin typeface="Constantia" pitchFamily="18" charset="0"/>
              </a:rPr>
              <a:t>Proporção de crianças de cinco a 14 anos cadastradas pela equipe que participaram das atividades educativas.</a:t>
            </a:r>
          </a:p>
          <a:p>
            <a:pPr algn="ctr"/>
            <a:endParaRPr lang="pt-BR" sz="24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endParaRPr lang="pt-BR" sz="24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r>
              <a:rPr lang="pt-BR" sz="2800" b="1">
                <a:solidFill>
                  <a:srgbClr val="000000"/>
                </a:solidFill>
                <a:latin typeface="Constantia" pitchFamily="18" charset="0"/>
              </a:rPr>
              <a:t>89% das crianças receberam orientações sobre higiene bucal e prevenção de cárie;</a:t>
            </a:r>
          </a:p>
          <a:p>
            <a:pPr algn="ctr"/>
            <a:endParaRPr lang="pt-BR" sz="28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r>
              <a:rPr lang="pt-BR" sz="2800" b="1">
                <a:solidFill>
                  <a:srgbClr val="000000"/>
                </a:solidFill>
                <a:latin typeface="Constantia" pitchFamily="18" charset="0"/>
              </a:rPr>
              <a:t>75% receberam orientações nutricionais;</a:t>
            </a:r>
          </a:p>
          <a:p>
            <a:pPr algn="ctr"/>
            <a:endParaRPr lang="pt-BR" sz="2800" b="1">
              <a:solidFill>
                <a:srgbClr val="000000"/>
              </a:solidFill>
              <a:latin typeface="Constantia" pitchFamily="18" charset="0"/>
            </a:endParaRPr>
          </a:p>
          <a:p>
            <a:pPr algn="ctr"/>
            <a:r>
              <a:rPr lang="pt-BR" sz="2800" b="1">
                <a:solidFill>
                  <a:srgbClr val="000000"/>
                </a:solidFill>
                <a:latin typeface="Constantia" pitchFamily="18" charset="0"/>
              </a:rPr>
              <a:t>83% receberam orientações quanto a prevenção de gengivites.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4" descr="http://pt.dreamstime.com/desenhos-animados-do-dente-thumb21762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23574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tângulo 4"/>
          <p:cNvSpPr>
            <a:spLocks noChangeArrowheads="1"/>
          </p:cNvSpPr>
          <p:nvPr/>
        </p:nvSpPr>
        <p:spPr bwMode="auto">
          <a:xfrm>
            <a:off x="2411413" y="765175"/>
            <a:ext cx="4076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latin typeface="Constantia" pitchFamily="18" charset="0"/>
              </a:rPr>
              <a:t>Resultados</a:t>
            </a:r>
          </a:p>
        </p:txBody>
      </p:sp>
      <p:sp>
        <p:nvSpPr>
          <p:cNvPr id="37891" name="CaixaDeTexto 5"/>
          <p:cNvSpPr txBox="1">
            <a:spLocks noChangeArrowheads="1"/>
          </p:cNvSpPr>
          <p:nvPr/>
        </p:nvSpPr>
        <p:spPr bwMode="auto">
          <a:xfrm>
            <a:off x="971550" y="2276475"/>
            <a:ext cx="7129463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latin typeface="Constantia" pitchFamily="18" charset="0"/>
              </a:rPr>
              <a:t>Proporção de famílias das crianças que participaram das ações de promoção à saúde e prevenção de doenças bucais.</a:t>
            </a:r>
          </a:p>
          <a:p>
            <a:pPr algn="ctr"/>
            <a:endParaRPr lang="pt-BR" sz="2400" b="1">
              <a:latin typeface="Constantia" pitchFamily="18" charset="0"/>
            </a:endParaRPr>
          </a:p>
          <a:p>
            <a:pPr algn="ctr"/>
            <a:endParaRPr lang="pt-BR" sz="2400" b="1">
              <a:latin typeface="Constantia" pitchFamily="18" charset="0"/>
            </a:endParaRPr>
          </a:p>
          <a:p>
            <a:pPr algn="ctr"/>
            <a:r>
              <a:rPr lang="pt-BR" sz="2800" b="1">
                <a:latin typeface="Constantia" pitchFamily="18" charset="0"/>
              </a:rPr>
              <a:t>32% das famílias</a:t>
            </a:r>
            <a:r>
              <a:rPr lang="pt-BR" sz="2400" b="1">
                <a:latin typeface="Constantia" pitchFamily="18" charset="0"/>
              </a:rPr>
              <a:t> </a:t>
            </a:r>
            <a:endParaRPr lang="pt-BR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http://pt.dreamstime.com/dente-dos-desenhos-animados-com-polegar-e-chapeu.-thumb20791167.jpg"/>
          <p:cNvPicPr>
            <a:picLocks noChangeAspect="1" noChangeArrowheads="1"/>
          </p:cNvPicPr>
          <p:nvPr/>
        </p:nvPicPr>
        <p:blipFill>
          <a:blip r:embed="rId2"/>
          <a:srcRect r="4501" b="-385"/>
          <a:stretch>
            <a:fillRect/>
          </a:stretch>
        </p:blipFill>
        <p:spPr bwMode="auto">
          <a:xfrm>
            <a:off x="214313" y="214313"/>
            <a:ext cx="2143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928688" y="2571750"/>
            <a:ext cx="7858125" cy="3554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 </a:t>
            </a:r>
            <a:r>
              <a:rPr lang="pt-BR" sz="2000" b="1" dirty="0">
                <a:latin typeface="+mn-lt"/>
              </a:rPr>
              <a:t>Criação de um programa odontológico para crianças de cinco a 14 anos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Acesso foi ampliado e facilitado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Crianças com fatores de risco elevados – prioridade no atendimento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Aumento do vínculo entre saúde, educação e famílias das crianças</a:t>
            </a:r>
          </a:p>
        </p:txBody>
      </p:sp>
      <p:sp>
        <p:nvSpPr>
          <p:cNvPr id="38915" name="Retângulo 9"/>
          <p:cNvSpPr>
            <a:spLocks noChangeArrowheads="1"/>
          </p:cNvSpPr>
          <p:nvPr/>
        </p:nvSpPr>
        <p:spPr bwMode="auto">
          <a:xfrm>
            <a:off x="2428875" y="1714500"/>
            <a:ext cx="6215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onstantia" pitchFamily="18" charset="0"/>
              </a:rPr>
              <a:t>Importância da Intervenção</a:t>
            </a:r>
            <a:endParaRPr lang="pt-BR" sz="2400">
              <a:latin typeface="Constantia" pitchFamily="18" charset="0"/>
            </a:endParaRPr>
          </a:p>
        </p:txBody>
      </p:sp>
      <p:sp>
        <p:nvSpPr>
          <p:cNvPr id="38916" name="Retângulo 10"/>
          <p:cNvSpPr>
            <a:spLocks noChangeArrowheads="1"/>
          </p:cNvSpPr>
          <p:nvPr/>
        </p:nvSpPr>
        <p:spPr bwMode="auto">
          <a:xfrm>
            <a:off x="2428875" y="785813"/>
            <a:ext cx="407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latin typeface="Constantia" pitchFamily="18" charset="0"/>
              </a:rPr>
              <a:t>Discussão</a:t>
            </a:r>
            <a:endParaRPr lang="pt-BR" sz="36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971550" y="2924175"/>
            <a:ext cx="7429500" cy="2170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Organização do serviço – planejamento e avaliação</a:t>
            </a:r>
            <a:endParaRPr lang="pt-BR" sz="2000" b="1" dirty="0">
              <a:solidFill>
                <a:srgbClr val="FFFF00"/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Inserção da odontologia nas atividades de grupo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Maior integração entre os profissionais da equipe</a:t>
            </a:r>
            <a:r>
              <a:rPr lang="pt-BR" sz="2000" b="1" dirty="0">
                <a:solidFill>
                  <a:srgbClr val="FFFF00"/>
                </a:solidFill>
                <a:latin typeface="+mn-lt"/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Educação em saúde – crianças e familiares</a:t>
            </a:r>
          </a:p>
        </p:txBody>
      </p:sp>
      <p:sp>
        <p:nvSpPr>
          <p:cNvPr id="39938" name="Retângulo 8"/>
          <p:cNvSpPr>
            <a:spLocks noChangeArrowheads="1"/>
          </p:cNvSpPr>
          <p:nvPr/>
        </p:nvSpPr>
        <p:spPr bwMode="auto">
          <a:xfrm>
            <a:off x="2428875" y="785813"/>
            <a:ext cx="407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latin typeface="Constantia" pitchFamily="18" charset="0"/>
              </a:rPr>
              <a:t>Discussão</a:t>
            </a:r>
            <a:endParaRPr lang="pt-BR" sz="3600">
              <a:latin typeface="Constantia" pitchFamily="18" charset="0"/>
            </a:endParaRPr>
          </a:p>
        </p:txBody>
      </p:sp>
      <p:sp>
        <p:nvSpPr>
          <p:cNvPr id="39939" name="Retângulo 9"/>
          <p:cNvSpPr>
            <a:spLocks noChangeArrowheads="1"/>
          </p:cNvSpPr>
          <p:nvPr/>
        </p:nvSpPr>
        <p:spPr bwMode="auto">
          <a:xfrm>
            <a:off x="2428875" y="1714500"/>
            <a:ext cx="6215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onstantia" pitchFamily="18" charset="0"/>
              </a:rPr>
              <a:t>Importância da Intervenção</a:t>
            </a:r>
            <a:endParaRPr lang="pt-BR" sz="2400">
              <a:latin typeface="Constantia" pitchFamily="18" charset="0"/>
            </a:endParaRPr>
          </a:p>
        </p:txBody>
      </p:sp>
      <p:pic>
        <p:nvPicPr>
          <p:cNvPr id="39940" name="Picture 4" descr="http://pt.dreamstime.com/dente-dos-desenhos-animados-com-polegar-e-chapeu.-thumb20791167.jpg"/>
          <p:cNvPicPr>
            <a:picLocks noChangeAspect="1" noChangeArrowheads="1"/>
          </p:cNvPicPr>
          <p:nvPr/>
        </p:nvPicPr>
        <p:blipFill>
          <a:blip r:embed="rId2"/>
          <a:srcRect r="4501" b="-385"/>
          <a:stretch>
            <a:fillRect/>
          </a:stretch>
        </p:blipFill>
        <p:spPr bwMode="auto">
          <a:xfrm>
            <a:off x="214313" y="214313"/>
            <a:ext cx="2143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Diagrama 31"/>
          <p:cNvGraphicFramePr/>
          <p:nvPr/>
        </p:nvGraphicFramePr>
        <p:xfrm>
          <a:off x="1285852" y="2214554"/>
          <a:ext cx="6096000" cy="4058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10" descr="http://pt.dreamstime.com/dente-dos-desenhos-animados-thumb1837408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357188"/>
            <a:ext cx="2214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tângulo 5"/>
          <p:cNvSpPr>
            <a:spLocks noChangeArrowheads="1"/>
          </p:cNvSpPr>
          <p:nvPr/>
        </p:nvSpPr>
        <p:spPr bwMode="auto">
          <a:xfrm>
            <a:off x="2428875" y="785813"/>
            <a:ext cx="407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latin typeface="Constantia" pitchFamily="18" charset="0"/>
              </a:rPr>
              <a:t>Introdução</a:t>
            </a:r>
            <a:endParaRPr lang="pt-BR" sz="36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tângulo 6"/>
          <p:cNvSpPr>
            <a:spLocks noChangeArrowheads="1"/>
          </p:cNvSpPr>
          <p:nvPr/>
        </p:nvSpPr>
        <p:spPr bwMode="auto">
          <a:xfrm>
            <a:off x="2428875" y="785813"/>
            <a:ext cx="407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latin typeface="Constantia" pitchFamily="18" charset="0"/>
              </a:rPr>
              <a:t>Discussão</a:t>
            </a:r>
            <a:endParaRPr lang="pt-BR" sz="3600">
              <a:latin typeface="Constantia" pitchFamily="18" charset="0"/>
            </a:endParaRPr>
          </a:p>
        </p:txBody>
      </p:sp>
      <p:sp>
        <p:nvSpPr>
          <p:cNvPr id="40962" name="Retângulo 7"/>
          <p:cNvSpPr>
            <a:spLocks noChangeArrowheads="1"/>
          </p:cNvSpPr>
          <p:nvPr/>
        </p:nvSpPr>
        <p:spPr bwMode="auto">
          <a:xfrm>
            <a:off x="2428875" y="1714500"/>
            <a:ext cx="6215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onstantia" pitchFamily="18" charset="0"/>
              </a:rPr>
              <a:t>Importância da Intervenção</a:t>
            </a:r>
            <a:endParaRPr lang="pt-BR" sz="2400">
              <a:latin typeface="Constantia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71550" y="2781300"/>
            <a:ext cx="7715250" cy="26304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Estímulo a autonomia e responsabilidade sobre a saúde geral</a:t>
            </a:r>
            <a:endParaRPr lang="pt-BR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 </a:t>
            </a:r>
            <a:r>
              <a:rPr lang="pt-BR" sz="2000" b="1" dirty="0">
                <a:latin typeface="+mn-lt"/>
              </a:rPr>
              <a:t>Incorporação da intervenção à rotina de serviço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Ampliação para outros grupos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 </a:t>
            </a:r>
            <a:r>
              <a:rPr lang="pt-BR" sz="2000" b="1" dirty="0">
                <a:latin typeface="+mn-lt"/>
              </a:rPr>
              <a:t>Melhoria nos registros</a:t>
            </a:r>
            <a:endParaRPr lang="pt-BR" sz="2000" dirty="0">
              <a:latin typeface="+mn-lt"/>
            </a:endParaRPr>
          </a:p>
        </p:txBody>
      </p:sp>
      <p:pic>
        <p:nvPicPr>
          <p:cNvPr id="40964" name="Picture 4" descr="http://pt.dreamstime.com/dente-dos-desenhos-animados-com-polegar-e-chapeu.-thumb20791167.jpg"/>
          <p:cNvPicPr>
            <a:picLocks noChangeAspect="1" noChangeArrowheads="1"/>
          </p:cNvPicPr>
          <p:nvPr/>
        </p:nvPicPr>
        <p:blipFill>
          <a:blip r:embed="rId2"/>
          <a:srcRect r="4501" b="-385"/>
          <a:stretch>
            <a:fillRect/>
          </a:stretch>
        </p:blipFill>
        <p:spPr bwMode="auto">
          <a:xfrm>
            <a:off x="214313" y="214313"/>
            <a:ext cx="2143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28688" y="2571750"/>
            <a:ext cx="6858000" cy="27082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Expectativas iniciais – totalmente correspondidas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 </a:t>
            </a:r>
            <a:r>
              <a:rPr lang="pt-BR" sz="2000" b="1" dirty="0">
                <a:latin typeface="+mn-lt"/>
              </a:rPr>
              <a:t>Metas praticamente atingidas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Modificação da forma de trabalho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Maior ênfase em educação em saúde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Sistema de registro – monitoramento das ações</a:t>
            </a:r>
            <a:endParaRPr lang="pt-BR" sz="2000" dirty="0">
              <a:latin typeface="+mn-lt"/>
            </a:endParaRPr>
          </a:p>
        </p:txBody>
      </p:sp>
      <p:sp>
        <p:nvSpPr>
          <p:cNvPr id="41986" name="Retângulo 6"/>
          <p:cNvSpPr>
            <a:spLocks noChangeArrowheads="1"/>
          </p:cNvSpPr>
          <p:nvPr/>
        </p:nvSpPr>
        <p:spPr bwMode="auto">
          <a:xfrm>
            <a:off x="2428875" y="785813"/>
            <a:ext cx="407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latin typeface="Constantia" pitchFamily="18" charset="0"/>
              </a:rPr>
              <a:t>Reflexão crítica</a:t>
            </a:r>
            <a:endParaRPr lang="pt-BR" sz="3600">
              <a:latin typeface="Constantia" pitchFamily="18" charset="0"/>
            </a:endParaRPr>
          </a:p>
        </p:txBody>
      </p:sp>
      <p:pic>
        <p:nvPicPr>
          <p:cNvPr id="41987" name="Picture 2" descr="http://1.bp.blogspot.com/_ewGdBCzawak/TIasFe1rE6I/AAAAAAAADwo/Me3pgq3PYf8/s1600/den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19288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tângulo 8"/>
          <p:cNvSpPr>
            <a:spLocks noChangeArrowheads="1"/>
          </p:cNvSpPr>
          <p:nvPr/>
        </p:nvSpPr>
        <p:spPr bwMode="auto">
          <a:xfrm>
            <a:off x="2428875" y="1714500"/>
            <a:ext cx="6215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onstantia" pitchFamily="18" charset="0"/>
              </a:rPr>
              <a:t>Aprendizados relevantes</a:t>
            </a:r>
            <a:endParaRPr lang="pt-BR" sz="24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tângulo 5"/>
          <p:cNvSpPr>
            <a:spLocks noChangeArrowheads="1"/>
          </p:cNvSpPr>
          <p:nvPr/>
        </p:nvSpPr>
        <p:spPr bwMode="auto">
          <a:xfrm>
            <a:off x="2428875" y="785813"/>
            <a:ext cx="407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latin typeface="Constantia" pitchFamily="18" charset="0"/>
              </a:rPr>
              <a:t>Reflexão crítica</a:t>
            </a:r>
            <a:endParaRPr lang="pt-BR" sz="3600">
              <a:latin typeface="Constantia" pitchFamily="18" charset="0"/>
            </a:endParaRPr>
          </a:p>
        </p:txBody>
      </p:sp>
      <p:pic>
        <p:nvPicPr>
          <p:cNvPr id="43010" name="Picture 2" descr="http://1.bp.blogspot.com/_ewGdBCzawak/TIasFe1rE6I/AAAAAAAADwo/Me3pgq3PYf8/s1600/den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19288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928688" y="2571750"/>
            <a:ext cx="7643812" cy="2632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Desenvolvimento de um projeto de intervenção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Métodos de registro, planejamento e avaliação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Organização dos serviços – torna viável realizar as ações na prática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000" b="1" dirty="0">
                <a:latin typeface="+mn-lt"/>
              </a:rPr>
              <a:t>Aprender a trabalhar em equipe</a:t>
            </a:r>
            <a:r>
              <a:rPr lang="pt-BR" sz="2000" b="1" dirty="0">
                <a:solidFill>
                  <a:srgbClr val="FFFF00"/>
                </a:solidFill>
                <a:latin typeface="+mn-lt"/>
              </a:rPr>
              <a:t> </a:t>
            </a:r>
            <a:endParaRPr lang="pt-BR" sz="2000" dirty="0">
              <a:latin typeface="+mn-lt"/>
            </a:endParaRPr>
          </a:p>
        </p:txBody>
      </p:sp>
      <p:sp>
        <p:nvSpPr>
          <p:cNvPr id="43012" name="Retângulo 10"/>
          <p:cNvSpPr>
            <a:spLocks noChangeArrowheads="1"/>
          </p:cNvSpPr>
          <p:nvPr/>
        </p:nvSpPr>
        <p:spPr bwMode="auto">
          <a:xfrm>
            <a:off x="2428875" y="1714500"/>
            <a:ext cx="6215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onstantia" pitchFamily="18" charset="0"/>
              </a:rPr>
              <a:t>Aprendizados relevantes</a:t>
            </a:r>
            <a:endParaRPr lang="pt-BR" sz="24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aixaDeTexto 6"/>
          <p:cNvSpPr txBox="1">
            <a:spLocks noChangeArrowheads="1"/>
          </p:cNvSpPr>
          <p:nvPr/>
        </p:nvSpPr>
        <p:spPr bwMode="auto">
          <a:xfrm>
            <a:off x="5435600" y="4149725"/>
            <a:ext cx="3214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>
                <a:latin typeface="Constantia" pitchFamily="18" charset="0"/>
              </a:rPr>
              <a:t>Obrigada!</a:t>
            </a:r>
          </a:p>
        </p:txBody>
      </p:sp>
      <p:pic>
        <p:nvPicPr>
          <p:cNvPr id="44034" name="Picture 2" descr="G:\ESF\Fotos\DSC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43275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CaixaDeTexto 7"/>
          <p:cNvSpPr txBox="1">
            <a:spLocks noChangeArrowheads="1"/>
          </p:cNvSpPr>
          <p:nvPr/>
        </p:nvSpPr>
        <p:spPr bwMode="auto">
          <a:xfrm>
            <a:off x="4932363" y="2205038"/>
            <a:ext cx="44640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onstantia" pitchFamily="18" charset="0"/>
              </a:rPr>
              <a:t>Os dentes mudam o sorriso, </a:t>
            </a:r>
          </a:p>
          <a:p>
            <a:r>
              <a:rPr lang="pt-BR" sz="2400" b="1">
                <a:latin typeface="Constantia" pitchFamily="18" charset="0"/>
              </a:rPr>
              <a:t>O sorriso muda a face, </a:t>
            </a:r>
          </a:p>
          <a:p>
            <a:r>
              <a:rPr lang="pt-BR" sz="2400" b="1">
                <a:latin typeface="Constantia" pitchFamily="18" charset="0"/>
              </a:rPr>
              <a:t>A face muda a expressão,</a:t>
            </a:r>
          </a:p>
          <a:p>
            <a:r>
              <a:rPr lang="pt-BR" sz="2400" b="1">
                <a:latin typeface="Constantia" pitchFamily="18" charset="0"/>
              </a:rPr>
              <a:t>A expressão muda a vida.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928688" y="2571750"/>
            <a:ext cx="7072312" cy="3554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 </a:t>
            </a:r>
            <a:r>
              <a:rPr lang="pt-BR" sz="2000" b="1" dirty="0">
                <a:latin typeface="+mn-lt"/>
              </a:rPr>
              <a:t>Localiza-se no 3° Distrito de Pelotas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latin typeface="+mn-lt"/>
              </a:rPr>
              <a:t> Funciona como ESF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latin typeface="+mn-lt"/>
              </a:rPr>
              <a:t> Equipe: médico, enfermeiro, técnico de enfermagem, 6 ACS, dentista, ASB, assistente social, 2 agentes administrativos, 2 higienizadores.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latin typeface="+mn-lt"/>
              </a:rPr>
              <a:t> Estrutura física adequada, recursos humanos e insumos disponíveis para a realização das atividades</a:t>
            </a:r>
          </a:p>
        </p:txBody>
      </p:sp>
      <p:sp>
        <p:nvSpPr>
          <p:cNvPr id="16386" name="Retângulo 8"/>
          <p:cNvSpPr>
            <a:spLocks noChangeArrowheads="1"/>
          </p:cNvSpPr>
          <p:nvPr/>
        </p:nvSpPr>
        <p:spPr bwMode="auto">
          <a:xfrm>
            <a:off x="2428875" y="1714500"/>
            <a:ext cx="6215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onstantia" pitchFamily="18" charset="0"/>
              </a:rPr>
              <a:t>Caracterização da UBS Cerrito Alegre</a:t>
            </a:r>
            <a:endParaRPr lang="pt-BR" sz="2400">
              <a:latin typeface="Constantia" pitchFamily="18" charset="0"/>
            </a:endParaRPr>
          </a:p>
        </p:txBody>
      </p:sp>
      <p:pic>
        <p:nvPicPr>
          <p:cNvPr id="16387" name="Picture 10" descr="http://pt.dreamstime.com/dente-dos-desenhos-animados-thumb18374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2214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tângulo 12"/>
          <p:cNvSpPr>
            <a:spLocks noChangeArrowheads="1"/>
          </p:cNvSpPr>
          <p:nvPr/>
        </p:nvSpPr>
        <p:spPr bwMode="auto">
          <a:xfrm>
            <a:off x="2428875" y="785813"/>
            <a:ext cx="407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latin typeface="Constantia" pitchFamily="18" charset="0"/>
              </a:rPr>
              <a:t>Introdução</a:t>
            </a:r>
            <a:endParaRPr lang="pt-BR" sz="36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ea typeface="ＭＳ Ｐゴシック"/>
                <a:cs typeface="ＭＳ Ｐゴシック"/>
              </a:rPr>
              <a:t>Equipe da UBS Cerrito Alegre</a:t>
            </a:r>
          </a:p>
        </p:txBody>
      </p:sp>
      <p:pic>
        <p:nvPicPr>
          <p:cNvPr id="17410" name="Imagem 2" descr="H:\DCIM\101MSDCF\DSC068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196975"/>
            <a:ext cx="652938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>
                <a:ea typeface="ＭＳ Ｐゴシック"/>
                <a:cs typeface="ＭＳ Ｐゴシック"/>
              </a:rPr>
              <a:t>UBS Cerrito Alegre</a:t>
            </a:r>
          </a:p>
        </p:txBody>
      </p:sp>
      <p:pic>
        <p:nvPicPr>
          <p:cNvPr id="18434" name="Espaço Reservado para Conteúdo 3" descr="DSC0699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052513"/>
            <a:ext cx="6840538" cy="513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Espaço Reservado para Conteúdo 3" descr="DSC0699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620713"/>
            <a:ext cx="7489825" cy="5616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Espaço Reservado para Conteúdo 3" descr="DSC0700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692150"/>
            <a:ext cx="74168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928688" y="2566988"/>
            <a:ext cx="7215187" cy="2632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latin typeface="+mn-lt"/>
              </a:rPr>
              <a:t> Escassas atividades educativas e preventivas na escola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latin typeface="+mn-lt"/>
              </a:rPr>
              <a:t> Falta de integração das atividades odontológicas com o restante da equipe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latin typeface="+mn-lt"/>
              </a:rPr>
              <a:t> Falta de registros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►</a:t>
            </a:r>
            <a:r>
              <a:rPr lang="pt-BR" sz="2000" b="1" dirty="0">
                <a:latin typeface="+mn-lt"/>
              </a:rPr>
              <a:t> Ausência de planejamento, monitoramento e avaliação</a:t>
            </a:r>
          </a:p>
        </p:txBody>
      </p:sp>
      <p:sp>
        <p:nvSpPr>
          <p:cNvPr id="21506" name="Retângulo 8"/>
          <p:cNvSpPr>
            <a:spLocks noChangeArrowheads="1"/>
          </p:cNvSpPr>
          <p:nvPr/>
        </p:nvSpPr>
        <p:spPr bwMode="auto">
          <a:xfrm>
            <a:off x="2428875" y="1714500"/>
            <a:ext cx="6215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onstantia" pitchFamily="18" charset="0"/>
              </a:rPr>
              <a:t>Situação prévia a  implementação</a:t>
            </a:r>
          </a:p>
        </p:txBody>
      </p:sp>
      <p:pic>
        <p:nvPicPr>
          <p:cNvPr id="21507" name="Picture 10" descr="http://pt.dreamstime.com/dente-dos-desenhos-animados-thumb18374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2214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tângulo 13"/>
          <p:cNvSpPr>
            <a:spLocks noChangeArrowheads="1"/>
          </p:cNvSpPr>
          <p:nvPr/>
        </p:nvSpPr>
        <p:spPr bwMode="auto">
          <a:xfrm>
            <a:off x="2428875" y="785813"/>
            <a:ext cx="4076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latin typeface="Constantia" pitchFamily="18" charset="0"/>
              </a:rPr>
              <a:t>Introdução</a:t>
            </a:r>
            <a:endParaRPr lang="pt-BR" sz="36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_UNA_SU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l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Tema_UNA_SUS</Template>
  <TotalTime>3771</TotalTime>
  <Words>825</Words>
  <Application>Microsoft Office PowerPoint</Application>
  <PresentationFormat>On-screen Show (4:3)</PresentationFormat>
  <Paragraphs>169</Paragraphs>
  <Slides>33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Modelo de design</vt:lpstr>
      </vt:variant>
      <vt:variant>
        <vt:i4>10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33</vt:i4>
      </vt:variant>
    </vt:vector>
  </HeadingPairs>
  <TitlesOfParts>
    <vt:vector size="49" baseType="lpstr">
      <vt:lpstr>Arial</vt:lpstr>
      <vt:lpstr>Constantia</vt:lpstr>
      <vt:lpstr>ＭＳ Ｐゴシック</vt:lpstr>
      <vt:lpstr>Calibri</vt:lpstr>
      <vt:lpstr>Tema_UNA_SUS</vt:lpstr>
      <vt:lpstr>Tema_UNA_SUS</vt:lpstr>
      <vt:lpstr>Tema_UNA_SUS</vt:lpstr>
      <vt:lpstr>Tema_UNA_SUS</vt:lpstr>
      <vt:lpstr>Tema_UNA_SUS</vt:lpstr>
      <vt:lpstr>Tema_UNA_SUS</vt:lpstr>
      <vt:lpstr>Tema_UNA_SUS</vt:lpstr>
      <vt:lpstr>Tema_UNA_SUS</vt:lpstr>
      <vt:lpstr>Tema_UNA_SUS</vt:lpstr>
      <vt:lpstr>Tema_UNA_SUS</vt:lpstr>
      <vt:lpstr>Gráfico do Microsoft Office Excel</vt:lpstr>
      <vt:lpstr>Gráfico do Microsoft Excel</vt:lpstr>
      <vt:lpstr>Slide 1</vt:lpstr>
      <vt:lpstr>Slide 2</vt:lpstr>
      <vt:lpstr>Slide 3</vt:lpstr>
      <vt:lpstr>Slide 4</vt:lpstr>
      <vt:lpstr>Equipe da UBS Cerrito Alegre</vt:lpstr>
      <vt:lpstr>UBS Cerrito Alegre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Proporção de crianças de cinco a 14 anos residentes na área de abrangência da UBS, com primeira  consulta odontológica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EDUCAÇÃO E PREVENÇÃO EM SAÚDE BUCAL  PARA CRIANÇAS DE 0 A 6 ANOS</dc:title>
  <dc:creator>cliente</dc:creator>
  <cp:lastModifiedBy>User</cp:lastModifiedBy>
  <cp:revision>168</cp:revision>
  <dcterms:created xsi:type="dcterms:W3CDTF">2012-09-11T23:26:50Z</dcterms:created>
  <dcterms:modified xsi:type="dcterms:W3CDTF">2013-09-14T03:38:36Z</dcterms:modified>
</cp:coreProperties>
</file>