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4" r:id="rId2"/>
    <p:sldId id="265" r:id="rId3"/>
    <p:sldId id="266" r:id="rId4"/>
    <p:sldId id="267" r:id="rId5"/>
    <p:sldId id="256" r:id="rId6"/>
    <p:sldId id="257" r:id="rId7"/>
    <p:sldId id="259" r:id="rId8"/>
    <p:sldId id="260" r:id="rId9"/>
    <p:sldId id="268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17080-E8BE-4A94-A921-5CB177070A3A}" type="datetimeFigureOut">
              <a:rPr lang="pt-BR" smtClean="0"/>
              <a:pPr/>
              <a:t>29/05/2013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70161-0FBC-4A3B-99FB-9C7FB50E51A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17080-E8BE-4A94-A921-5CB177070A3A}" type="datetimeFigureOut">
              <a:rPr lang="pt-BR" smtClean="0"/>
              <a:pPr/>
              <a:t>29/05/2013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70161-0FBC-4A3B-99FB-9C7FB50E51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17080-E8BE-4A94-A921-5CB177070A3A}" type="datetimeFigureOut">
              <a:rPr lang="pt-BR" smtClean="0"/>
              <a:pPr/>
              <a:t>29/05/2013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70161-0FBC-4A3B-99FB-9C7FB50E51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17080-E8BE-4A94-A921-5CB177070A3A}" type="datetimeFigureOut">
              <a:rPr lang="pt-BR" smtClean="0"/>
              <a:pPr/>
              <a:t>29/05/2013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70161-0FBC-4A3B-99FB-9C7FB50E51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17080-E8BE-4A94-A921-5CB177070A3A}" type="datetimeFigureOut">
              <a:rPr lang="pt-BR" smtClean="0"/>
              <a:pPr/>
              <a:t>29/05/2013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70161-0FBC-4A3B-99FB-9C7FB50E51A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17080-E8BE-4A94-A921-5CB177070A3A}" type="datetimeFigureOut">
              <a:rPr lang="pt-BR" smtClean="0"/>
              <a:pPr/>
              <a:t>29/05/2013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70161-0FBC-4A3B-99FB-9C7FB50E51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17080-E8BE-4A94-A921-5CB177070A3A}" type="datetimeFigureOut">
              <a:rPr lang="pt-BR" smtClean="0"/>
              <a:pPr/>
              <a:t>29/05/2013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70161-0FBC-4A3B-99FB-9C7FB50E51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17080-E8BE-4A94-A921-5CB177070A3A}" type="datetimeFigureOut">
              <a:rPr lang="pt-BR" smtClean="0"/>
              <a:pPr/>
              <a:t>29/05/2013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70161-0FBC-4A3B-99FB-9C7FB50E51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17080-E8BE-4A94-A921-5CB177070A3A}" type="datetimeFigureOut">
              <a:rPr lang="pt-BR" smtClean="0"/>
              <a:pPr/>
              <a:t>29/05/2013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70161-0FBC-4A3B-99FB-9C7FB50E51A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17080-E8BE-4A94-A921-5CB177070A3A}" type="datetimeFigureOut">
              <a:rPr lang="pt-BR" smtClean="0"/>
              <a:pPr/>
              <a:t>29/05/2013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70161-0FBC-4A3B-99FB-9C7FB50E51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17080-E8BE-4A94-A921-5CB177070A3A}" type="datetimeFigureOut">
              <a:rPr lang="pt-BR" smtClean="0"/>
              <a:pPr/>
              <a:t>29/05/2013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70161-0FBC-4A3B-99FB-9C7FB50E51A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3D17080-E8BE-4A94-A921-5CB177070A3A}" type="datetimeFigureOut">
              <a:rPr lang="pt-BR" smtClean="0"/>
              <a:pPr/>
              <a:t>29/05/2013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970161-0FBC-4A3B-99FB-9C7FB50E51A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Dalleska\Documents\P&#243;s%20Dyanna\Projeto%20TCC%20Dyanna\Dyanna.wm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1538" y="714356"/>
            <a:ext cx="7072362" cy="1071570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latin typeface="Times New Roman" pitchFamily="18" charset="0"/>
                <a:cs typeface="Times New Roman" pitchFamily="18" charset="0"/>
              </a:rPr>
              <a:t>Especialização em Saúde da Família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0166" y="3143248"/>
            <a:ext cx="6500858" cy="2714644"/>
          </a:xfrm>
        </p:spPr>
        <p:txBody>
          <a:bodyPr>
            <a:noAutofit/>
          </a:bodyPr>
          <a:lstStyle/>
          <a:p>
            <a:pPr algn="ctr"/>
            <a:r>
              <a:rPr lang="pt-BR" sz="3200" dirty="0" err="1" smtClean="0">
                <a:latin typeface="Times New Roman" pitchFamily="18" charset="0"/>
                <a:cs typeface="Times New Roman" pitchFamily="18" charset="0"/>
              </a:rPr>
              <a:t>Dyanna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Jóia dos Santos de Carvalho</a:t>
            </a:r>
          </a:p>
          <a:p>
            <a:pPr algn="ctr"/>
            <a:endParaRPr lang="pt-BR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Universidade Federal de Pelotas</a:t>
            </a:r>
          </a:p>
          <a:p>
            <a:pPr algn="ctr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Rio Grande do Sul - 2013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24" y="500043"/>
            <a:ext cx="7772400" cy="1000132"/>
          </a:xfrm>
        </p:spPr>
        <p:txBody>
          <a:bodyPr/>
          <a:lstStyle/>
          <a:p>
            <a:pPr algn="r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57290" y="2285992"/>
            <a:ext cx="6557986" cy="300039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Nos demais indicadores avaliadores da qualidade da assistência pré-natal, obteve-se em geral alta ou estabilidade dentro das metas propostas.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928694"/>
          </a:xfrm>
        </p:spPr>
        <p:txBody>
          <a:bodyPr/>
          <a:lstStyle/>
          <a:p>
            <a:pPr algn="r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Discussão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85852" y="1142984"/>
            <a:ext cx="7000924" cy="4143404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buFont typeface="Arial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Melhorias na estrutura e padronização qualificada da assistência pré-natal e puerperal;</a:t>
            </a:r>
          </a:p>
          <a:p>
            <a:pPr algn="just">
              <a:lnSpc>
                <a:spcPct val="170000"/>
              </a:lnSpc>
              <a:buFont typeface="Arial" pitchFamily="34" charset="0"/>
              <a:buChar char="•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Valorização profissional e capacitação do mesmos;</a:t>
            </a:r>
          </a:p>
          <a:p>
            <a:pPr algn="just">
              <a:lnSpc>
                <a:spcPct val="170000"/>
              </a:lnSpc>
              <a:buFont typeface="Arial" pitchFamily="34" charset="0"/>
              <a:buChar char="•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População esclarecida e orientada em relação ao serviço de saúde;</a:t>
            </a:r>
          </a:p>
          <a:p>
            <a:pPr algn="just">
              <a:lnSpc>
                <a:spcPct val="170000"/>
              </a:lnSpc>
              <a:buFont typeface="Arial" pitchFamily="34" charset="0"/>
              <a:buChar char="•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Comprometimento dos profissionais em relação às atividades e assistência realizadas na ESF.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500043"/>
            <a:ext cx="7772400" cy="714380"/>
          </a:xfrm>
        </p:spPr>
        <p:txBody>
          <a:bodyPr>
            <a:noAutofit/>
          </a:bodyPr>
          <a:lstStyle/>
          <a:p>
            <a:pPr algn="r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Reflexão Crítica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1538" y="2214554"/>
            <a:ext cx="7286676" cy="321471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Superação das expectativas;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Estruturação e Planejamento, Implementação e avaliação;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Motivação dos profissionais;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VIDEO</a:t>
            </a:r>
            <a:endParaRPr lang="pt-BR" dirty="0"/>
          </a:p>
        </p:txBody>
      </p:sp>
      <p:pic>
        <p:nvPicPr>
          <p:cNvPr id="3" name="Dyanna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57356" y="1357298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0"/>
            <a:ext cx="7406640" cy="760536"/>
          </a:xfrm>
        </p:spPr>
        <p:txBody>
          <a:bodyPr/>
          <a:lstStyle/>
          <a:p>
            <a:pPr algn="r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Perfil da Unidade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57290" y="857232"/>
            <a:ext cx="7406640" cy="1752600"/>
          </a:xfrm>
        </p:spPr>
        <p:txBody>
          <a:bodyPr>
            <a:noAutofit/>
          </a:bodyPr>
          <a:lstStyle/>
          <a:p>
            <a:pPr marL="342900" lvl="0" indent="-228600">
              <a:spcBef>
                <a:spcPct val="20000"/>
              </a:spcBef>
              <a:buClr>
                <a:srgbClr val="A9A57C"/>
              </a:buClr>
              <a:buSzTx/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Quantidade de equipes: 07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SzTx/>
              <a:buFont typeface="Arial" pitchFamily="34" charset="0"/>
              <a:buChar char="•"/>
            </a:pPr>
            <a:endParaRPr lang="pt-BR" sz="2400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SzTx/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Quantidade de equipes cadastradas: 07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SzTx/>
              <a:buFont typeface="Arial" pitchFamily="34" charset="0"/>
              <a:buChar char="•"/>
            </a:pPr>
            <a:endParaRPr lang="pt-BR" sz="2400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SzTx/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Equipe de programa de saúde em rua: 1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SzTx/>
              <a:buFont typeface="Arial" pitchFamily="34" charset="0"/>
              <a:buChar char="•"/>
            </a:pPr>
            <a:endParaRPr lang="pt-BR" sz="2400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SzTx/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Total de ACS: 42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SzTx/>
              <a:buFont typeface="Arial" pitchFamily="34" charset="0"/>
              <a:buChar char="•"/>
            </a:pPr>
            <a:endParaRPr lang="pt-BR" sz="2400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SzTx/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População estimada: 28.000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SzTx/>
              <a:buFont typeface="Arial" pitchFamily="34" charset="0"/>
              <a:buChar char="•"/>
            </a:pPr>
            <a:endParaRPr lang="pt-BR" sz="2400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SzTx/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Total de pessoas cadastradas: 19.257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SzTx/>
              <a:buFont typeface="Arial" pitchFamily="34" charset="0"/>
              <a:buChar char="•"/>
            </a:pPr>
            <a:endParaRPr lang="pt-BR" sz="2400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SzTx/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Total de famílias  cadastradas: 6.360</a:t>
            </a: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928794" y="2357430"/>
          <a:ext cx="6096000" cy="2895600"/>
        </p:xfrm>
        <a:graphic>
          <a:graphicData uri="http://schemas.openxmlformats.org/drawingml/2006/table">
            <a:tbl>
              <a:tblPr firstRow="1" bandRow="1"/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/>
                      <a:r>
                        <a:rPr lang="pt-BR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Gestantes</a:t>
                      </a:r>
                      <a:endParaRPr lang="pt-BR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/>
                      <a:r>
                        <a:rPr lang="pt-BR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pt-BR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/>
                      <a:r>
                        <a:rPr lang="pt-BR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Diabéticos</a:t>
                      </a:r>
                      <a:endParaRPr lang="pt-BR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/>
                      <a:r>
                        <a:rPr lang="pt-BR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799</a:t>
                      </a:r>
                      <a:endParaRPr lang="pt-BR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/>
                      <a:r>
                        <a:rPr lang="pt-BR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Hipertensos</a:t>
                      </a:r>
                      <a:endParaRPr lang="pt-BR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/>
                      <a:r>
                        <a:rPr lang="pt-BR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2690</a:t>
                      </a:r>
                      <a:endParaRPr lang="pt-BR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/>
                      <a:r>
                        <a:rPr lang="pt-BR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Tuberculose</a:t>
                      </a:r>
                      <a:endParaRPr lang="pt-BR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/>
                      <a:r>
                        <a:rPr lang="pt-BR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pt-BR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/>
                      <a:r>
                        <a:rPr lang="pt-BR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Hanseníase</a:t>
                      </a:r>
                      <a:endParaRPr lang="pt-BR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/>
                      <a:r>
                        <a:rPr lang="pt-BR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t-BR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1428728" y="428604"/>
            <a:ext cx="7406640" cy="760536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Perfil da Unidade</a:t>
            </a:r>
            <a:endParaRPr kumimoji="0" lang="pt-BR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500043"/>
            <a:ext cx="7772400" cy="928694"/>
          </a:xfrm>
        </p:spPr>
        <p:txBody>
          <a:bodyPr/>
          <a:lstStyle/>
          <a:p>
            <a:pPr algn="r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4414" y="2214554"/>
            <a:ext cx="6929486" cy="2143140"/>
          </a:xfrm>
        </p:spPr>
        <p:txBody>
          <a:bodyPr>
            <a:normAutofit/>
          </a:bodyPr>
          <a:lstStyle/>
          <a:p>
            <a:pPr algn="just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O projeto a seguir trata-se de uma intervenção na Clínica da Família </a:t>
            </a:r>
            <a:r>
              <a:rPr lang="pt-BR" sz="3200" dirty="0" err="1" smtClean="0">
                <a:latin typeface="Times New Roman" pitchFamily="18" charset="0"/>
                <a:cs typeface="Times New Roman" pitchFamily="18" charset="0"/>
              </a:rPr>
              <a:t>Anthídio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Dias da Silveira, no serviço de assistência ao pré-natal. 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57158" y="131603"/>
          <a:ext cx="8429684" cy="66060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96048"/>
                <a:gridCol w="5333636"/>
              </a:tblGrid>
              <a:tr h="699504">
                <a:tc>
                  <a:txBody>
                    <a:bodyPr/>
                    <a:lstStyle/>
                    <a:p>
                      <a:pPr algn="ctr"/>
                      <a:r>
                        <a:rPr lang="pt-BR" sz="4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Objetivos</a:t>
                      </a:r>
                      <a:endParaRPr lang="pt-BR" sz="4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Metas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0736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pt-BR" sz="2700" dirty="0" smtClean="0">
                          <a:latin typeface="Times New Roman" pitchFamily="18" charset="0"/>
                          <a:cs typeface="Times New Roman" pitchFamily="18" charset="0"/>
                        </a:rPr>
                        <a:t>Ampliar a cobertura da assistência pré-natal</a:t>
                      </a:r>
                      <a:endParaRPr lang="pt-BR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latin typeface="Times New Roman" pitchFamily="18" charset="0"/>
                          <a:cs typeface="Times New Roman" pitchFamily="18" charset="0"/>
                        </a:rPr>
                        <a:t>Ampliar a cobertura das gestantes da área com pré-natal na Unidade Básica de Saúde (UBS) para 50%</a:t>
                      </a:r>
                    </a:p>
                  </a:txBody>
                  <a:tcPr/>
                </a:tc>
              </a:tr>
              <a:tr h="96721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pt-BR" sz="2700" dirty="0" smtClean="0">
                          <a:latin typeface="Times New Roman" pitchFamily="18" charset="0"/>
                          <a:cs typeface="Times New Roman" pitchFamily="18" charset="0"/>
                        </a:rPr>
                        <a:t>Melhorar a adesão ao pré-natal</a:t>
                      </a:r>
                      <a:endParaRPr lang="pt-BR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Captar 100% das gestantes da área que não fazem pré-natal</a:t>
                      </a:r>
                      <a:endParaRPr lang="pt-BR" sz="27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736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pt-BR" sz="2700" dirty="0" smtClean="0">
                          <a:latin typeface="Times New Roman" pitchFamily="18" charset="0"/>
                          <a:cs typeface="Times New Roman" pitchFamily="18" charset="0"/>
                        </a:rPr>
                        <a:t>Elevar o índice de acompanhamento puerperal</a:t>
                      </a:r>
                      <a:endParaRPr lang="pt-BR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700" dirty="0" smtClean="0">
                          <a:latin typeface="Times New Roman" pitchFamily="18" charset="0"/>
                          <a:cs typeface="Times New Roman" pitchFamily="18" charset="0"/>
                        </a:rPr>
                        <a:t>Garantir a captação de 50% das gestantes no primeiro trimestre de gestação</a:t>
                      </a:r>
                      <a:endParaRPr lang="pt-BR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1349">
                <a:tc>
                  <a:txBody>
                    <a:bodyPr/>
                    <a:lstStyle/>
                    <a:p>
                      <a:endParaRPr lang="pt-BR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700" dirty="0" smtClean="0">
                          <a:latin typeface="Times New Roman" pitchFamily="18" charset="0"/>
                          <a:cs typeface="Times New Roman" pitchFamily="18" charset="0"/>
                        </a:rPr>
                        <a:t>Recuperar 100% das </a:t>
                      </a:r>
                    </a:p>
                    <a:p>
                      <a:r>
                        <a:rPr lang="pt-BR" sz="2700" dirty="0" smtClean="0">
                          <a:latin typeface="Times New Roman" pitchFamily="18" charset="0"/>
                          <a:cs typeface="Times New Roman" pitchFamily="18" charset="0"/>
                        </a:rPr>
                        <a:t>gestantes faltosas às consultas</a:t>
                      </a:r>
                      <a:endParaRPr lang="pt-BR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99061">
                <a:tc>
                  <a:txBody>
                    <a:bodyPr/>
                    <a:lstStyle/>
                    <a:p>
                      <a:endParaRPr lang="pt-BR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700" dirty="0" smtClean="0">
                          <a:latin typeface="Times New Roman" pitchFamily="18" charset="0"/>
                          <a:cs typeface="Times New Roman" pitchFamily="18" charset="0"/>
                        </a:rPr>
                        <a:t>Garantir a realização da 1ª consulta puerperal até o décimo dia pós-parto, em 80% das </a:t>
                      </a:r>
                      <a:r>
                        <a:rPr lang="pt-BR" sz="2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puérperas</a:t>
                      </a:r>
                      <a:endParaRPr lang="pt-BR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7772400" cy="857256"/>
          </a:xfrm>
        </p:spPr>
        <p:txBody>
          <a:bodyPr>
            <a:normAutofit/>
          </a:bodyPr>
          <a:lstStyle/>
          <a:p>
            <a:pPr algn="r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Metodologia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0100" y="1000108"/>
            <a:ext cx="7572428" cy="500066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700" dirty="0" smtClean="0">
                <a:latin typeface="Times New Roman" pitchFamily="18" charset="0"/>
                <a:cs typeface="Times New Roman" pitchFamily="18" charset="0"/>
              </a:rPr>
              <a:t> Cadastramento de gestantes e mulheres com queixa de </a:t>
            </a:r>
            <a:r>
              <a:rPr lang="pt-BR" sz="2700" dirty="0" err="1" smtClean="0">
                <a:latin typeface="Times New Roman" pitchFamily="18" charset="0"/>
                <a:cs typeface="Times New Roman" pitchFamily="18" charset="0"/>
              </a:rPr>
              <a:t>amnorréia</a:t>
            </a:r>
            <a:r>
              <a:rPr lang="pt-BR" sz="27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700" dirty="0" smtClean="0">
                <a:latin typeface="Times New Roman" pitchFamily="18" charset="0"/>
                <a:cs typeface="Times New Roman" pitchFamily="18" charset="0"/>
              </a:rPr>
              <a:t> Busca ativa das gestantes e </a:t>
            </a:r>
            <a:r>
              <a:rPr lang="pt-BR" sz="2700" dirty="0" err="1" smtClean="0">
                <a:latin typeface="Times New Roman" pitchFamily="18" charset="0"/>
                <a:cs typeface="Times New Roman" pitchFamily="18" charset="0"/>
              </a:rPr>
              <a:t>puérperas</a:t>
            </a:r>
            <a:r>
              <a:rPr lang="pt-BR" sz="2700" dirty="0" smtClean="0">
                <a:latin typeface="Times New Roman" pitchFamily="18" charset="0"/>
                <a:cs typeface="Times New Roman" pitchFamily="18" charset="0"/>
              </a:rPr>
              <a:t> faltosas;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700" dirty="0" smtClean="0">
                <a:latin typeface="Times New Roman" pitchFamily="18" charset="0"/>
                <a:cs typeface="Times New Roman" pitchFamily="18" charset="0"/>
              </a:rPr>
              <a:t> Realização de atividades de educação;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700" dirty="0" smtClean="0">
                <a:latin typeface="Times New Roman" pitchFamily="18" charset="0"/>
                <a:cs typeface="Times New Roman" pitchFamily="18" charset="0"/>
              </a:rPr>
              <a:t> Organização da agenda dos profissionais;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700" dirty="0" smtClean="0">
                <a:latin typeface="Times New Roman" pitchFamily="18" charset="0"/>
                <a:cs typeface="Times New Roman" pitchFamily="18" charset="0"/>
              </a:rPr>
              <a:t> Monitoramento das gestantes e </a:t>
            </a:r>
            <a:r>
              <a:rPr lang="pt-BR" sz="2700" dirty="0" err="1" smtClean="0">
                <a:latin typeface="Times New Roman" pitchFamily="18" charset="0"/>
                <a:cs typeface="Times New Roman" pitchFamily="18" charset="0"/>
              </a:rPr>
              <a:t>puérperas</a:t>
            </a:r>
            <a:r>
              <a:rPr lang="pt-BR" sz="27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700" dirty="0" smtClean="0">
                <a:latin typeface="Times New Roman" pitchFamily="18" charset="0"/>
                <a:cs typeface="Times New Roman" pitchFamily="18" charset="0"/>
              </a:rPr>
              <a:t> Realização de capacitação  e educação continuada dos profissionais.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28662" y="214290"/>
            <a:ext cx="7772400" cy="857256"/>
          </a:xfrm>
        </p:spPr>
        <p:txBody>
          <a:bodyPr/>
          <a:lstStyle/>
          <a:p>
            <a:pPr algn="r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1538" y="1785926"/>
            <a:ext cx="7858212" cy="371477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100" b="1" dirty="0">
                <a:latin typeface="Times New Roman" pitchFamily="18" charset="0"/>
                <a:cs typeface="Times New Roman" pitchFamily="18" charset="0"/>
              </a:rPr>
              <a:t>Cobertura do programa de pré-natal na </a:t>
            </a: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UBS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: índice de 41,82% no primeiro mês,  ligeira queda no segundo mês (33,18%), no terceiro mês superando a meta, atingindo a marca de 100%, encerrando em 92,73%;</a:t>
            </a:r>
          </a:p>
          <a:p>
            <a:pPr algn="just">
              <a:lnSpc>
                <a:spcPct val="150000"/>
              </a:lnSpc>
            </a:pPr>
            <a:endParaRPr lang="pt-BR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100" b="1" dirty="0">
                <a:latin typeface="Times New Roman" pitchFamily="18" charset="0"/>
                <a:cs typeface="Times New Roman" pitchFamily="18" charset="0"/>
              </a:rPr>
              <a:t>Proporção de gestantes com primeira consulta puerperal até o 10º dia </a:t>
            </a: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pós-parto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:  nos dois primeiros meses, superou-se a meta, atingindo a marca de 100%, leve queda nos indicadores do meses posteriores, chegando a 96,08%;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728" y="2214554"/>
            <a:ext cx="7498080" cy="3500462"/>
          </a:xfrm>
          <a:ln>
            <a:noFill/>
          </a:ln>
        </p:spPr>
        <p:txBody>
          <a:bodyPr>
            <a:normAutofit/>
          </a:bodyPr>
          <a:lstStyle/>
          <a:p>
            <a:pPr marL="27432" lvl="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pt-BR" sz="21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pt-BR" sz="21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Proporção de gestantes com exame de </a:t>
            </a:r>
            <a:r>
              <a:rPr lang="pt-BR" sz="2100" b="1" dirty="0" err="1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puerpério</a:t>
            </a:r>
            <a:r>
              <a:rPr lang="pt-BR" sz="21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entre o 30º e o 42º dias do pós-parto:  </a:t>
            </a:r>
            <a:r>
              <a:rPr lang="pt-BR" sz="21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atingiu-se a marca de 100% no primeiro mês. No segundo mês de intervenção não houve registro de </a:t>
            </a:r>
            <a:r>
              <a:rPr lang="pt-BR" sz="2100" dirty="0" err="1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puérperas</a:t>
            </a:r>
            <a:r>
              <a:rPr lang="pt-BR" sz="21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pt-BR" sz="2100" dirty="0" smtClean="0">
                <a:solidFill>
                  <a:srgbClr val="4F271C">
                    <a:shade val="30000"/>
                    <a:satMod val="150000"/>
                  </a:srgb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pt-BR" sz="2100" dirty="0" smtClean="0">
                <a:solidFill>
                  <a:srgbClr val="4F271C">
                    <a:shade val="30000"/>
                    <a:satMod val="150000"/>
                  </a:srgb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928662" y="214290"/>
            <a:ext cx="7772400" cy="85725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Resultados</a:t>
            </a:r>
            <a:endParaRPr kumimoji="0" lang="pt-BR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172</TotalTime>
  <Words>460</Words>
  <Application>Microsoft Office PowerPoint</Application>
  <PresentationFormat>Apresentação na tela (4:3)</PresentationFormat>
  <Paragraphs>69</Paragraphs>
  <Slides>12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Solstício</vt:lpstr>
      <vt:lpstr>Especialização em Saúde da Família</vt:lpstr>
      <vt:lpstr>VIDEO</vt:lpstr>
      <vt:lpstr>Perfil da Unidade</vt:lpstr>
      <vt:lpstr>Slide 4</vt:lpstr>
      <vt:lpstr>Introdução</vt:lpstr>
      <vt:lpstr>Slide 6</vt:lpstr>
      <vt:lpstr>Metodologia</vt:lpstr>
      <vt:lpstr>Resultados</vt:lpstr>
      <vt:lpstr> Proporção de gestantes com exame de puerpério entre o 30º e o 42º dias do pós-parto:  atingiu-se a marca de 100% no primeiro mês. No segundo mês de intervenção não houve registro de puérperas. </vt:lpstr>
      <vt:lpstr>Resultados</vt:lpstr>
      <vt:lpstr>Discussão</vt:lpstr>
      <vt:lpstr>Reflexão Crítica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</dc:title>
  <dc:creator>Dalleska</dc:creator>
  <cp:lastModifiedBy>Dalleska</cp:lastModifiedBy>
  <cp:revision>19</cp:revision>
  <dcterms:created xsi:type="dcterms:W3CDTF">2013-05-06T23:28:10Z</dcterms:created>
  <dcterms:modified xsi:type="dcterms:W3CDTF">2013-05-30T02:17:55Z</dcterms:modified>
</cp:coreProperties>
</file>