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18" r:id="rId3"/>
    <p:sldId id="257" r:id="rId4"/>
    <p:sldId id="267" r:id="rId5"/>
    <p:sldId id="268" r:id="rId6"/>
    <p:sldId id="273" r:id="rId7"/>
    <p:sldId id="305" r:id="rId8"/>
    <p:sldId id="296" r:id="rId9"/>
    <p:sldId id="298" r:id="rId10"/>
    <p:sldId id="289" r:id="rId11"/>
    <p:sldId id="311" r:id="rId12"/>
    <p:sldId id="314" r:id="rId13"/>
    <p:sldId id="312" r:id="rId14"/>
    <p:sldId id="316" r:id="rId15"/>
    <p:sldId id="313" r:id="rId16"/>
    <p:sldId id="315" r:id="rId17"/>
    <p:sldId id="307" r:id="rId18"/>
    <p:sldId id="290" r:id="rId19"/>
    <p:sldId id="300" r:id="rId20"/>
    <p:sldId id="292" r:id="rId21"/>
    <p:sldId id="293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86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ynara%20Mabel\Desktop\Projeto%20UFPEL\Planilha%20Final%20Dynara%20-%20modif%20R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ynara%20Mabel\Desktop\Projeto%20UFPEL\Planilha%20Final%20Dynara%20-%20modif%20R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ynara%20Mabel\Desktop\Projeto%20UFPEL\Planilha%20Final%20Dynara%20-%20modif%20R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ynara%20Mabel\Desktop\Projeto%20UFPEL\Planilha%20Final%20Dynara%20-%20modif%20R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ynara%20Mabel\Desktop\Projeto%20UFPEL\Planilha%20Final%20Dynara%20-%20modif%20R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0.16563786008230477</c:v>
                </c:pt>
                <c:pt idx="1">
                  <c:v>0.38786008230452762</c:v>
                </c:pt>
                <c:pt idx="2">
                  <c:v>0.6790123456790127</c:v>
                </c:pt>
              </c:numCache>
            </c:numRef>
          </c:val>
        </c:ser>
        <c:axId val="71079808"/>
        <c:axId val="71456256"/>
      </c:barChart>
      <c:catAx>
        <c:axId val="71079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1456256"/>
        <c:crosses val="autoZero"/>
        <c:auto val="1"/>
        <c:lblAlgn val="ctr"/>
        <c:lblOffset val="100"/>
      </c:catAx>
      <c:valAx>
        <c:axId val="71456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1079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0.11935483870967695</c:v>
                </c:pt>
                <c:pt idx="1">
                  <c:v>0.24838709677419482</c:v>
                </c:pt>
                <c:pt idx="2">
                  <c:v>0.72580645161290303</c:v>
                </c:pt>
              </c:numCache>
            </c:numRef>
          </c:val>
        </c:ser>
        <c:axId val="73701632"/>
        <c:axId val="73707520"/>
      </c:barChart>
      <c:catAx>
        <c:axId val="73701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3707520"/>
        <c:crosses val="autoZero"/>
        <c:auto val="1"/>
        <c:lblAlgn val="ctr"/>
        <c:lblOffset val="100"/>
      </c:catAx>
      <c:valAx>
        <c:axId val="73707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3701632"/>
        <c:crosses val="autoZero"/>
        <c:crossBetween val="between"/>
        <c:majorUnit val="0.1"/>
        <c:minorUnit val="1.000000000000002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1.8633540372670801E-2</c:v>
                </c:pt>
                <c:pt idx="1">
                  <c:v>2.1220159151193598E-2</c:v>
                </c:pt>
                <c:pt idx="2">
                  <c:v>2.7272727272727514E-2</c:v>
                </c:pt>
              </c:numCache>
            </c:numRef>
          </c:val>
        </c:ser>
        <c:axId val="73718784"/>
        <c:axId val="74212096"/>
      </c:barChart>
      <c:catAx>
        <c:axId val="73718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212096"/>
        <c:crosses val="autoZero"/>
        <c:auto val="1"/>
        <c:lblAlgn val="ctr"/>
        <c:lblOffset val="100"/>
      </c:catAx>
      <c:valAx>
        <c:axId val="742120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3718784"/>
        <c:crosses val="autoZero"/>
        <c:crossBetween val="between"/>
        <c:majorUnit val="0.1"/>
        <c:minorUnit val="1.0000000000000028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0.25</c:v>
                </c:pt>
                <c:pt idx="2">
                  <c:v>0.2777777777777784</c:v>
                </c:pt>
              </c:numCache>
            </c:numRef>
          </c:val>
        </c:ser>
        <c:axId val="74246016"/>
        <c:axId val="74247552"/>
      </c:barChart>
      <c:catAx>
        <c:axId val="74246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247552"/>
        <c:crosses val="autoZero"/>
        <c:auto val="1"/>
        <c:lblAlgn val="ctr"/>
        <c:lblOffset val="100"/>
      </c:catAx>
      <c:valAx>
        <c:axId val="74247552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246016"/>
        <c:crosses val="autoZero"/>
        <c:crossBetween val="between"/>
        <c:majorUnit val="0.1"/>
        <c:minorUnit val="1.0000000000000024E-3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2.7027027027027348E-2</c:v>
                </c:pt>
                <c:pt idx="1">
                  <c:v>5.194805194805191E-2</c:v>
                </c:pt>
                <c:pt idx="2">
                  <c:v>5.3333333333333822E-2</c:v>
                </c:pt>
              </c:numCache>
            </c:numRef>
          </c:val>
        </c:ser>
        <c:axId val="74279552"/>
        <c:axId val="74285440"/>
      </c:barChart>
      <c:catAx>
        <c:axId val="74279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285440"/>
        <c:crosses val="autoZero"/>
        <c:auto val="1"/>
        <c:lblAlgn val="ctr"/>
        <c:lblOffset val="100"/>
      </c:catAx>
      <c:valAx>
        <c:axId val="74285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279552"/>
        <c:crosses val="autoZero"/>
        <c:crossBetween val="between"/>
        <c:majorUnit val="0.1"/>
        <c:minorUnit val="1.0000000000000028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24FF-F600-4963-AF15-75B54E675C9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9930E-EB0E-429E-9729-D55AE729BD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chemeClr val="accent6">
                    <a:lumMod val="75000"/>
                  </a:schemeClr>
                </a:solidFill>
              </a:rPr>
              <a:t>º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9930E-EB0E-429E-9729-D55AE729BD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44E4-94B9-47C7-8830-FD25D5977AC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9C8E-A056-4CAD-9B26-AEB83100F0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pt-BR" sz="3100" b="1" dirty="0"/>
              <a:t>Melhoria da prevenção e da detecção precoce do Câncer de Colo de Útero e de Mama na Unidade de Saúde da Família Vista Verde– Natal/RN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>
                <a:solidFill>
                  <a:schemeClr val="accent6">
                    <a:lumMod val="75000"/>
                  </a:schemeClr>
                </a:solidFill>
              </a:rPr>
              <a:t>Aluna: Dynara Mabel de Queiroz Pinheiro</a:t>
            </a:r>
          </a:p>
          <a:p>
            <a:pPr algn="just"/>
            <a:endParaRPr lang="pt-BR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Orientadora: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</a:rPr>
              <a:t>Rosângela de Leon </a:t>
            </a:r>
            <a:r>
              <a:rPr lang="pt-BR" sz="2600" dirty="0" err="1">
                <a:solidFill>
                  <a:schemeClr val="accent6">
                    <a:lumMod val="75000"/>
                  </a:schemeClr>
                </a:solidFill>
              </a:rPr>
              <a:t>Veleda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Souza</a:t>
            </a:r>
          </a:p>
          <a:p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Pelotas-RS, 21 de Fevereiro de 2014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1" dirty="0" smtClean="0"/>
              <a:t>Objetivo 2: Melhorar </a:t>
            </a:r>
            <a:r>
              <a:rPr lang="pt-BR" sz="2400" b="1" dirty="0"/>
              <a:t>a </a:t>
            </a:r>
            <a:r>
              <a:rPr lang="pt-BR" sz="2400" b="1" dirty="0" smtClean="0"/>
              <a:t>adesão</a:t>
            </a:r>
          </a:p>
          <a:p>
            <a:pPr lvl="0" algn="just">
              <a:buNone/>
            </a:pPr>
            <a:endParaRPr lang="pt-B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2400" b="1" dirty="0"/>
              <a:t>Meta 3: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 Buscar 100% das mulheres que tiveram exame alterado e que não retornaram a unidade de saúde.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pt-BR" sz="2400" dirty="0" smtClean="0"/>
          </a:p>
          <a:p>
            <a:endParaRPr lang="pt-BR" dirty="0" smtClean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Em relação ao câncer de colo de útero: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/>
            <a:r>
              <a:rPr lang="pt-BR" sz="2400" b="1" dirty="0" smtClean="0"/>
              <a:t>Indicador </a:t>
            </a:r>
            <a:r>
              <a:rPr lang="pt-BR" sz="2400" b="1" dirty="0" smtClean="0"/>
              <a:t>3.1: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exame citopatológico alterado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Resultado: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Das 660 mulheres com rastreio em dia, foi constatado exame citopatológico alterado em 3 (1,9%), 8 (2,1%) e 18 (2,7%) pacientes.</a:t>
            </a:r>
          </a:p>
          <a:p>
            <a:endParaRPr lang="pt-BR" sz="2400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80000" cy="4320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pPr>
              <a:buNone/>
            </a:pPr>
            <a:r>
              <a:rPr lang="pt-BR" sz="1500" b="1" dirty="0" smtClean="0"/>
              <a:t>	</a:t>
            </a:r>
          </a:p>
          <a:p>
            <a:pPr>
              <a:buNone/>
            </a:pPr>
            <a:endParaRPr lang="pt-BR" sz="1500" b="1" dirty="0" smtClean="0"/>
          </a:p>
          <a:p>
            <a:pPr>
              <a:buNone/>
            </a:pPr>
            <a:endParaRPr lang="pt-BR" sz="1500" b="1" dirty="0" smtClean="0"/>
          </a:p>
          <a:p>
            <a:pPr>
              <a:buNone/>
            </a:pPr>
            <a:endParaRPr lang="pt-BR" sz="1500" b="1" dirty="0" smtClean="0"/>
          </a:p>
          <a:p>
            <a:pPr>
              <a:buNone/>
            </a:pPr>
            <a:r>
              <a:rPr lang="pt-BR" sz="1500" b="1" dirty="0" smtClean="0"/>
              <a:t>	Figura 3:</a:t>
            </a:r>
            <a:r>
              <a:rPr lang="pt-BR" sz="1500" dirty="0" smtClean="0"/>
              <a:t> Proporção de mulheres com exame citopatológico alterado. UBSF Vista Verde, Natal-RN. 2013. Fonte: planilha de coleta de dados e indicadores.</a:t>
            </a:r>
            <a:endParaRPr lang="en-US" sz="1500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  <p:graphicFrame>
        <p:nvGraphicFramePr>
          <p:cNvPr id="10" name="Gráfico 9"/>
          <p:cNvGraphicFramePr/>
          <p:nvPr/>
        </p:nvGraphicFramePr>
        <p:xfrm>
          <a:off x="1115616" y="1485736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100" b="1" dirty="0" smtClean="0"/>
              <a:t>Indicador </a:t>
            </a:r>
            <a:r>
              <a:rPr lang="pt-BR" sz="3100" b="1" dirty="0" smtClean="0"/>
              <a:t>3.2: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exame citopatológico alterado que não voltaram para conhecer resultado.</a:t>
            </a:r>
            <a:endParaRPr lang="en-US" sz="3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3100" dirty="0" smtClean="0"/>
          </a:p>
          <a:p>
            <a:pPr algn="just"/>
            <a:r>
              <a:rPr lang="pt-BR" sz="3100" b="1" dirty="0" smtClean="0"/>
              <a:t>Resultado: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Do total (n=18), não retornaram 33,3%, 25,0% e 27,8%(1, 2 e 5, respectivamente) (Figura 4).</a:t>
            </a:r>
          </a:p>
          <a:p>
            <a:pPr algn="just"/>
            <a:endParaRPr lang="pt-BR" sz="3100" dirty="0" smtClean="0"/>
          </a:p>
          <a:p>
            <a:pPr algn="just"/>
            <a:r>
              <a:rPr lang="pt-BR" sz="3100" b="1" dirty="0" smtClean="0"/>
              <a:t>Indicador </a:t>
            </a:r>
            <a:r>
              <a:rPr lang="pt-BR" sz="3100" b="1" dirty="0" smtClean="0"/>
              <a:t>3.3: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Proporção de mulheres que não retornaram para resultado de exame citopatológico e foi feita busca ativa.</a:t>
            </a:r>
          </a:p>
          <a:p>
            <a:pPr algn="just">
              <a:buNone/>
            </a:pPr>
            <a:endParaRPr lang="pt-BR" sz="3100" dirty="0" smtClean="0"/>
          </a:p>
          <a:p>
            <a:pPr algn="just"/>
            <a:r>
              <a:rPr lang="pt-BR" sz="3100" b="1" dirty="0" smtClean="0"/>
              <a:t>Resultado: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100%.</a:t>
            </a:r>
            <a:endParaRPr lang="en-US" sz="31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pt-BR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400" b="1" dirty="0" smtClean="0"/>
              <a:t>	</a:t>
            </a:r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 algn="just">
              <a:buNone/>
            </a:pPr>
            <a:r>
              <a:rPr lang="pt-BR" sz="1400" b="1" dirty="0" smtClean="0"/>
              <a:t>	Figura 4:</a:t>
            </a:r>
            <a:r>
              <a:rPr lang="pt-BR" sz="1400" dirty="0" smtClean="0"/>
              <a:t> Proporção de mulheres com exame citopatológico alterado que não voltaram para conhecer resultado. UBSF Vista Verde, Natal-RN. 2013. Fonte: planilha de coleta de dados e indicadores.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/>
        </p:nvGraphicFramePr>
        <p:xfrm>
          <a:off x="1187624" y="1412776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Em relação ao câncer de mama: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Indicador </a:t>
            </a:r>
            <a:r>
              <a:rPr lang="pt-BR" sz="2400" b="1" dirty="0" smtClean="0"/>
              <a:t>3.1: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mamografia alterada.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Resultados: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1, 4 e 12 (2,7%, 5,2% e 5,3%, respectivamente) (Figura 5).</a:t>
            </a:r>
          </a:p>
          <a:p>
            <a:endParaRPr lang="pt-BR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	</a:t>
            </a:r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pt-BR" sz="1400" b="1" dirty="0" smtClean="0"/>
              <a:t>	Figura 5:</a:t>
            </a:r>
            <a:r>
              <a:rPr lang="pt-BR" sz="1400" dirty="0" smtClean="0"/>
              <a:t> Proporção de mulheres com mamografia alterada. UBSF Vista Verde, Natal-RN. 2013. Fonte: planilha de coleta de dados e indicadores.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/>
        </p:nvGraphicFramePr>
        <p:xfrm>
          <a:off x="1187624" y="1268760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Indicador </a:t>
            </a:r>
            <a:r>
              <a:rPr lang="pt-BR" sz="2400" b="1" dirty="0" smtClean="0"/>
              <a:t>3.2: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mamografia alterada que não voltaram para conhecer resultado.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pt-BR" sz="2400" b="1" dirty="0" smtClean="0"/>
              <a:t>Indicador </a:t>
            </a:r>
            <a:r>
              <a:rPr lang="pt-BR" sz="2400" b="1" dirty="0" smtClean="0"/>
              <a:t>3.3: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que não retornaram para resultado de mamografia e foi feita busca ativa.</a:t>
            </a:r>
          </a:p>
          <a:p>
            <a:pPr>
              <a:buNone/>
            </a:pPr>
            <a:endParaRPr lang="en-US" dirty="0" smtClean="0"/>
          </a:p>
          <a:p>
            <a:endParaRPr lang="pt-BR" dirty="0" smtClean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400" b="1" dirty="0" smtClean="0"/>
              <a:t>Objetivo 3: Melhorar </a:t>
            </a:r>
            <a:r>
              <a:rPr lang="pt-BR" sz="2400" b="1" dirty="0"/>
              <a:t>a qualidade do </a:t>
            </a:r>
            <a:r>
              <a:rPr lang="pt-BR" sz="2400" b="1" dirty="0" smtClean="0"/>
              <a:t>atendimento</a:t>
            </a:r>
          </a:p>
          <a:p>
            <a:pPr lvl="0">
              <a:buNone/>
            </a:pPr>
            <a:endParaRPr lang="pt-BR" sz="2400" b="1" dirty="0" smtClean="0"/>
          </a:p>
          <a:p>
            <a:r>
              <a:rPr lang="pt-BR" sz="2400" b="1" dirty="0"/>
              <a:t>Meta 4: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Obter um mínimo de 95% de coleta de amostras satisfatórias do exame citopatológico de colo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uterino.</a:t>
            </a:r>
          </a:p>
          <a:p>
            <a:pPr>
              <a:buNone/>
            </a:pPr>
            <a:endParaRPr lang="pt-B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400" b="1" dirty="0" smtClean="0"/>
              <a:t>Indicador </a:t>
            </a:r>
            <a:r>
              <a:rPr lang="pt-BR" sz="2400" b="1" dirty="0" smtClean="0"/>
              <a:t>4.1: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amostras satisfatórias do exame citopatológico do colo do útero.</a:t>
            </a: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400" b="1" dirty="0" smtClean="0"/>
              <a:t>Resultados: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100% (n=161), 99,2% (n=374) e 99,4% (n=656).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600" b="1" dirty="0" smtClean="0"/>
              <a:t>O</a:t>
            </a:r>
            <a:r>
              <a:rPr lang="pt-BR" sz="2600" b="1" dirty="0" err="1" smtClean="0"/>
              <a:t>bjetivo</a:t>
            </a:r>
            <a:r>
              <a:rPr lang="pt-BR" sz="2600" b="1" dirty="0" smtClean="0"/>
              <a:t> 4: melhorar o registro das informações</a:t>
            </a:r>
          </a:p>
          <a:p>
            <a:pPr algn="just">
              <a:buNone/>
            </a:pPr>
            <a:endParaRPr lang="en-US" sz="2600" dirty="0" smtClean="0"/>
          </a:p>
          <a:p>
            <a:pPr algn="just"/>
            <a:r>
              <a:rPr lang="pt-BR" sz="2600" b="1" dirty="0" smtClean="0"/>
              <a:t>Meta 5: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 Manter registro da coleta de exame citopatológico de colo uterino e realização da mamografia em 100% das mulheres cadastradas nos programas da unidade de saúde.</a:t>
            </a:r>
          </a:p>
          <a:p>
            <a:pPr algn="just">
              <a:buNone/>
            </a:pPr>
            <a:endParaRPr lang="en-US" sz="2600" dirty="0" smtClean="0"/>
          </a:p>
          <a:p>
            <a:pPr algn="just"/>
            <a:r>
              <a:rPr lang="pt-BR" sz="2600" b="1" dirty="0" smtClean="0"/>
              <a:t>Indicador </a:t>
            </a:r>
            <a:r>
              <a:rPr lang="pt-BR" sz="2600" b="1" dirty="0" smtClean="0"/>
              <a:t>5.1</a:t>
            </a:r>
            <a:r>
              <a:rPr lang="pt-BR" sz="2600" b="1" dirty="0" smtClean="0"/>
              <a:t>:</a:t>
            </a:r>
            <a:r>
              <a:rPr lang="pt-BR" sz="2600" dirty="0" smtClean="0"/>
              <a:t> 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registro adequado do exame citopatológico do colo do útero.</a:t>
            </a:r>
          </a:p>
          <a:p>
            <a:pPr algn="just">
              <a:buNone/>
            </a:pPr>
            <a:endParaRPr lang="en-US" sz="2600" dirty="0" smtClean="0"/>
          </a:p>
          <a:p>
            <a:pPr algn="just"/>
            <a:r>
              <a:rPr lang="pt-BR" sz="2600" b="1" dirty="0" smtClean="0"/>
              <a:t>Indicador </a:t>
            </a:r>
            <a:r>
              <a:rPr lang="pt-BR" sz="2600" b="1" dirty="0" smtClean="0"/>
              <a:t>5.2</a:t>
            </a:r>
            <a:r>
              <a:rPr lang="pt-BR" sz="2600" b="1" dirty="0" smtClean="0"/>
              <a:t>: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600" dirty="0" smtClean="0">
                <a:solidFill>
                  <a:schemeClr val="accent6">
                    <a:lumMod val="75000"/>
                  </a:schemeClr>
                </a:solidFill>
              </a:rPr>
              <a:t>Proporção de mulheres com registro adequado da mamografia.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pPr algn="r">
              <a:buNone/>
            </a:pPr>
            <a:r>
              <a:rPr lang="pt-BR" b="1" i="1" dirty="0" smtClean="0"/>
              <a:t>“Deus não joga dados com o universo”.</a:t>
            </a:r>
            <a:r>
              <a:rPr lang="pt-BR" b="1" dirty="0" smtClean="0"/>
              <a:t>  </a:t>
            </a:r>
          </a:p>
          <a:p>
            <a:pPr algn="r">
              <a:buNone/>
            </a:pPr>
            <a:r>
              <a:rPr lang="pt-BR" b="1" dirty="0" smtClean="0"/>
              <a:t>Albert Einstein </a:t>
            </a:r>
            <a:endParaRPr lang="en-US" dirty="0" smtClean="0"/>
          </a:p>
          <a:p>
            <a:pPr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pt-BR" sz="3100" b="1" dirty="0" smtClean="0"/>
              <a:t>Objetivo 5: Mapear </a:t>
            </a:r>
            <a:r>
              <a:rPr lang="pt-BR" sz="3100" b="1" dirty="0"/>
              <a:t>as mulheres de </a:t>
            </a:r>
            <a:r>
              <a:rPr lang="pt-BR" sz="3100" b="1" dirty="0" smtClean="0"/>
              <a:t>risco</a:t>
            </a:r>
          </a:p>
          <a:p>
            <a:pPr lvl="0" algn="just">
              <a:buNone/>
            </a:pPr>
            <a:endParaRPr lang="pt-BR" sz="3100" dirty="0" smtClean="0"/>
          </a:p>
          <a:p>
            <a:pPr algn="just"/>
            <a:r>
              <a:rPr lang="pt-BR" sz="3100" b="1" dirty="0"/>
              <a:t>Meta 6:</a:t>
            </a:r>
            <a:r>
              <a:rPr lang="pt-BR" sz="3100" dirty="0"/>
              <a:t> </a:t>
            </a:r>
            <a:r>
              <a:rPr lang="pt-BR" sz="3100" dirty="0">
                <a:solidFill>
                  <a:schemeClr val="accent6">
                    <a:lumMod val="75000"/>
                  </a:schemeClr>
                </a:solidFill>
              </a:rPr>
              <a:t>Realizar avaliação de risco (ou pesquisar sinais de alerta para identificação de câncer de colo de útero e de mama) em 100% das mulheres nas faixas </a:t>
            </a:r>
            <a:r>
              <a:rPr lang="pt-BR" sz="3100" dirty="0" err="1">
                <a:solidFill>
                  <a:schemeClr val="accent6">
                    <a:lumMod val="75000"/>
                  </a:schemeClr>
                </a:solidFill>
              </a:rPr>
              <a:t>etárias-alvo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.  </a:t>
            </a:r>
          </a:p>
          <a:p>
            <a:pPr algn="just">
              <a:buNone/>
            </a:pPr>
            <a:endParaRPr lang="en-US" sz="3100" dirty="0" smtClean="0"/>
          </a:p>
          <a:p>
            <a:pPr algn="just"/>
            <a:r>
              <a:rPr lang="pt-BR" sz="3100" b="1" dirty="0" smtClean="0"/>
              <a:t>Indicador </a:t>
            </a:r>
            <a:r>
              <a:rPr lang="pt-BR" sz="3100" b="1" dirty="0" smtClean="0"/>
              <a:t>6.1</a:t>
            </a:r>
            <a:r>
              <a:rPr lang="pt-BR" sz="3100" b="1" dirty="0" smtClean="0"/>
              <a:t>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Proporção de mulheres entre 25 e 64 anos com pesquisa de sinais de alerta para câncer de colo de útero</a:t>
            </a: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algn="just">
              <a:buNone/>
            </a:pPr>
            <a:endParaRPr lang="en-US" sz="3100" dirty="0" smtClean="0"/>
          </a:p>
          <a:p>
            <a:pPr algn="just"/>
            <a:r>
              <a:rPr lang="pt-BR" sz="3100" b="1" dirty="0" smtClean="0"/>
              <a:t>Indicador </a:t>
            </a:r>
            <a:r>
              <a:rPr lang="pt-BR" sz="3100" b="1" dirty="0" smtClean="0"/>
              <a:t>6.2</a:t>
            </a:r>
            <a:r>
              <a:rPr lang="pt-BR" sz="3100" b="1" dirty="0" smtClean="0"/>
              <a:t>:</a:t>
            </a:r>
            <a:r>
              <a:rPr lang="pt-BR" sz="3100" dirty="0" smtClean="0"/>
              <a:t> </a:t>
            </a:r>
            <a:r>
              <a:rPr lang="pt-BR" sz="3100" dirty="0" smtClean="0">
                <a:solidFill>
                  <a:schemeClr val="accent6">
                    <a:lumMod val="75000"/>
                  </a:schemeClr>
                </a:solidFill>
              </a:rPr>
              <a:t>Proporção de mulheres entre 50 e 69 anos com avaliação de risco para câncer de mama.</a:t>
            </a:r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1" dirty="0" smtClean="0"/>
              <a:t>Objetivo 6: Promover </a:t>
            </a:r>
            <a:r>
              <a:rPr lang="pt-BR" sz="2400" b="1" dirty="0"/>
              <a:t>a saúde das </a:t>
            </a:r>
            <a:r>
              <a:rPr lang="pt-BR" sz="2400" b="1" dirty="0" smtClean="0"/>
              <a:t>mulheres</a:t>
            </a:r>
          </a:p>
          <a:p>
            <a:pPr lvl="0" algn="just">
              <a:buNone/>
            </a:pPr>
            <a:endParaRPr lang="pt-BR" sz="2400" b="1" dirty="0" smtClean="0"/>
          </a:p>
          <a:p>
            <a:pPr algn="just"/>
            <a:r>
              <a:rPr lang="pt-BR" sz="2400" b="1" dirty="0"/>
              <a:t>Meta 7: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Orientar 100% das mulheres cadastradas sobre doenças sexualmente transmissíveis (DST) e fatores de risco para câncer de colo de útero e de mama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pt-B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2400" b="1" dirty="0" smtClean="0"/>
              <a:t>Indicador </a:t>
            </a:r>
            <a:r>
              <a:rPr lang="pt-BR" sz="2400" b="1" dirty="0" smtClean="0"/>
              <a:t>7.1</a:t>
            </a:r>
            <a:r>
              <a:rPr lang="pt-BR" sz="2400" b="1" dirty="0" smtClean="0"/>
              <a:t>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orientadas sobre DST e fatores de risco para câncer de colo de útero e mama.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Discussão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Importância da intervenção para o (a):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Equipe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Serviço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Comunidade</a:t>
            </a:r>
          </a:p>
          <a:p>
            <a:pPr>
              <a:buFontTx/>
              <a:buChar char="-"/>
            </a:pP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Incorporação do projeto à rotina do serviço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Desenvolvimento do curso em relação às expectativas iniciais;</a:t>
            </a:r>
          </a:p>
          <a:p>
            <a:pPr algn="just"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Significado para a prática profissional.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Obrigada!</a:t>
            </a:r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Importância do projeto;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Município de Natal-RN;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UBSF Vista Verde;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Situação da ação programática.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Melhorar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 prevenção e detecção precoce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do câncer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de colo do útero e de mama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na Unidade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Básica de Saúde da Família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Vista Verde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em Natal-RN.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 – Ações</a:t>
            </a:r>
            <a:br>
              <a:rPr lang="pt-BR" dirty="0" smtClean="0"/>
            </a:br>
            <a:r>
              <a:rPr lang="pt-BR" dirty="0" smtClean="0"/>
              <a:t>e Logística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Monitoramento e avaliação;</a:t>
            </a:r>
          </a:p>
          <a:p>
            <a:pPr>
              <a:buFont typeface="Arial" charset="0"/>
              <a:buChar char="•"/>
            </a:pP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Organização e gestão do serviço;</a:t>
            </a:r>
          </a:p>
          <a:p>
            <a:pPr>
              <a:buFont typeface="Arial" charset="0"/>
              <a:buChar char="•"/>
            </a:pP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Engajamento público; </a:t>
            </a:r>
          </a:p>
          <a:p>
            <a:pPr>
              <a:buFont typeface="Arial" charset="0"/>
              <a:buChar char="•"/>
            </a:pP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Qualificação da prática clínica. </a:t>
            </a:r>
          </a:p>
          <a:p>
            <a:pPr>
              <a:buFont typeface="Arial" charset="0"/>
              <a:buChar char="•"/>
            </a:pPr>
            <a:endParaRPr lang="pt-BR" dirty="0" smtClean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t-BR" sz="2800" b="1" dirty="0" smtClean="0"/>
              <a:t>Objetivo 1: </a:t>
            </a:r>
            <a:r>
              <a:rPr lang="pt-BR" sz="2800" b="1" dirty="0" smtClean="0"/>
              <a:t>Ampliar </a:t>
            </a:r>
            <a:r>
              <a:rPr lang="pt-BR" sz="2800" b="1" dirty="0"/>
              <a:t>a </a:t>
            </a:r>
            <a:r>
              <a:rPr lang="pt-BR" sz="2800" b="1" dirty="0" smtClean="0"/>
              <a:t>cobertura</a:t>
            </a:r>
          </a:p>
          <a:p>
            <a:pPr lvl="0" algn="just">
              <a:buNone/>
            </a:pPr>
            <a:endParaRPr lang="pt-BR" sz="2800" dirty="0" smtClean="0"/>
          </a:p>
          <a:p>
            <a:pPr algn="just"/>
            <a:r>
              <a:rPr lang="pt-BR" sz="2800" b="1" dirty="0" smtClean="0"/>
              <a:t>Meta 1:</a:t>
            </a:r>
            <a:r>
              <a:rPr lang="pt-BR" sz="2800" dirty="0" smtClean="0"/>
              <a:t>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Ampliar a cobertura de detecção precoce do câncer de colo uterino das mulheres na faixa etária entre 25 e 64 anos de idade 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para 60%.</a:t>
            </a:r>
          </a:p>
          <a:p>
            <a:pPr algn="just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2800" b="1" dirty="0" smtClean="0"/>
              <a:t>Indicador </a:t>
            </a:r>
            <a:r>
              <a:rPr lang="pt-BR" sz="2800" b="1" dirty="0" smtClean="0"/>
              <a:t>1.1:</a:t>
            </a: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Proporção de mulheres entre 25 e 64 anos com exame em dia para detecção precoce de câncer de colo do útero.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2800" b="1" dirty="0" smtClean="0"/>
              <a:t>Resultado</a:t>
            </a:r>
            <a:r>
              <a:rPr lang="pt-BR" sz="2800" dirty="0" smtClean="0"/>
              <a:t>:</a:t>
            </a:r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 67,9% (n=660/972), sendo 16,6% (n=161) no 1º mês e 38,8% (n=377) no 2º (Figura 1).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47500" lnSpcReduction="20000"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pPr>
              <a:buNone/>
            </a:pPr>
            <a:r>
              <a:rPr lang="pt-BR" b="1" dirty="0" smtClean="0"/>
              <a:t>	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	</a:t>
            </a:r>
          </a:p>
          <a:p>
            <a:pPr algn="just">
              <a:buNone/>
            </a:pPr>
            <a:r>
              <a:rPr lang="pt-BR" b="1" dirty="0" smtClean="0"/>
              <a:t>	</a:t>
            </a:r>
          </a:p>
          <a:p>
            <a:pPr algn="just">
              <a:buNone/>
            </a:pPr>
            <a:endParaRPr lang="pt-BR" sz="2900" b="1" dirty="0" smtClean="0"/>
          </a:p>
          <a:p>
            <a:pPr algn="just">
              <a:buNone/>
            </a:pPr>
            <a:r>
              <a:rPr lang="pt-BR" sz="2900" b="1" dirty="0" smtClean="0"/>
              <a:t>	Figura 1:</a:t>
            </a:r>
            <a:r>
              <a:rPr lang="pt-BR" sz="2900" dirty="0" smtClean="0"/>
              <a:t> Proporção de mulheres entre 25 e 64 anos com exame em dia para detecção precoce do câncer de colo do útero. UBSF Vista Verde, Natal-RN. 2013. Fonte: planilha de coleta de dados e indicadores.</a:t>
            </a:r>
            <a:endParaRPr lang="en-US" sz="2900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/>
          <p:nvPr/>
        </p:nvGraphicFramePr>
        <p:xfrm>
          <a:off x="1331640" y="1340768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 Metas e </a:t>
            </a:r>
            <a:br>
              <a:rPr lang="pt-BR" dirty="0" smtClean="0"/>
            </a:b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sz="2400" b="1" dirty="0" smtClean="0"/>
              <a:t>Objetivo 1: Ampliar </a:t>
            </a:r>
            <a:r>
              <a:rPr lang="pt-BR" sz="2400" b="1" dirty="0"/>
              <a:t>a </a:t>
            </a:r>
            <a:r>
              <a:rPr lang="pt-BR" sz="2400" b="1" dirty="0" smtClean="0"/>
              <a:t>cobertura</a:t>
            </a:r>
          </a:p>
          <a:p>
            <a:endParaRPr lang="pt-B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400" b="1" dirty="0" smtClean="0"/>
              <a:t>Meta 2: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Ampliar a cobertura de detecção precoce do câncer de mama das mulheres na faixa etária entre 50 e 69 anos de idade para 85%.</a:t>
            </a:r>
          </a:p>
          <a:p>
            <a:pPr>
              <a:buNone/>
            </a:pPr>
            <a:endParaRPr lang="pt-B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400" b="1" dirty="0" smtClean="0"/>
              <a:t>Indicador </a:t>
            </a:r>
            <a:r>
              <a:rPr lang="pt-BR" sz="2400" b="1" dirty="0" smtClean="0"/>
              <a:t>2.1: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Proporção de mulheres entre 50 e 69 anos com exame em dia para detecção precoce de câncer de mama.  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2400" b="1" dirty="0" smtClean="0"/>
              <a:t>Resultado: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72,6% (n=225/310), sendo 11,9% (n=37) no 1º mês e 24,8% no 2º (n=77) (Figura 2).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endParaRPr lang="pt-BR" sz="1400" dirty="0" smtClean="0"/>
          </a:p>
          <a:p>
            <a:pPr algn="just">
              <a:buNone/>
            </a:pPr>
            <a:r>
              <a:rPr lang="pt-BR" sz="1400" b="1" dirty="0" smtClean="0"/>
              <a:t>	Figura 2:</a:t>
            </a:r>
            <a:r>
              <a:rPr lang="pt-BR" sz="1400" dirty="0" smtClean="0"/>
              <a:t> Proporção de mulheres entre 50 e 69 anos com exame em dia para detecção precoce de câncer de mama. UBSF Vista Verde, Natal-RN. 2013. Fonte: planilha de coleta de dados e indicadores.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5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376160" cy="1050153"/>
          </a:xfrm>
          <a:prstGeom prst="rect">
            <a:avLst/>
          </a:prstGeom>
          <a:noFill/>
        </p:spPr>
      </p:pic>
      <p:pic>
        <p:nvPicPr>
          <p:cNvPr id="6" name="Picture 3" descr="logo1_100_f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224136" cy="1008112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/>
        </p:nvGraphicFramePr>
        <p:xfrm>
          <a:off x="1259632" y="1340768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794</Words>
  <Application>Microsoft Office PowerPoint</Application>
  <PresentationFormat>Apresentação na tela (4:3)</PresentationFormat>
  <Paragraphs>193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  Melhoria da prevenção e da detecção precoce do Câncer de Colo de Útero e de Mama na Unidade de Saúde da Família Vista Verde– Natal/RN </vt:lpstr>
      <vt:lpstr>Slide 2</vt:lpstr>
      <vt:lpstr>Introdução</vt:lpstr>
      <vt:lpstr>Objetivo</vt:lpstr>
      <vt:lpstr>Metodologia – Ações e Logística</vt:lpstr>
      <vt:lpstr>Objetivos, Metas e  Resultados</vt:lpstr>
      <vt:lpstr>Slide 7</vt:lpstr>
      <vt:lpstr>Objetivos, Metas e  Resultados</vt:lpstr>
      <vt:lpstr>Slide 9</vt:lpstr>
      <vt:lpstr>Objetivos, Metas e  Resultados</vt:lpstr>
      <vt:lpstr>Slide 11</vt:lpstr>
      <vt:lpstr>Slide 12</vt:lpstr>
      <vt:lpstr>Slide 13</vt:lpstr>
      <vt:lpstr>Slide 14</vt:lpstr>
      <vt:lpstr>Slide 15</vt:lpstr>
      <vt:lpstr>Slide 16</vt:lpstr>
      <vt:lpstr>Objetivos, Metas e  Resultados</vt:lpstr>
      <vt:lpstr>Objetivos, Metas e  Resultados</vt:lpstr>
      <vt:lpstr>Slide 19</vt:lpstr>
      <vt:lpstr>Objetivos, Metas e  Resultados</vt:lpstr>
      <vt:lpstr>Objetivos, Metas e  Resultados</vt:lpstr>
      <vt:lpstr>Discussão</vt:lpstr>
      <vt:lpstr>Reflexão crítica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prevenção e da detecção precoce do Câncer de Colo de Útero e de Mama na Unidade de Saúde da Família Vista Verde– Natal/RN</dc:title>
  <dc:creator>Dynara Mabel</dc:creator>
  <cp:lastModifiedBy>Dynara Mabel</cp:lastModifiedBy>
  <cp:revision>32</cp:revision>
  <dcterms:created xsi:type="dcterms:W3CDTF">2014-02-11T22:59:12Z</dcterms:created>
  <dcterms:modified xsi:type="dcterms:W3CDTF">2014-02-13T22:06:12Z</dcterms:modified>
</cp:coreProperties>
</file>