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312" r:id="rId5"/>
    <p:sldId id="259" r:id="rId6"/>
    <p:sldId id="266" r:id="rId7"/>
    <p:sldId id="261" r:id="rId8"/>
    <p:sldId id="311" r:id="rId9"/>
    <p:sldId id="309" r:id="rId10"/>
    <p:sldId id="310" r:id="rId11"/>
    <p:sldId id="272" r:id="rId12"/>
    <p:sldId id="273" r:id="rId13"/>
    <p:sldId id="296" r:id="rId14"/>
    <p:sldId id="268" r:id="rId15"/>
    <p:sldId id="298" r:id="rId16"/>
    <p:sldId id="299" r:id="rId17"/>
    <p:sldId id="313" r:id="rId18"/>
    <p:sldId id="314" r:id="rId19"/>
    <p:sldId id="315" r:id="rId20"/>
    <p:sldId id="316" r:id="rId21"/>
    <p:sldId id="264" r:id="rId22"/>
    <p:sldId id="304" r:id="rId23"/>
    <p:sldId id="305" r:id="rId24"/>
    <p:sldId id="307" r:id="rId25"/>
    <p:sldId id="308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Planilharecente14setsem12Final_D&#233;bor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Planilharecente14setsem12Final_D&#233;bor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lanilharecente14setsem12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Planilharecente14setsem12Final_D&#233;bor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442772170917664"/>
          <c:y val="0.25640961435893839"/>
          <c:w val="0.8507452353160524"/>
          <c:h val="0.60512668988709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[Planilharecente14setsem12Final_Débora.xls]Indicadores!$C$52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[Planilharecente14setsem12Final_Débora.xls]Indicadores!$D$51:$F$51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[Planilharecente14setsem12Final_Débora.xls]Indicadores!$D$52:$F$52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7370624"/>
        <c:axId val="1127364096"/>
      </c:barChart>
      <c:catAx>
        <c:axId val="112737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7364096"/>
        <c:crosses val="autoZero"/>
        <c:auto val="1"/>
        <c:lblAlgn val="ctr"/>
        <c:lblOffset val="100"/>
        <c:noMultiLvlLbl val="0"/>
      </c:catAx>
      <c:valAx>
        <c:axId val="11273640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73706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[Planilharecente14setsem12Final_Débora.xls]Indicadores!$C$57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[Planilharecente14setsem12Final_Débora.xls]Indicadores!$D$56:$F$56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[Planilharecente14setsem12Final_Débora.xls]Indicadores!$D$57:$F$57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7371712"/>
        <c:axId val="1127362464"/>
      </c:barChart>
      <c:catAx>
        <c:axId val="112737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7362464"/>
        <c:crosses val="autoZero"/>
        <c:auto val="1"/>
        <c:lblAlgn val="ctr"/>
        <c:lblOffset val="100"/>
        <c:noMultiLvlLbl val="0"/>
      </c:catAx>
      <c:valAx>
        <c:axId val="11273624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73717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Indicadores!$C$63</c:f>
              <c:strCache>
                <c:ptCount val="1"/>
                <c:pt idx="0">
                  <c:v>Proporção de mulheres entre 25 e 64 anos que receberam orientação sobre DSTs e fatores de risco para câncer de colo de útero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Indicadores!$D$62:$F$62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Indicadores!$D$63:$F$63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9274176"/>
        <c:axId val="1189277984"/>
      </c:barChart>
      <c:catAx>
        <c:axId val="118927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9277984"/>
        <c:crosses val="autoZero"/>
        <c:auto val="1"/>
        <c:lblAlgn val="ctr"/>
        <c:lblOffset val="100"/>
        <c:noMultiLvlLbl val="0"/>
      </c:catAx>
      <c:valAx>
        <c:axId val="11892779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92741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03117183074678"/>
          <c:y val="0.24401871118506704"/>
          <c:w val="0.85611485729926096"/>
          <c:h val="0.62679316010281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[Planilharecente14setsem12Final_Débora.xls]Indicadores!$C$69</c:f>
              <c:strCache>
                <c:ptCount val="1"/>
                <c:pt idx="0">
                  <c:v>Proporção de mulheres entre 50 e 69 anos que receberam orientação sobre DSTs e fatores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[Planilharecente14setsem12Final_Débora.xls]Indicadores!$D$68:$F$68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[Planilharecente14setsem12Final_Débora.xls]Indicadores!$D$69:$F$69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7365728"/>
        <c:axId val="1127369536"/>
      </c:barChart>
      <c:catAx>
        <c:axId val="112736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7369536"/>
        <c:crosses val="autoZero"/>
        <c:auto val="1"/>
        <c:lblAlgn val="ctr"/>
        <c:lblOffset val="100"/>
        <c:noMultiLvlLbl val="0"/>
      </c:catAx>
      <c:valAx>
        <c:axId val="11273695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73657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512AAD-C47A-47E9-B31E-9E762EE06137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6E0B9A-4399-4BF3-B012-1D99AD3B86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44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53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C717A-E2B3-4CE2-BA88-847AEC631DD6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0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C77AF-A8AF-42DF-A52D-AF7D9DB3789B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E826-004F-4851-A269-17B8FA99DC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B14F8-A106-420B-A2F7-1B2EDEA18855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4B86-8CCA-43AC-9FF4-A9C28DA32E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46D03-4AD7-40FE-9CD1-4492382ED703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8A71C-B722-4DA9-B93F-8040D94D05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A29F-FDDB-4613-9D84-8D3042B2844B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82DC-9837-4C89-B58D-322D79370B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F700-5F8A-4668-A69A-8291ED31AE42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69A0-CCD9-4DDD-8C7A-7DA5860701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1C5A2-3F35-49BE-8BF0-DA1A2B2553E6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E018A-D99D-404A-8561-48CAC6CE31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2214-783D-486E-BAFF-29E7F3E07E95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BAB2C-C176-48A7-9548-9432997621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ACB7D-FEE7-40A6-B0E0-1FF489FD39BE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754D-52C5-4A32-8E65-083D704149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A615D-DF18-46C0-82ED-4C55AD47A25B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BAFA1-CB57-44F3-81F2-6FDFC1EDE9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1FC27-1132-405E-BCAF-6AEECB3F6603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E46B5-6A81-4E06-BF41-03C7C7F6B0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FA280-4FA9-4551-B66E-D3F24F53F260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46A0-E859-4273-B1F1-1AF035422A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266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56A1FA-EDD1-4C70-81E9-1C7DD20F8636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548BFD-D975-4C3A-A0AF-DF8BBC9112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ctrTitle"/>
          </p:nvPr>
        </p:nvSpPr>
        <p:spPr>
          <a:xfrm>
            <a:off x="395288" y="1916113"/>
            <a:ext cx="7813675" cy="29829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2400" b="1" smtClean="0">
                <a:latin typeface="Arial" charset="0"/>
                <a:cs typeface="Arial" charset="0"/>
              </a:rPr>
              <a:t>MELHORIA DA ATENÇÃO À PREVENÇÃO DO CÂNCER DE COLO DE ÚTERO E DE MAMA NA ESTRATÉGIA DE SAÚDE DA FAMÍLIA PEDREIRA, SANTA CRUZ DO SUL/RS </a:t>
            </a:r>
            <a:r>
              <a:rPr lang="pt-BR" sz="2400" smtClean="0">
                <a:latin typeface="Arial" charset="0"/>
                <a:cs typeface="Arial" charset="0"/>
              </a:rPr>
              <a:t/>
            </a:r>
            <a:br>
              <a:rPr lang="pt-BR" sz="2400" smtClean="0">
                <a:latin typeface="Arial" charset="0"/>
                <a:cs typeface="Arial" charset="0"/>
              </a:rPr>
            </a:br>
            <a:endParaRPr lang="pt-BR" sz="2400" smtClean="0">
              <a:latin typeface="Arial" charset="0"/>
              <a:cs typeface="Arial" charset="0"/>
            </a:endParaRPr>
          </a:p>
        </p:txBody>
      </p:sp>
      <p:sp>
        <p:nvSpPr>
          <p:cNvPr id="14338" name="CaixaDeTexto 3"/>
          <p:cNvSpPr txBox="1">
            <a:spLocks noChangeArrowheads="1"/>
          </p:cNvSpPr>
          <p:nvPr/>
        </p:nvSpPr>
        <p:spPr bwMode="auto">
          <a:xfrm>
            <a:off x="1116013" y="188913"/>
            <a:ext cx="6911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/>
              <a:t>Universidade Federal de Pelotas / RS</a:t>
            </a:r>
          </a:p>
          <a:p>
            <a:pPr algn="ctr"/>
            <a:r>
              <a:rPr lang="pt-BR" sz="2000" b="1"/>
              <a:t>Curso de Especialização em Saúde da Família Modalidade à Distância</a:t>
            </a:r>
          </a:p>
        </p:txBody>
      </p:sp>
      <p:sp>
        <p:nvSpPr>
          <p:cNvPr id="14339" name="CaixaDeTexto 4"/>
          <p:cNvSpPr txBox="1">
            <a:spLocks noChangeArrowheads="1"/>
          </p:cNvSpPr>
          <p:nvPr/>
        </p:nvSpPr>
        <p:spPr bwMode="auto">
          <a:xfrm>
            <a:off x="1187450" y="5157788"/>
            <a:ext cx="64801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/>
              <a:t>Débora Mânica Rockenbach</a:t>
            </a:r>
          </a:p>
          <a:p>
            <a:pPr algn="ctr"/>
            <a:endParaRPr lang="pt-BR" sz="2400"/>
          </a:p>
          <a:p>
            <a:pPr algn="ctr"/>
            <a:r>
              <a:rPr lang="pt-BR" sz="2400"/>
              <a:t>Orientadora: Helen Pereira Rocha</a:t>
            </a:r>
          </a:p>
          <a:p>
            <a:pPr algn="ctr"/>
            <a:endParaRPr lang="pt-BR" sz="2400"/>
          </a:p>
        </p:txBody>
      </p:sp>
      <p:pic>
        <p:nvPicPr>
          <p:cNvPr id="14340" name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88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0"/>
            <a:ext cx="11874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pPr eaLnBrk="1" hangingPunct="1"/>
            <a:r>
              <a:rPr lang="pt-BR" sz="2400" b="1" smtClean="0">
                <a:latin typeface="Arial" charset="0"/>
                <a:cs typeface="Arial" charset="0"/>
              </a:rPr>
              <a:t>METODOLOGIA</a:t>
            </a:r>
          </a:p>
        </p:txBody>
      </p:sp>
      <p:sp>
        <p:nvSpPr>
          <p:cNvPr id="24578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341438"/>
            <a:ext cx="8280400" cy="5256212"/>
          </a:xfrm>
        </p:spPr>
        <p:txBody>
          <a:bodyPr/>
          <a:lstStyle/>
          <a:p>
            <a:pPr algn="just" eaLnBrk="1" hangingPunct="1"/>
            <a:r>
              <a:rPr lang="pt-BR" sz="2400" smtClean="0">
                <a:latin typeface="Arial" charset="0"/>
                <a:cs typeface="Arial" charset="0"/>
              </a:rPr>
              <a:t>Acompanhamento e atualização de todos registros;</a:t>
            </a:r>
          </a:p>
          <a:p>
            <a:pPr algn="just" eaLnBrk="1" hangingPunct="1"/>
            <a:endParaRPr lang="pt-BR" sz="240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sz="2400" smtClean="0">
                <a:latin typeface="Arial" charset="0"/>
                <a:cs typeface="Arial" charset="0"/>
              </a:rPr>
              <a:t>Implantação da ficha espelho dos programas;</a:t>
            </a:r>
          </a:p>
          <a:p>
            <a:pPr algn="just" eaLnBrk="1" hangingPunct="1">
              <a:buFont typeface="Arial" charset="0"/>
              <a:buNone/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sz="2400" smtClean="0">
                <a:latin typeface="Arial" charset="0"/>
                <a:cs typeface="Arial" charset="0"/>
              </a:rPr>
              <a:t>Monitoramento da cobertura dos programas e da qualidade dos registros;</a:t>
            </a:r>
          </a:p>
          <a:p>
            <a:pPr algn="just" eaLnBrk="1" hangingPunct="1"/>
            <a:endParaRPr lang="pt-BR" sz="240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sz="2400" smtClean="0">
                <a:latin typeface="Arial" charset="0"/>
                <a:cs typeface="Arial" charset="0"/>
              </a:rPr>
              <a:t>Melhoria da qualidade da atenção às mulheres;</a:t>
            </a:r>
          </a:p>
          <a:p>
            <a:pPr algn="just" eaLnBrk="1" hangingPunct="1">
              <a:buFont typeface="Arial" charset="0"/>
              <a:buNone/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sz="2400" smtClean="0">
                <a:latin typeface="Arial" charset="0"/>
                <a:cs typeface="Arial" charset="0"/>
              </a:rPr>
              <a:t> Avaliação de risco e orientações para prevenção;</a:t>
            </a:r>
          </a:p>
          <a:p>
            <a:pPr algn="just" eaLnBrk="1" hangingPunct="1"/>
            <a:endParaRPr lang="pt-BR" sz="240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sz="2400" smtClean="0">
                <a:latin typeface="Arial" charset="0"/>
                <a:cs typeface="Arial" charset="0"/>
              </a:rPr>
              <a:t> Busca ativa das mulheres faltosas pelas ACS.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404813"/>
            <a:ext cx="8280400" cy="2087562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pt-BR" sz="2400" b="1" u="sng" smtClean="0">
                <a:latin typeface="Arial" charset="0"/>
                <a:cs typeface="Arial" charset="0"/>
              </a:rPr>
              <a:t>Objetivo:</a:t>
            </a:r>
            <a:r>
              <a:rPr lang="pt-BR" sz="2400" smtClean="0">
                <a:latin typeface="Arial" charset="0"/>
                <a:cs typeface="Arial" charset="0"/>
              </a:rPr>
              <a:t> Ampliar a cobertura de detecção precoce do câncer de colo de útero e de mama;</a:t>
            </a:r>
          </a:p>
          <a:p>
            <a:pPr algn="just" eaLnBrk="1" hangingPunct="1">
              <a:buFont typeface="Arial" charset="0"/>
              <a:buNone/>
            </a:pPr>
            <a:r>
              <a:rPr lang="pt-BR" sz="2400" b="1" u="sng" smtClean="0">
                <a:latin typeface="Arial" charset="0"/>
                <a:cs typeface="Arial" charset="0"/>
              </a:rPr>
              <a:t>Meta:</a:t>
            </a:r>
            <a:r>
              <a:rPr lang="pt-BR" sz="2400" smtClean="0">
                <a:latin typeface="Arial" charset="0"/>
                <a:cs typeface="Arial" charset="0"/>
              </a:rPr>
              <a:t> Ampliar a cobertura de detecção precoce do câncer de mama das mulheres entre 50 e 69 anos para 90%.</a:t>
            </a:r>
            <a:endParaRPr lang="pt-BR" sz="2400" u="sng" smtClean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pt-BR" sz="2400" b="1" u="sng" smtClean="0">
                <a:latin typeface="Arial" charset="0"/>
                <a:cs typeface="Arial" charset="0"/>
              </a:rPr>
              <a:t>Resultado:</a:t>
            </a:r>
            <a:endParaRPr lang="pt-BR" sz="2400" smtClean="0">
              <a:latin typeface="Arial" charset="0"/>
              <a:cs typeface="Arial" charset="0"/>
            </a:endParaRPr>
          </a:p>
        </p:txBody>
      </p:sp>
      <p:sp>
        <p:nvSpPr>
          <p:cNvPr id="10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1053" name="Object 29"/>
          <p:cNvGraphicFramePr>
            <a:graphicFrameLocks/>
          </p:cNvGraphicFramePr>
          <p:nvPr/>
        </p:nvGraphicFramePr>
        <p:xfrm>
          <a:off x="468313" y="2420938"/>
          <a:ext cx="4967287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Gráfico" r:id="rId3" imgW="4714875" imgH="2362200" progId="Excel.Sheet.8">
                  <p:embed/>
                </p:oleObj>
              </mc:Choice>
              <mc:Fallback>
                <p:oleObj name="Gráfico" r:id="rId3" imgW="4714875" imgH="2362200" progId="Excel.Sheet.8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127"/>
                      <a:stretch>
                        <a:fillRect/>
                      </a:stretch>
                    </p:blipFill>
                    <p:spPr bwMode="auto">
                      <a:xfrm>
                        <a:off x="468313" y="2420938"/>
                        <a:ext cx="4967287" cy="3960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" name="CaixaDeTexto 5"/>
          <p:cNvSpPr txBox="1">
            <a:spLocks noChangeArrowheads="1"/>
          </p:cNvSpPr>
          <p:nvPr/>
        </p:nvSpPr>
        <p:spPr bwMode="auto">
          <a:xfrm>
            <a:off x="5759450" y="2174875"/>
            <a:ext cx="25923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>
                <a:latin typeface="Calibri" pitchFamily="34" charset="0"/>
              </a:rPr>
              <a:t>   </a:t>
            </a:r>
            <a:r>
              <a:rPr lang="pt-BR" sz="2400"/>
              <a:t>Cobertura: 43 usuárias (46%);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400"/>
              <a:t>   2 são acompanhadas em outros serviços;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400"/>
              <a:t> 215 de 250: mamografia em dia.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400"/>
              <a:t>Busca: 45 usuárias.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2078" name="Object 30"/>
          <p:cNvGraphicFramePr>
            <a:graphicFrameLocks/>
          </p:cNvGraphicFramePr>
          <p:nvPr/>
        </p:nvGraphicFramePr>
        <p:xfrm>
          <a:off x="179388" y="2565400"/>
          <a:ext cx="4897437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Gráfico" r:id="rId3" imgW="4724400" imgH="2457450" progId="Excel.Sheet.8">
                  <p:embed/>
                </p:oleObj>
              </mc:Choice>
              <mc:Fallback>
                <p:oleObj name="Gráfico" r:id="rId3" imgW="4724400" imgH="2457450" progId="Excel.Sheet.8">
                  <p:embed/>
                  <p:pic>
                    <p:nvPicPr>
                      <p:cNvPr id="0" name="Picture 3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24"/>
                      <a:stretch>
                        <a:fillRect/>
                      </a:stretch>
                    </p:blipFill>
                    <p:spPr bwMode="auto">
                      <a:xfrm>
                        <a:off x="179388" y="2565400"/>
                        <a:ext cx="4897437" cy="395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0" name="CaixaDeTexto 5"/>
          <p:cNvSpPr txBox="1">
            <a:spLocks noChangeArrowheads="1"/>
          </p:cNvSpPr>
          <p:nvPr/>
        </p:nvSpPr>
        <p:spPr bwMode="auto">
          <a:xfrm>
            <a:off x="5567363" y="2295525"/>
            <a:ext cx="3252787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400"/>
              <a:t>Cobertura: 117 mulheres (42,3%) .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40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/>
              <a:t>43 são acompanhadas em outro serviço.</a:t>
            </a:r>
          </a:p>
          <a:p>
            <a:pPr marL="342900" indent="-342900"/>
            <a:endParaRPr lang="pt-BR" sz="240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/>
              <a:t>415 das 710: cp em dia.</a:t>
            </a:r>
          </a:p>
          <a:p>
            <a:pPr marL="342900" indent="-342900">
              <a:buFont typeface="Wingdings" pitchFamily="2" charset="2"/>
              <a:buNone/>
            </a:pPr>
            <a:endParaRPr lang="pt-BR" sz="240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/>
              <a:t>Busca: 225 usuárias. 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400"/>
          </a:p>
          <a:p>
            <a:pPr marL="342900" indent="-342900"/>
            <a:endParaRPr lang="pt-BR">
              <a:latin typeface="Calibri" pitchFamily="34" charset="0"/>
            </a:endParaRPr>
          </a:p>
        </p:txBody>
      </p:sp>
      <p:sp>
        <p:nvSpPr>
          <p:cNvPr id="2081" name="Título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24863" cy="1944688"/>
          </a:xfrm>
        </p:spPr>
        <p:txBody>
          <a:bodyPr/>
          <a:lstStyle/>
          <a:p>
            <a:pPr marL="342900" indent="-342900" algn="just" eaLnBrk="1" hangingPunct="1"/>
            <a:r>
              <a:rPr lang="pt-BR" sz="2400" b="1" u="sng" smtClean="0">
                <a:latin typeface="Arial" charset="0"/>
                <a:cs typeface="Arial" charset="0"/>
              </a:rPr>
              <a:t/>
            </a:r>
            <a:br>
              <a:rPr lang="pt-BR" sz="2400" b="1" u="sng" smtClean="0">
                <a:latin typeface="Arial" charset="0"/>
                <a:cs typeface="Arial" charset="0"/>
              </a:rPr>
            </a:br>
            <a:r>
              <a:rPr lang="pt-BR" sz="2400" b="1" u="sng" smtClean="0">
                <a:latin typeface="Arial" charset="0"/>
                <a:cs typeface="Arial" charset="0"/>
              </a:rPr>
              <a:t>Objetivo:</a:t>
            </a:r>
            <a:r>
              <a:rPr lang="pt-BR" sz="2400" smtClean="0">
                <a:latin typeface="Arial" charset="0"/>
                <a:cs typeface="Arial" charset="0"/>
              </a:rPr>
              <a:t> Ampliar a cobertura de detecção precoce do câncer de colo de útero e de mama;</a:t>
            </a:r>
            <a:br>
              <a:rPr lang="pt-BR" sz="2400" smtClean="0">
                <a:latin typeface="Arial" charset="0"/>
                <a:cs typeface="Arial" charset="0"/>
              </a:rPr>
            </a:br>
            <a:r>
              <a:rPr lang="pt-BR" sz="2400" b="1" u="sng" smtClean="0">
                <a:latin typeface="Arial" charset="0"/>
                <a:cs typeface="Arial" charset="0"/>
              </a:rPr>
              <a:t>Meta:</a:t>
            </a:r>
            <a:r>
              <a:rPr lang="pt-BR" sz="2400" smtClean="0">
                <a:latin typeface="Arial" charset="0"/>
                <a:cs typeface="Arial" charset="0"/>
              </a:rPr>
              <a:t> Ampliar a cobertura de detecção precoce do câncer de colo de útero das mulheres entre 25 e 64 anos para 80%.</a:t>
            </a:r>
            <a:br>
              <a:rPr lang="pt-BR" sz="2400" smtClean="0">
                <a:latin typeface="Arial" charset="0"/>
                <a:cs typeface="Arial" charset="0"/>
              </a:rPr>
            </a:br>
            <a:r>
              <a:rPr lang="pt-BR" sz="2400" smtClean="0">
                <a:latin typeface="Arial" charset="0"/>
                <a:cs typeface="Arial" charset="0"/>
              </a:rPr>
              <a:t> </a:t>
            </a:r>
            <a:r>
              <a:rPr lang="pt-BR" sz="2400" b="1" u="sng" smtClean="0">
                <a:latin typeface="Arial" charset="0"/>
                <a:cs typeface="Arial" charset="0"/>
              </a:rPr>
              <a:t>Resultado: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Título 1"/>
          <p:cNvSpPr>
            <a:spLocks noGrp="1"/>
          </p:cNvSpPr>
          <p:nvPr>
            <p:ph type="title"/>
          </p:nvPr>
        </p:nvSpPr>
        <p:spPr>
          <a:xfrm>
            <a:off x="468313" y="508000"/>
            <a:ext cx="8304212" cy="1655763"/>
          </a:xfrm>
        </p:spPr>
        <p:txBody>
          <a:bodyPr/>
          <a:lstStyle/>
          <a:p>
            <a:pPr algn="just" eaLnBrk="1" hangingPunct="1"/>
            <a:r>
              <a:rPr lang="pt-BR" sz="2400" b="1" u="sng" smtClean="0">
                <a:latin typeface="Arial" charset="0"/>
                <a:cs typeface="Arial" charset="0"/>
              </a:rPr>
              <a:t>Objetivo:</a:t>
            </a:r>
            <a:r>
              <a:rPr lang="pt-BR" sz="2400" smtClean="0">
                <a:latin typeface="Arial" charset="0"/>
                <a:cs typeface="Arial" charset="0"/>
              </a:rPr>
              <a:t> Melhorar a qualidade do atendimento das mulheres que realizam detecção precoce de câncer de colo de útero e de mama na unidade de saúde.</a:t>
            </a:r>
            <a:br>
              <a:rPr lang="pt-BR" sz="2400" smtClean="0">
                <a:latin typeface="Arial" charset="0"/>
                <a:cs typeface="Arial" charset="0"/>
              </a:rPr>
            </a:br>
            <a:r>
              <a:rPr lang="pt-BR" sz="2400" b="1" u="sng" smtClean="0">
                <a:latin typeface="Arial" charset="0"/>
                <a:cs typeface="Arial" charset="0"/>
              </a:rPr>
              <a:t>Meta:</a:t>
            </a:r>
            <a:r>
              <a:rPr lang="pt-BR" sz="2400" smtClean="0">
                <a:latin typeface="Arial" charset="0"/>
                <a:cs typeface="Arial" charset="0"/>
              </a:rPr>
              <a:t> Obter 100% de coleta de amostras satisfatórias do exame citopatológico de colo de útero</a:t>
            </a:r>
            <a:r>
              <a:rPr lang="pt-BR" sz="2400" b="1" smtClean="0">
                <a:latin typeface="Arial" charset="0"/>
                <a:cs typeface="Arial" charset="0"/>
              </a:rPr>
              <a:t>.</a:t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> </a:t>
            </a:r>
            <a:br>
              <a:rPr lang="pt-BR" sz="2400" b="1" smtClean="0">
                <a:latin typeface="Arial" charset="0"/>
                <a:cs typeface="Arial" charset="0"/>
              </a:rPr>
            </a:br>
            <a:endParaRPr lang="pt-BR" sz="2400" b="1" smtClean="0">
              <a:latin typeface="Arial" charset="0"/>
              <a:cs typeface="Arial" charset="0"/>
            </a:endParaRPr>
          </a:p>
        </p:txBody>
      </p:sp>
      <p:sp>
        <p:nvSpPr>
          <p:cNvPr id="3092" name="Rectangle 2"/>
          <p:cNvSpPr>
            <a:spLocks noChangeArrowheads="1"/>
          </p:cNvSpPr>
          <p:nvPr/>
        </p:nvSpPr>
        <p:spPr bwMode="auto">
          <a:xfrm>
            <a:off x="458788" y="1470025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sz="2400" b="1"/>
          </a:p>
        </p:txBody>
      </p:sp>
      <p:graphicFrame>
        <p:nvGraphicFramePr>
          <p:cNvPr id="3090" name="Object 18"/>
          <p:cNvGraphicFramePr>
            <a:graphicFrameLocks/>
          </p:cNvGraphicFramePr>
          <p:nvPr/>
        </p:nvGraphicFramePr>
        <p:xfrm>
          <a:off x="468313" y="2492375"/>
          <a:ext cx="5256212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Gráfico" r:id="rId3" imgW="4514850" imgH="2219325" progId="Excel.Sheet.8">
                  <p:embed/>
                </p:oleObj>
              </mc:Choice>
              <mc:Fallback>
                <p:oleObj name="Gráfico" r:id="rId3" imgW="4514850" imgH="2219325" progId="Excel.Sheet.8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27"/>
                      <a:stretch>
                        <a:fillRect/>
                      </a:stretch>
                    </p:blipFill>
                    <p:spPr bwMode="auto">
                      <a:xfrm>
                        <a:off x="468313" y="2492375"/>
                        <a:ext cx="5256212" cy="436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" name="CaixaDeTexto 5"/>
          <p:cNvSpPr txBox="1">
            <a:spLocks noChangeArrowheads="1"/>
          </p:cNvSpPr>
          <p:nvPr/>
        </p:nvSpPr>
        <p:spPr bwMode="auto">
          <a:xfrm>
            <a:off x="5940425" y="2444750"/>
            <a:ext cx="27495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sz="2400"/>
              <a:t>Sem registros anteriores à intervenção;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400"/>
              <a:t>Sem retorno de todos exames solicitados.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400"/>
              <a:t>Melhora importante do registro.</a:t>
            </a:r>
          </a:p>
        </p:txBody>
      </p:sp>
      <p:sp>
        <p:nvSpPr>
          <p:cNvPr id="3094" name="CaixaDeTexto 1"/>
          <p:cNvSpPr txBox="1">
            <a:spLocks noChangeArrowheads="1"/>
          </p:cNvSpPr>
          <p:nvPr/>
        </p:nvSpPr>
        <p:spPr bwMode="auto">
          <a:xfrm>
            <a:off x="550863" y="2163763"/>
            <a:ext cx="2292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u="sng"/>
              <a:t>Resultado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Conteúdo 2"/>
          <p:cNvSpPr>
            <a:spLocks noGrp="1"/>
          </p:cNvSpPr>
          <p:nvPr>
            <p:ph idx="1"/>
          </p:nvPr>
        </p:nvSpPr>
        <p:spPr>
          <a:xfrm>
            <a:off x="611188" y="692150"/>
            <a:ext cx="8137525" cy="5257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400" b="1" u="sng" smtClean="0">
                <a:latin typeface="Arial" charset="0"/>
                <a:cs typeface="Arial" charset="0"/>
              </a:rPr>
              <a:t>Objetivo: </a:t>
            </a:r>
            <a:r>
              <a:rPr lang="pt-BR" sz="2400" smtClean="0">
                <a:latin typeface="Arial" charset="0"/>
                <a:cs typeface="Arial" charset="0"/>
              </a:rPr>
              <a:t>Melhorar a adesão das mulheres à realização de exame citopatológico de colo de útero e de mamografia.</a:t>
            </a:r>
          </a:p>
          <a:p>
            <a:pPr eaLnBrk="1" hangingPunct="1">
              <a:buFont typeface="Arial" charset="0"/>
              <a:buNone/>
            </a:pPr>
            <a:r>
              <a:rPr lang="pt-BR" sz="2400" b="1" u="sng" smtClean="0">
                <a:latin typeface="Arial" charset="0"/>
                <a:cs typeface="Arial" charset="0"/>
              </a:rPr>
              <a:t>Metas: </a:t>
            </a:r>
            <a:r>
              <a:rPr lang="pt-BR" sz="2400" smtClean="0">
                <a:latin typeface="Arial" charset="0"/>
                <a:cs typeface="Arial" charset="0"/>
              </a:rPr>
              <a:t>Realizar busca ativa em 100% de mulheres com exame citopatológico e mamografia alterados sem acompanhamento pela unidade de saúde.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b="1" u="sng" smtClean="0">
                <a:latin typeface="Arial" charset="0"/>
                <a:cs typeface="Arial" charset="0"/>
              </a:rPr>
              <a:t>Resultados</a:t>
            </a:r>
            <a:endParaRPr lang="pt-BR" sz="240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2400" smtClean="0">
                <a:latin typeface="Arial" charset="0"/>
                <a:cs typeface="Arial" charset="0"/>
              </a:rPr>
              <a:t>Nenhuma usuária deixou de retornar para orientações de seus exames, portanto, não houve busca ativa. </a:t>
            </a:r>
          </a:p>
          <a:p>
            <a:pPr algn="just" eaLnBrk="1" hangingPunct="1">
              <a:buFont typeface="Wingdings" pitchFamily="2" charset="2"/>
              <a:buChar char="ü"/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2400" smtClean="0">
                <a:latin typeface="Arial" charset="0"/>
                <a:cs typeface="Arial" charset="0"/>
              </a:rPr>
              <a:t>Todos exames são entregues em nossa unidade, avaliados na mesma e após encaminhados à paciente.</a:t>
            </a:r>
          </a:p>
          <a:p>
            <a:pPr eaLnBrk="1" hangingPunct="1">
              <a:buFont typeface="Wingdings" pitchFamily="2" charset="2"/>
              <a:buNone/>
            </a:pPr>
            <a:endParaRPr lang="pt-BR" sz="24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pt-BR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Título 1"/>
          <p:cNvSpPr>
            <a:spLocks noGrp="1"/>
          </p:cNvSpPr>
          <p:nvPr>
            <p:ph type="title"/>
          </p:nvPr>
        </p:nvSpPr>
        <p:spPr>
          <a:xfrm>
            <a:off x="457200" y="773113"/>
            <a:ext cx="8229600" cy="1143000"/>
          </a:xfrm>
        </p:spPr>
        <p:txBody>
          <a:bodyPr/>
          <a:lstStyle/>
          <a:p>
            <a:pPr algn="just" eaLnBrk="1" hangingPunct="1"/>
            <a:r>
              <a:rPr lang="pt-BR" sz="2400" b="1" u="sng" smtClean="0">
                <a:latin typeface="Arial" charset="0"/>
                <a:cs typeface="Arial" charset="0"/>
              </a:rPr>
              <a:t>Objetivo:</a:t>
            </a:r>
            <a:r>
              <a:rPr lang="pt-BR" sz="2400" b="1" smtClean="0">
                <a:latin typeface="Arial" charset="0"/>
                <a:cs typeface="Arial" charset="0"/>
              </a:rPr>
              <a:t> </a:t>
            </a:r>
            <a:r>
              <a:rPr lang="pt-BR" sz="2400" smtClean="0">
                <a:latin typeface="Arial" charset="0"/>
                <a:cs typeface="Arial" charset="0"/>
              </a:rPr>
              <a:t>Melhorar o registro das informações.</a:t>
            </a:r>
            <a:br>
              <a:rPr lang="pt-BR" sz="2400" smtClean="0">
                <a:latin typeface="Arial" charset="0"/>
                <a:cs typeface="Arial" charset="0"/>
              </a:rPr>
            </a:br>
            <a:r>
              <a:rPr lang="pt-BR" sz="2400" b="1" u="sng" smtClean="0">
                <a:latin typeface="Arial" charset="0"/>
                <a:cs typeface="Arial" charset="0"/>
              </a:rPr>
              <a:t>Meta</a:t>
            </a:r>
            <a:r>
              <a:rPr lang="pt-BR" sz="2400" u="sng" smtClean="0">
                <a:latin typeface="Arial" charset="0"/>
                <a:cs typeface="Arial" charset="0"/>
              </a:rPr>
              <a:t>:</a:t>
            </a:r>
            <a:r>
              <a:rPr lang="pt-BR" sz="2400" smtClean="0">
                <a:latin typeface="Arial" charset="0"/>
                <a:cs typeface="Arial" charset="0"/>
              </a:rPr>
              <a:t> Manter registro da coleta de exame citopatológico de colo de útero em registro específico em 100% das mulheres cadastradas. </a:t>
            </a:r>
            <a:br>
              <a:rPr lang="pt-BR" sz="2400" smtClean="0">
                <a:latin typeface="Arial" charset="0"/>
                <a:cs typeface="Arial" charset="0"/>
              </a:rPr>
            </a:br>
            <a:r>
              <a:rPr lang="pt-BR" sz="2400" smtClean="0">
                <a:latin typeface="Arial" charset="0"/>
                <a:cs typeface="Arial" charset="0"/>
              </a:rPr>
              <a:t/>
            </a:r>
            <a:br>
              <a:rPr lang="pt-BR" sz="2400" smtClean="0">
                <a:latin typeface="Arial" charset="0"/>
                <a:cs typeface="Arial" charset="0"/>
              </a:rPr>
            </a:br>
            <a:endParaRPr lang="pt-BR" sz="2400" smtClean="0"/>
          </a:p>
        </p:txBody>
      </p:sp>
      <p:sp>
        <p:nvSpPr>
          <p:cNvPr id="4116" name="Rectangle 2"/>
          <p:cNvSpPr>
            <a:spLocks noChangeArrowheads="1"/>
          </p:cNvSpPr>
          <p:nvPr/>
        </p:nvSpPr>
        <p:spPr bwMode="auto">
          <a:xfrm>
            <a:off x="323850" y="191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4114" name="Object 18"/>
          <p:cNvGraphicFramePr>
            <a:graphicFrameLocks/>
          </p:cNvGraphicFramePr>
          <p:nvPr/>
        </p:nvGraphicFramePr>
        <p:xfrm>
          <a:off x="323850" y="2133600"/>
          <a:ext cx="5761038" cy="423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Gráfico" r:id="rId3" imgW="4535817" imgH="2359356" progId="Excel.Sheet.8">
                  <p:embed/>
                </p:oleObj>
              </mc:Choice>
              <mc:Fallback>
                <p:oleObj name="Gráfico" r:id="rId3" imgW="4535817" imgH="2359356" progId="Excel.Sheet.8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134"/>
                      <a:stretch>
                        <a:fillRect/>
                      </a:stretch>
                    </p:blipFill>
                    <p:spPr bwMode="auto">
                      <a:xfrm>
                        <a:off x="323850" y="2133600"/>
                        <a:ext cx="5761038" cy="423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CaixaDeTexto 6"/>
          <p:cNvSpPr txBox="1">
            <a:spLocks noChangeArrowheads="1"/>
          </p:cNvSpPr>
          <p:nvPr/>
        </p:nvSpPr>
        <p:spPr bwMode="auto">
          <a:xfrm>
            <a:off x="6378575" y="2219325"/>
            <a:ext cx="23082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pt-BR" sz="2400" dirty="0"/>
              <a:t>Registro adequado 93,3% dos exames coletados.</a:t>
            </a:r>
          </a:p>
          <a:p>
            <a:pPr algn="just">
              <a:defRPr/>
            </a:pPr>
            <a:endParaRPr lang="pt-BR" sz="2400" dirty="0"/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pt-BR" sz="2400" dirty="0"/>
              <a:t>Há exames coletados, porém sem o laudo até o fechamento da análise.</a:t>
            </a:r>
          </a:p>
          <a:p>
            <a:pPr marL="342900" indent="-342900" algn="just">
              <a:buFont typeface="Wingdings" pitchFamily="2" charset="2"/>
              <a:buChar char="ü"/>
              <a:defRPr/>
            </a:pPr>
            <a:endParaRPr lang="pt-BR" sz="2400" dirty="0"/>
          </a:p>
        </p:txBody>
      </p:sp>
      <p:sp>
        <p:nvSpPr>
          <p:cNvPr id="4118" name="CaixaDeTexto 5"/>
          <p:cNvSpPr txBox="1">
            <a:spLocks noChangeArrowheads="1"/>
          </p:cNvSpPr>
          <p:nvPr/>
        </p:nvSpPr>
        <p:spPr bwMode="auto">
          <a:xfrm>
            <a:off x="442913" y="1671638"/>
            <a:ext cx="2292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u="sng"/>
              <a:t>Resultado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Título 1"/>
          <p:cNvSpPr>
            <a:spLocks noGrp="1"/>
          </p:cNvSpPr>
          <p:nvPr>
            <p:ph type="title"/>
          </p:nvPr>
        </p:nvSpPr>
        <p:spPr>
          <a:xfrm>
            <a:off x="420688" y="333375"/>
            <a:ext cx="8255000" cy="1306513"/>
          </a:xfrm>
        </p:spPr>
        <p:txBody>
          <a:bodyPr/>
          <a:lstStyle/>
          <a:p>
            <a:pPr algn="just" eaLnBrk="1" hangingPunct="1"/>
            <a:r>
              <a:rPr lang="pt-BR" sz="2400" b="1" u="sng" smtClean="0">
                <a:latin typeface="Arial" charset="0"/>
                <a:cs typeface="Arial" charset="0"/>
              </a:rPr>
              <a:t>Objetivo:</a:t>
            </a:r>
            <a:r>
              <a:rPr lang="pt-BR" sz="2400" b="1" smtClean="0">
                <a:latin typeface="Arial" charset="0"/>
                <a:cs typeface="Arial" charset="0"/>
              </a:rPr>
              <a:t> </a:t>
            </a:r>
            <a:r>
              <a:rPr lang="pt-BR" sz="2400" smtClean="0">
                <a:latin typeface="Arial" charset="0"/>
                <a:cs typeface="Arial" charset="0"/>
              </a:rPr>
              <a:t>Melhorar o registro das informações.</a:t>
            </a:r>
            <a:br>
              <a:rPr lang="pt-BR" sz="2400" smtClean="0">
                <a:latin typeface="Arial" charset="0"/>
                <a:cs typeface="Arial" charset="0"/>
              </a:rPr>
            </a:br>
            <a:r>
              <a:rPr lang="pt-BR" sz="2400" b="1" u="sng" smtClean="0">
                <a:latin typeface="Arial" charset="0"/>
                <a:cs typeface="Arial" charset="0"/>
              </a:rPr>
              <a:t>Meta</a:t>
            </a:r>
            <a:r>
              <a:rPr lang="pt-BR" sz="2400" u="sng" smtClean="0">
                <a:latin typeface="Arial" charset="0"/>
                <a:cs typeface="Arial" charset="0"/>
              </a:rPr>
              <a:t>:</a:t>
            </a:r>
            <a:r>
              <a:rPr lang="pt-BR" sz="2400" smtClean="0">
                <a:latin typeface="Arial" charset="0"/>
                <a:cs typeface="Arial" charset="0"/>
              </a:rPr>
              <a:t> Manter registro da realização da mamografia em registro específico em 100% das mulheres cadastradas. </a:t>
            </a:r>
            <a:br>
              <a:rPr lang="pt-BR" sz="2400" smtClean="0">
                <a:latin typeface="Arial" charset="0"/>
                <a:cs typeface="Arial" charset="0"/>
              </a:rPr>
            </a:br>
            <a:r>
              <a:rPr lang="pt-BR" sz="2400" b="1" u="sng" smtClean="0">
                <a:latin typeface="Arial" charset="0"/>
                <a:cs typeface="Arial" charset="0"/>
              </a:rPr>
              <a:t>Resultado</a:t>
            </a:r>
            <a:r>
              <a:rPr lang="pt-BR" sz="2400" u="sng" smtClean="0">
                <a:latin typeface="Arial" charset="0"/>
                <a:cs typeface="Arial" charset="0"/>
              </a:rPr>
              <a:t>:</a:t>
            </a:r>
            <a:endParaRPr lang="pt-BR" sz="2400" u="sng" smtClean="0"/>
          </a:p>
        </p:txBody>
      </p:sp>
      <p:sp>
        <p:nvSpPr>
          <p:cNvPr id="5137" name="Rectangle 2"/>
          <p:cNvSpPr>
            <a:spLocks noChangeArrowheads="1"/>
          </p:cNvSpPr>
          <p:nvPr/>
        </p:nvSpPr>
        <p:spPr bwMode="auto">
          <a:xfrm>
            <a:off x="457200" y="1773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5135" name="Object 15"/>
          <p:cNvGraphicFramePr>
            <a:graphicFrameLocks/>
          </p:cNvGraphicFramePr>
          <p:nvPr/>
        </p:nvGraphicFramePr>
        <p:xfrm>
          <a:off x="395288" y="2060575"/>
          <a:ext cx="5886450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Gráfico" r:id="rId3" imgW="4548010" imgH="2389839" progId="Excel.Sheet.8">
                  <p:embed/>
                </p:oleObj>
              </mc:Choice>
              <mc:Fallback>
                <p:oleObj name="Gráfico" r:id="rId3" imgW="4548010" imgH="2389839" progId="Excel.Sheet.8">
                  <p:embed/>
                  <p:pic>
                    <p:nvPicPr>
                      <p:cNvPr id="0" name="Picture 1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53"/>
                      <a:stretch>
                        <a:fillRect/>
                      </a:stretch>
                    </p:blipFill>
                    <p:spPr bwMode="auto">
                      <a:xfrm>
                        <a:off x="395288" y="2060575"/>
                        <a:ext cx="5886450" cy="432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659563" y="1773238"/>
            <a:ext cx="2233612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Registro adequado 89,7% dos exames coletados.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Há exames coletados, porém sem o laudo até o fechamento da análise.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1143000"/>
          </a:xfrm>
        </p:spPr>
        <p:txBody>
          <a:bodyPr/>
          <a:lstStyle/>
          <a:p>
            <a:pPr algn="just" eaLnBrk="1" hangingPunct="1"/>
            <a:r>
              <a:rPr lang="pt-BR" sz="2400" b="1" u="sng" smtClean="0">
                <a:latin typeface="Arial" charset="0"/>
                <a:cs typeface="Arial" charset="0"/>
              </a:rPr>
              <a:t>Objetivo: </a:t>
            </a:r>
            <a:r>
              <a:rPr lang="pt-BR" sz="2400" smtClean="0">
                <a:latin typeface="Arial" charset="0"/>
                <a:cs typeface="Arial" charset="0"/>
              </a:rPr>
              <a:t>Mapear as mulheres de risco para câncer de colo de útero e de mama.</a:t>
            </a:r>
            <a:br>
              <a:rPr lang="pt-BR" sz="2400" smtClean="0">
                <a:latin typeface="Arial" charset="0"/>
                <a:cs typeface="Arial" charset="0"/>
              </a:rPr>
            </a:br>
            <a:r>
              <a:rPr lang="pt-BR" sz="2400" b="1" u="sng" smtClean="0">
                <a:latin typeface="Arial" charset="0"/>
                <a:cs typeface="Arial" charset="0"/>
              </a:rPr>
              <a:t>Meta</a:t>
            </a:r>
            <a:r>
              <a:rPr lang="pt-BR" sz="2400" smtClean="0">
                <a:latin typeface="Arial" charset="0"/>
                <a:cs typeface="Arial" charset="0"/>
              </a:rPr>
              <a:t>: Pesquisar sinais de alerta para câncer de colo de útero em 100% das mulheres entre 25 e 64 anos (Dor e sangramento após relação sexual e/ou corrimento vaginal excessivo). </a:t>
            </a:r>
            <a:br>
              <a:rPr lang="pt-BR" sz="2400" smtClean="0">
                <a:latin typeface="Arial" charset="0"/>
                <a:cs typeface="Arial" charset="0"/>
              </a:rPr>
            </a:br>
            <a:endParaRPr lang="pt-BR" sz="24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Retângulo 4"/>
          <p:cNvSpPr>
            <a:spLocks noChangeArrowheads="1"/>
          </p:cNvSpPr>
          <p:nvPr/>
        </p:nvSpPr>
        <p:spPr bwMode="auto">
          <a:xfrm>
            <a:off x="6084888" y="2205038"/>
            <a:ext cx="260191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/>
              <a:t>Maior destaque  resultados:</a:t>
            </a:r>
          </a:p>
          <a:p>
            <a:pPr>
              <a:buFont typeface="Arial" charset="0"/>
              <a:buNone/>
            </a:pPr>
            <a:endParaRPr lang="pt-BR" sz="2400"/>
          </a:p>
          <a:p>
            <a:pPr>
              <a:buFont typeface="Arial" charset="0"/>
              <a:buChar char="•"/>
            </a:pPr>
            <a:r>
              <a:rPr lang="pt-BR" sz="2400"/>
              <a:t>Melhoria da avaliação do risco, qualidade das ações.</a:t>
            </a:r>
          </a:p>
          <a:p>
            <a:pPr>
              <a:buFont typeface="Arial" charset="0"/>
              <a:buChar char="•"/>
            </a:pPr>
            <a:endParaRPr lang="pt-BR" sz="2400"/>
          </a:p>
          <a:p>
            <a:pPr>
              <a:buFont typeface="Arial" charset="0"/>
              <a:buChar char="•"/>
            </a:pPr>
            <a:r>
              <a:rPr lang="pt-BR" sz="2400"/>
              <a:t>Sem registros anteriores à intervenção.</a:t>
            </a:r>
          </a:p>
        </p:txBody>
      </p:sp>
      <p:graphicFrame>
        <p:nvGraphicFramePr>
          <p:cNvPr id="6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070494"/>
              </p:ext>
            </p:extLst>
          </p:nvPr>
        </p:nvGraphicFramePr>
        <p:xfrm>
          <a:off x="449786" y="2708920"/>
          <a:ext cx="541835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>
          <a:xfrm>
            <a:off x="471488" y="692150"/>
            <a:ext cx="8229600" cy="1143000"/>
          </a:xfrm>
        </p:spPr>
        <p:txBody>
          <a:bodyPr/>
          <a:lstStyle/>
          <a:p>
            <a:pPr algn="just" eaLnBrk="1" hangingPunct="1"/>
            <a:r>
              <a:rPr lang="pt-BR" sz="2400" b="1" u="sng" smtClean="0">
                <a:latin typeface="Arial" charset="0"/>
                <a:cs typeface="Arial" charset="0"/>
              </a:rPr>
              <a:t>Objetivo: </a:t>
            </a:r>
            <a:r>
              <a:rPr lang="pt-BR" sz="2400" smtClean="0">
                <a:latin typeface="Arial" charset="0"/>
                <a:cs typeface="Arial" charset="0"/>
              </a:rPr>
              <a:t>Mapear as mulheres de risco para câncer de colo de útero e de mama.</a:t>
            </a:r>
            <a:br>
              <a:rPr lang="pt-BR" sz="2400" smtClean="0">
                <a:latin typeface="Arial" charset="0"/>
                <a:cs typeface="Arial" charset="0"/>
              </a:rPr>
            </a:br>
            <a:r>
              <a:rPr lang="pt-BR" sz="2400" b="1" u="sng" smtClean="0">
                <a:latin typeface="Arial" charset="0"/>
                <a:cs typeface="Arial" charset="0"/>
              </a:rPr>
              <a:t>Meta</a:t>
            </a:r>
            <a:r>
              <a:rPr lang="pt-BR" sz="2400" u="sng" smtClean="0">
                <a:latin typeface="Arial" charset="0"/>
                <a:cs typeface="Arial" charset="0"/>
              </a:rPr>
              <a:t>:</a:t>
            </a:r>
            <a:r>
              <a:rPr lang="pt-BR" sz="2400" smtClean="0">
                <a:latin typeface="Arial" charset="0"/>
                <a:cs typeface="Arial" charset="0"/>
              </a:rPr>
              <a:t> Realizar avaliação de risco para câncer de mama em 100% das mulheres entre 50 e 69 anos.</a:t>
            </a:r>
            <a:br>
              <a:rPr lang="pt-BR" sz="2400" smtClean="0">
                <a:latin typeface="Arial" charset="0"/>
                <a:cs typeface="Arial" charset="0"/>
              </a:rPr>
            </a:br>
            <a:r>
              <a:rPr lang="pt-BR" sz="2400" smtClean="0">
                <a:latin typeface="Arial" charset="0"/>
                <a:cs typeface="Arial" charset="0"/>
              </a:rPr>
              <a:t/>
            </a:r>
            <a:br>
              <a:rPr lang="pt-BR" sz="2400" smtClean="0">
                <a:latin typeface="Arial" charset="0"/>
                <a:cs typeface="Arial" charset="0"/>
              </a:rPr>
            </a:br>
            <a:endParaRPr lang="pt-BR" sz="2400" smtClean="0"/>
          </a:p>
        </p:txBody>
      </p:sp>
      <p:sp>
        <p:nvSpPr>
          <p:cNvPr id="3789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2170113" cy="8207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t-BR" sz="2400" b="1" u="sng" smtClean="0">
                <a:latin typeface="Arial" charset="0"/>
                <a:cs typeface="Arial" charset="0"/>
              </a:rPr>
              <a:t>Resultado</a:t>
            </a:r>
            <a:endParaRPr lang="pt-BR" sz="2400" smtClean="0"/>
          </a:p>
        </p:txBody>
      </p:sp>
      <p:sp>
        <p:nvSpPr>
          <p:cNvPr id="37892" name="Retângulo 4"/>
          <p:cNvSpPr>
            <a:spLocks noChangeArrowheads="1"/>
          </p:cNvSpPr>
          <p:nvPr/>
        </p:nvSpPr>
        <p:spPr bwMode="auto">
          <a:xfrm>
            <a:off x="6181725" y="1835150"/>
            <a:ext cx="25193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/>
              <a:t>Maior destaque  resultados:</a:t>
            </a:r>
          </a:p>
          <a:p>
            <a:pPr algn="just">
              <a:buFont typeface="Arial" charset="0"/>
              <a:buNone/>
            </a:pPr>
            <a:endParaRPr lang="pt-BR" sz="2400"/>
          </a:p>
          <a:p>
            <a:pPr algn="just">
              <a:buFont typeface="Arial" charset="0"/>
              <a:buChar char="•"/>
            </a:pPr>
            <a:r>
              <a:rPr lang="pt-BR" sz="2400"/>
              <a:t>Melhoria da avaliação do risco, qualidade das ações.</a:t>
            </a:r>
          </a:p>
          <a:p>
            <a:pPr algn="just">
              <a:buFont typeface="Arial" charset="0"/>
              <a:buChar char="•"/>
            </a:pPr>
            <a:endParaRPr lang="pt-BR" sz="2400"/>
          </a:p>
          <a:p>
            <a:pPr algn="just">
              <a:buFont typeface="Arial" charset="0"/>
              <a:buChar char="•"/>
            </a:pPr>
            <a:r>
              <a:rPr lang="pt-BR" sz="2400"/>
              <a:t>Sem registros anteriores à intervenção.</a:t>
            </a:r>
          </a:p>
        </p:txBody>
      </p:sp>
      <p:graphicFrame>
        <p:nvGraphicFramePr>
          <p:cNvPr id="6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329936"/>
              </p:ext>
            </p:extLst>
          </p:nvPr>
        </p:nvGraphicFramePr>
        <p:xfrm>
          <a:off x="365125" y="2132855"/>
          <a:ext cx="5647035" cy="422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143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z="2400" b="1" u="sng" smtClean="0">
                <a:latin typeface="Arial" charset="0"/>
                <a:cs typeface="Arial" charset="0"/>
              </a:rPr>
              <a:t>Objetivo:</a:t>
            </a:r>
            <a:r>
              <a:rPr lang="pt-BR" sz="2400" b="1" smtClean="0">
                <a:latin typeface="Arial" charset="0"/>
                <a:cs typeface="Arial" charset="0"/>
              </a:rPr>
              <a:t> </a:t>
            </a:r>
            <a:r>
              <a:rPr lang="pt-BR" sz="2400" smtClean="0">
                <a:latin typeface="Arial" charset="0"/>
                <a:cs typeface="Arial" charset="0"/>
              </a:rPr>
              <a:t>Promover a saúde das mulheres que realizam detecção precoce de câncer de colo de útero e de mama na unidade.</a:t>
            </a:r>
            <a:br>
              <a:rPr lang="pt-BR" sz="2400" smtClean="0">
                <a:latin typeface="Arial" charset="0"/>
                <a:cs typeface="Arial" charset="0"/>
              </a:rPr>
            </a:br>
            <a:r>
              <a:rPr lang="pt-BR" sz="2400" b="1" u="sng" smtClean="0">
                <a:latin typeface="Arial" charset="0"/>
                <a:cs typeface="Arial" charset="0"/>
              </a:rPr>
              <a:t>Meta:</a:t>
            </a:r>
            <a:r>
              <a:rPr lang="pt-BR" sz="2400" smtClean="0">
                <a:latin typeface="Arial" charset="0"/>
                <a:cs typeface="Arial" charset="0"/>
              </a:rPr>
              <a:t> Orientar 100% das mulheres cadastradas sobre doenças sexualmente transmissíveis (DST) e fatores de risco para câncer de colo de útero.</a:t>
            </a:r>
            <a:br>
              <a:rPr lang="pt-BR" sz="2400" smtClean="0">
                <a:latin typeface="Arial" charset="0"/>
                <a:cs typeface="Arial" charset="0"/>
              </a:rPr>
            </a:br>
            <a:endParaRPr lang="pt-BR" sz="2400" smtClean="0"/>
          </a:p>
        </p:txBody>
      </p:sp>
      <p:sp>
        <p:nvSpPr>
          <p:cNvPr id="38914" name="Retângulo 3"/>
          <p:cNvSpPr>
            <a:spLocks noChangeArrowheads="1"/>
          </p:cNvSpPr>
          <p:nvPr/>
        </p:nvSpPr>
        <p:spPr bwMode="auto">
          <a:xfrm>
            <a:off x="461963" y="2205038"/>
            <a:ext cx="45720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400" b="1" u="sng"/>
              <a:t>Resultado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323528" y="2708921"/>
          <a:ext cx="471035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6" name="Retângulo 5"/>
          <p:cNvSpPr>
            <a:spLocks noChangeArrowheads="1"/>
          </p:cNvSpPr>
          <p:nvPr/>
        </p:nvSpPr>
        <p:spPr bwMode="auto">
          <a:xfrm>
            <a:off x="5148263" y="2417763"/>
            <a:ext cx="36544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/>
              <a:t>Todas (100%) usuárias receberam orientações sobre DSTs e fatores de risco para desenvolver câncer de mama  e de colo de útero.</a:t>
            </a:r>
          </a:p>
          <a:p>
            <a:pPr algn="just">
              <a:buFont typeface="Wingdings" pitchFamily="2" charset="2"/>
              <a:buChar char="ü"/>
            </a:pPr>
            <a:endParaRPr lang="pt-BR" sz="2400"/>
          </a:p>
          <a:p>
            <a:pPr algn="just">
              <a:buFont typeface="Wingdings" pitchFamily="2" charset="2"/>
              <a:buChar char="ü"/>
            </a:pPr>
            <a:r>
              <a:rPr lang="pt-BR" sz="2400"/>
              <a:t>Ponto imprescindível para auxiliar na prevenção.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400" b="1" smtClean="0">
                <a:latin typeface="Arial" charset="0"/>
                <a:cs typeface="Arial" charset="0"/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pt-BR" sz="2400" smtClean="0">
                <a:latin typeface="Arial" charset="0"/>
                <a:cs typeface="Arial" charset="0"/>
              </a:rPr>
              <a:t>Os elevados índices de incidência e mortalidade por câncer do colo do útero e da mama no Brasil justificam a implantação de estratégias efetivas de controle dessas doenças;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pt-BR" sz="2400" smtClean="0">
                <a:latin typeface="Arial" charset="0"/>
                <a:cs typeface="Arial" charset="0"/>
              </a:rPr>
              <a:t>Altos custos de tratamento e reabilitação;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pt-BR" sz="2400" smtClean="0">
                <a:latin typeface="Arial" charset="0"/>
                <a:cs typeface="Arial" charset="0"/>
              </a:rPr>
              <a:t>Consequências psicológicas  e futuro reprodutivo;</a:t>
            </a:r>
            <a:endParaRPr lang="pt-BR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>
          <a:xfrm>
            <a:off x="447675" y="765175"/>
            <a:ext cx="8229600" cy="1143000"/>
          </a:xfrm>
        </p:spPr>
        <p:txBody>
          <a:bodyPr/>
          <a:lstStyle/>
          <a:p>
            <a:pPr algn="just"/>
            <a:r>
              <a:rPr lang="pt-BR" sz="2400" b="1" u="sng" smtClean="0">
                <a:latin typeface="Arial" charset="0"/>
                <a:cs typeface="Arial" charset="0"/>
              </a:rPr>
              <a:t>Objetivo:</a:t>
            </a:r>
            <a:r>
              <a:rPr lang="pt-BR" sz="2400" b="1" smtClean="0">
                <a:latin typeface="Arial" charset="0"/>
                <a:cs typeface="Arial" charset="0"/>
              </a:rPr>
              <a:t> </a:t>
            </a:r>
            <a:r>
              <a:rPr lang="pt-BR" sz="2400" smtClean="0">
                <a:latin typeface="Arial" charset="0"/>
                <a:cs typeface="Arial" charset="0"/>
              </a:rPr>
              <a:t>Promover a saúde das mulheres que realizam detecção precoce de câncer de colo de útero e de mama na unidade.</a:t>
            </a:r>
            <a:br>
              <a:rPr lang="pt-BR" sz="2400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>Meta: </a:t>
            </a:r>
            <a:r>
              <a:rPr lang="pt-BR" sz="2400" smtClean="0">
                <a:latin typeface="Arial" charset="0"/>
                <a:cs typeface="Arial" charset="0"/>
              </a:rPr>
              <a:t>Orientar 100% das mulheres cadastradas sobre fatores de risco para câncer de mama.</a:t>
            </a:r>
            <a:br>
              <a:rPr lang="pt-BR" sz="2400" smtClean="0">
                <a:latin typeface="Arial" charset="0"/>
                <a:cs typeface="Arial" charset="0"/>
              </a:rPr>
            </a:br>
            <a:endParaRPr lang="pt-BR" sz="2400" smtClean="0"/>
          </a:p>
        </p:txBody>
      </p:sp>
      <p:sp>
        <p:nvSpPr>
          <p:cNvPr id="39938" name="CaixaDeTexto 4"/>
          <p:cNvSpPr txBox="1">
            <a:spLocks noChangeArrowheads="1"/>
          </p:cNvSpPr>
          <p:nvPr/>
        </p:nvSpPr>
        <p:spPr bwMode="auto">
          <a:xfrm>
            <a:off x="420688" y="2349500"/>
            <a:ext cx="27352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u="sng"/>
              <a:t>Resultado</a:t>
            </a:r>
          </a:p>
        </p:txBody>
      </p:sp>
      <p:sp>
        <p:nvSpPr>
          <p:cNvPr id="39940" name="Retângulo 6"/>
          <p:cNvSpPr>
            <a:spLocks noChangeArrowheads="1"/>
          </p:cNvSpPr>
          <p:nvPr/>
        </p:nvSpPr>
        <p:spPr bwMode="auto">
          <a:xfrm>
            <a:off x="5508625" y="2060575"/>
            <a:ext cx="316865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/>
              <a:t>Todas (100%) usuárias receberam orientações sobre DSTs e fatores de risco para desenvolver câncer de mama  e de colo de útero.</a:t>
            </a:r>
          </a:p>
          <a:p>
            <a:pPr algn="just">
              <a:buFont typeface="Wingdings" pitchFamily="2" charset="2"/>
              <a:buChar char="ü"/>
            </a:pPr>
            <a:endParaRPr lang="pt-BR" sz="2400"/>
          </a:p>
          <a:p>
            <a:pPr algn="just">
              <a:buFont typeface="Wingdings" pitchFamily="2" charset="2"/>
              <a:buChar char="ü"/>
            </a:pPr>
            <a:r>
              <a:rPr lang="pt-BR" sz="2400"/>
              <a:t>Ponto imprescindível para auxiliar na prevenção.</a:t>
            </a:r>
          </a:p>
        </p:txBody>
      </p:sp>
      <p:graphicFrame>
        <p:nvGraphicFramePr>
          <p:cNvPr id="7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962492"/>
              </p:ext>
            </p:extLst>
          </p:nvPr>
        </p:nvGraphicFramePr>
        <p:xfrm>
          <a:off x="323528" y="2893846"/>
          <a:ext cx="5040560" cy="377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pt-BR" sz="2400" b="1" smtClean="0">
                <a:latin typeface="Arial" charset="0"/>
                <a:cs typeface="Arial" charset="0"/>
              </a:rPr>
              <a:t>DISCUSSÃO</a:t>
            </a:r>
          </a:p>
        </p:txBody>
      </p:sp>
      <p:sp>
        <p:nvSpPr>
          <p:cNvPr id="4096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33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pt-BR" sz="2400" smtClean="0">
                <a:latin typeface="Arial" charset="0"/>
                <a:cs typeface="Arial" charset="0"/>
              </a:rPr>
              <a:t>Importância da Intervenção para: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z="2400" u="sng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pt-BR" sz="2400" u="sng" smtClean="0">
                <a:latin typeface="Arial" charset="0"/>
                <a:cs typeface="Arial" charset="0"/>
              </a:rPr>
              <a:t>Equipe</a:t>
            </a:r>
            <a:r>
              <a:rPr lang="pt-BR" sz="2400" smtClean="0">
                <a:latin typeface="Arial" charset="0"/>
                <a:cs typeface="Arial" charset="0"/>
              </a:rPr>
              <a:t>:   Fluxograma de trabalho/Protocolos,</a:t>
            </a:r>
          </a:p>
          <a:p>
            <a:pPr algn="just" eaLnBrk="1" hangingPunct="1">
              <a:buFont typeface="Arial" charset="0"/>
              <a:buNone/>
            </a:pPr>
            <a:r>
              <a:rPr lang="pt-BR" sz="2400" smtClean="0">
                <a:latin typeface="Arial" charset="0"/>
                <a:cs typeface="Arial" charset="0"/>
              </a:rPr>
              <a:t>		    Engajamento; Atualização;Trabalho em equipe.</a:t>
            </a:r>
          </a:p>
          <a:p>
            <a:pPr algn="just" eaLnBrk="1" hangingPunct="1">
              <a:buFont typeface="Arial" charset="0"/>
              <a:buNone/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pt-BR" sz="2400" u="sng" smtClean="0">
                <a:latin typeface="Arial" charset="0"/>
                <a:cs typeface="Arial" charset="0"/>
              </a:rPr>
              <a:t>Serviço</a:t>
            </a:r>
            <a:r>
              <a:rPr lang="pt-BR" sz="2400" smtClean="0">
                <a:latin typeface="Arial" charset="0"/>
                <a:cs typeface="Arial" charset="0"/>
              </a:rPr>
              <a:t>: Organização; fluxograma / protocolos; qualidade 	    serviço oferecido; melhora registros da unidade;         	    melhor diagnóstico da situação da unidade; 	      	    melhor controle e acompanhamento população.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pt-BR" sz="2400" u="sng" smtClean="0">
                <a:latin typeface="Arial" charset="0"/>
                <a:cs typeface="Arial" charset="0"/>
              </a:rPr>
              <a:t>Comunidade</a:t>
            </a:r>
            <a:r>
              <a:rPr lang="pt-BR" sz="2400" smtClean="0">
                <a:latin typeface="Arial" charset="0"/>
                <a:cs typeface="Arial" charset="0"/>
              </a:rPr>
              <a:t>: Maior acessibilidade; melhor assistência; 		   melhor qualidade nas avaliações; melhor 		   coordenação do cuidado.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pt-BR" sz="2400" b="1" smtClean="0">
                <a:latin typeface="Arial" charset="0"/>
                <a:cs typeface="Arial" charset="0"/>
              </a:rPr>
              <a:t>DISCUSSÃO</a:t>
            </a:r>
            <a:endParaRPr lang="pt-BR" sz="2400" b="1" smtClean="0">
              <a:latin typeface="Arial" charset="0"/>
            </a:endParaRPr>
          </a:p>
        </p:txBody>
      </p:sp>
      <p:sp>
        <p:nvSpPr>
          <p:cNvPr id="4198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pt-BR" sz="2800" smtClean="0">
                <a:latin typeface="Arial" charset="0"/>
              </a:rPr>
              <a:t>Incorporada totalmente à rotina da unidade;</a:t>
            </a:r>
          </a:p>
          <a:p>
            <a:pPr eaLnBrk="1" hangingPunct="1">
              <a:buFont typeface="Wingdings" pitchFamily="2" charset="2"/>
              <a:buNone/>
            </a:pPr>
            <a:endParaRPr lang="pt-BR" sz="2800" smtClean="0">
              <a:latin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pt-BR" sz="2800" smtClean="0">
                <a:latin typeface="Arial" charset="0"/>
              </a:rPr>
              <a:t>Manutenção da intervenção: </a:t>
            </a:r>
          </a:p>
          <a:p>
            <a:pPr eaLnBrk="1" hangingPunct="1"/>
            <a:r>
              <a:rPr lang="pt-BR" sz="2800" smtClean="0">
                <a:latin typeface="Arial" charset="0"/>
              </a:rPr>
              <a:t>Seguimento dos protocolos;</a:t>
            </a:r>
          </a:p>
          <a:p>
            <a:pPr eaLnBrk="1" hangingPunct="1"/>
            <a:r>
              <a:rPr lang="pt-BR" sz="2800" smtClean="0">
                <a:latin typeface="Arial" charset="0"/>
              </a:rPr>
              <a:t>Revisão continuada dos registros;</a:t>
            </a:r>
          </a:p>
          <a:p>
            <a:pPr eaLnBrk="1" hangingPunct="1"/>
            <a:r>
              <a:rPr lang="pt-BR" sz="2800" smtClean="0">
                <a:latin typeface="Arial" charset="0"/>
              </a:rPr>
              <a:t>Busca das paciente ainda não avaliadas pela intervenção.</a:t>
            </a:r>
          </a:p>
          <a:p>
            <a:pPr eaLnBrk="1" hangingPunct="1">
              <a:buFont typeface="Arial" charset="0"/>
              <a:buNone/>
            </a:pPr>
            <a:endParaRPr lang="pt-BR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pt-BR" sz="2400" b="1" smtClean="0">
                <a:latin typeface="Arial" charset="0"/>
                <a:cs typeface="Arial" charset="0"/>
              </a:rPr>
              <a:t>REFLEXÃO CRÍTICA SOBRE PROCESSO PESSOAL DE APRENDIZAGEM</a:t>
            </a:r>
            <a:endParaRPr lang="pt-BR" sz="2400" smtClean="0">
              <a:latin typeface="Arial" charset="0"/>
              <a:cs typeface="Arial" charset="0"/>
            </a:endParaRPr>
          </a:p>
        </p:txBody>
      </p:sp>
      <p:sp>
        <p:nvSpPr>
          <p:cNvPr id="4301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pt-BR" sz="2400" smtClean="0">
                <a:latin typeface="Arial" charset="0"/>
                <a:cs typeface="Arial" charset="0"/>
              </a:rPr>
              <a:t>Choque cultural: 3 meses unidade rural X demais meses unidade periferia;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2400" smtClean="0">
                <a:latin typeface="Arial" charset="0"/>
                <a:cs typeface="Arial" charset="0"/>
              </a:rPr>
              <a:t>Expectativa inicial: melhorias no atendimento e qualidade independente da região;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2400" smtClean="0">
                <a:latin typeface="Arial" charset="0"/>
                <a:cs typeface="Arial" charset="0"/>
              </a:rPr>
              <a:t>Intensificação: valorização dos usuários;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400" smtClean="0">
                <a:latin typeface="Arial" charset="0"/>
                <a:cs typeface="Arial" charset="0"/>
              </a:rPr>
              <a:t>Curso burocrático X processo dinâmico;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400" smtClean="0">
                <a:latin typeface="Arial" charset="0"/>
                <a:cs typeface="Arial" charset="0"/>
              </a:rPr>
              <a:t>Aprender estrutura e organizações do SUS;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2400" smtClean="0">
                <a:latin typeface="Arial" charset="0"/>
                <a:cs typeface="Arial" charset="0"/>
              </a:rPr>
              <a:t>Processo crítico e reflexivo da saúde atual no Brasil e na nossa região;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400" b="1" smtClean="0">
                <a:latin typeface="Arial" charset="0"/>
                <a:cs typeface="Arial" charset="0"/>
              </a:rPr>
              <a:t>REFLEXÃO CRÍTICA SOBRE PROCESSO PESSOAL DE APRENDIZAGEM</a:t>
            </a:r>
            <a:endParaRPr lang="pt-BR" sz="2400" smtClean="0"/>
          </a:p>
        </p:txBody>
      </p:sp>
      <p:sp>
        <p:nvSpPr>
          <p:cNvPr id="4403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7338"/>
            <a:ext cx="8291513" cy="51117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pt-BR" sz="2400" smtClean="0">
                <a:latin typeface="Arial" charset="0"/>
                <a:cs typeface="Arial" charset="0"/>
              </a:rPr>
              <a:t>Apesar dos poucos recursos e estruturas, muito se pode melhorar com o engajamento tanto dos usuários quanto dos trabalhadores em saúde;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2400" smtClean="0">
                <a:latin typeface="Arial" charset="0"/>
                <a:cs typeface="Arial" charset="0"/>
              </a:rPr>
              <a:t>Criação de estratégias para contornar adversidades e desempenhar um bom trabalho;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2400" smtClean="0">
                <a:latin typeface="Arial" charset="0"/>
                <a:cs typeface="Arial" charset="0"/>
              </a:rPr>
              <a:t>Crescimento tanto pessoal quanto profissional de superação;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2400" smtClean="0">
                <a:latin typeface="Arial" charset="0"/>
                <a:cs typeface="Arial" charset="0"/>
              </a:rPr>
              <a:t>Revisões de casos clínicos: ampliar meus conhecimentos; 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2400" smtClean="0">
                <a:latin typeface="Arial" charset="0"/>
                <a:cs typeface="Arial" charset="0"/>
              </a:rPr>
              <a:t>Crítica: longitudinalidade.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pt-BR" smtClean="0"/>
          </a:p>
          <a:p>
            <a:pPr algn="ctr" eaLnBrk="1" hangingPunct="1">
              <a:buFont typeface="Arial" charset="0"/>
              <a:buNone/>
            </a:pPr>
            <a:endParaRPr lang="pt-BR" smtClean="0"/>
          </a:p>
          <a:p>
            <a:pPr algn="ctr" eaLnBrk="1" hangingPunct="1">
              <a:buFont typeface="Arial" charset="0"/>
              <a:buNone/>
            </a:pPr>
            <a:r>
              <a:rPr lang="pt-BR" sz="5400" smtClean="0">
                <a:latin typeface="Arial" charset="0"/>
              </a:rPr>
              <a:t>Obrigada!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pPr eaLnBrk="1" hangingPunct="1"/>
            <a:r>
              <a:rPr lang="pt-BR" sz="2400" b="1" smtClean="0">
                <a:latin typeface="Arial" charset="0"/>
                <a:cs typeface="Arial" charset="0"/>
              </a:rPr>
              <a:t>INTRODUÇÃO</a:t>
            </a:r>
          </a:p>
        </p:txBody>
      </p:sp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b="1" smtClean="0">
                <a:latin typeface="Arial" charset="0"/>
                <a:cs typeface="Arial" charset="0"/>
              </a:rPr>
              <a:t>MUNICÍPIO DE SANTA CRUZ DO SUL/RS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t-BR" sz="240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pt-BR" sz="2400" smtClean="0">
                <a:latin typeface="Arial" charset="0"/>
                <a:cs typeface="Arial" charset="0"/>
              </a:rPr>
              <a:t>118.374 habitantes;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smtClean="0">
                <a:latin typeface="Arial" charset="0"/>
                <a:cs typeface="Arial" charset="0"/>
              </a:rPr>
              <a:t>Principal atividade econômica: tabaco</a:t>
            </a:r>
            <a:endParaRPr lang="pt-BR" sz="2400" smtClean="0">
              <a:solidFill>
                <a:srgbClr val="CAFC1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pt-BR" sz="2400" smtClean="0">
                <a:latin typeface="Arial" charset="0"/>
                <a:cs typeface="Arial" charset="0"/>
              </a:rPr>
              <a:t>Gestão Plena das Atividades Municipais;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smtClean="0">
                <a:latin typeface="Arial" charset="0"/>
                <a:cs typeface="Arial" charset="0"/>
              </a:rPr>
              <a:t>12 UBS;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smtClean="0">
                <a:latin typeface="Arial" charset="0"/>
                <a:cs typeface="Arial" charset="0"/>
              </a:rPr>
              <a:t>10 ESFs;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smtClean="0">
                <a:latin typeface="Arial" charset="0"/>
                <a:cs typeface="Arial" charset="0"/>
              </a:rPr>
              <a:t>2 Hospitais de alta complexidade;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smtClean="0">
                <a:latin typeface="Arial" charset="0"/>
                <a:cs typeface="Arial" charset="0"/>
              </a:rPr>
              <a:t>2 pronto-atendimentos;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latin typeface="Arial" charset="0"/>
                <a:cs typeface="Arial" charset="0"/>
              </a:rPr>
              <a:t>INTRODUÇÃO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pt-BR" sz="2400" b="1" smtClean="0">
                <a:latin typeface="Arial" charset="0"/>
                <a:cs typeface="Arial" charset="0"/>
              </a:rPr>
              <a:t>ESF Pedreira</a:t>
            </a:r>
            <a:r>
              <a:rPr lang="pt-BR" sz="240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pt-BR" sz="240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pt-BR" sz="2400" smtClean="0">
                <a:latin typeface="Arial" charset="0"/>
                <a:cs typeface="Arial" charset="0"/>
              </a:rPr>
              <a:t>Equipe composta por: 2 médicas, uma enfermeira, 2 téc. Enfermagem, odontóloga, aux. Saúde bucal.</a:t>
            </a:r>
            <a:endParaRPr lang="pt-BR" sz="2400" smtClean="0">
              <a:solidFill>
                <a:srgbClr val="CAFC1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pt-BR" sz="2400" smtClean="0">
                <a:latin typeface="Arial" charset="0"/>
                <a:cs typeface="Arial" charset="0"/>
              </a:rPr>
              <a:t>É uma unidade adaptada localizada na periferia da cidade;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smtClean="0">
                <a:latin typeface="Arial" charset="0"/>
                <a:cs typeface="Arial" charset="0"/>
              </a:rPr>
              <a:t>População adscrita de 3.613 habitantes;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smtClean="0">
                <a:latin typeface="Arial" charset="0"/>
                <a:cs typeface="Arial" charset="0"/>
              </a:rPr>
              <a:t>Perfil: </a:t>
            </a:r>
            <a:r>
              <a:rPr lang="pt-BR" sz="2400" smtClean="0">
                <a:latin typeface="Arial" charset="0"/>
              </a:rPr>
              <a:t>adultos jovens; poder aquisitivo baixo; 58% das mulheres em idade reprodutiva, pequena população de idosos.</a:t>
            </a:r>
          </a:p>
          <a:p>
            <a:pPr>
              <a:buFont typeface="Arial" charset="0"/>
              <a:buNone/>
            </a:pPr>
            <a:endParaRPr lang="pt-BR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400" b="1" smtClean="0">
                <a:latin typeface="Arial" charset="0"/>
                <a:cs typeface="Arial" charset="0"/>
              </a:rPr>
              <a:t>SITUAÇÃO DA UNIDADE ANTES DA INTERVENÇÃO</a:t>
            </a:r>
          </a:p>
        </p:txBody>
      </p:sp>
      <p:sp>
        <p:nvSpPr>
          <p:cNvPr id="19458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400" smtClean="0">
                <a:latin typeface="Arial" charset="0"/>
                <a:cs typeface="Arial" charset="0"/>
              </a:rPr>
              <a:t>Cobertura 68% para Câncer de Colo de Útero;</a:t>
            </a:r>
          </a:p>
        </p:txBody>
      </p:sp>
      <p:sp>
        <p:nvSpPr>
          <p:cNvPr id="4" name="Chave esquerda 3"/>
          <p:cNvSpPr/>
          <p:nvPr/>
        </p:nvSpPr>
        <p:spPr>
          <a:xfrm>
            <a:off x="1258888" y="2205038"/>
            <a:ext cx="504825" cy="452437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460" name="CaixaDeTexto 4"/>
          <p:cNvSpPr txBox="1">
            <a:spLocks noChangeArrowheads="1"/>
          </p:cNvSpPr>
          <p:nvPr/>
        </p:nvSpPr>
        <p:spPr bwMode="auto">
          <a:xfrm>
            <a:off x="1952625" y="2205038"/>
            <a:ext cx="66516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400"/>
              <a:t>Rastreamento organizado e oportunístico;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40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/>
              <a:t>Usuárias super-rastreadas;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40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/>
              <a:t>Falha acompanhamento e registro;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40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/>
              <a:t>Sem protocolo específico;</a:t>
            </a:r>
          </a:p>
          <a:p>
            <a:pPr marL="342900" indent="-342900"/>
            <a:endParaRPr lang="pt-BR" sz="240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/>
              <a:t>Sem falta de material;</a:t>
            </a:r>
          </a:p>
          <a:p>
            <a:pPr marL="342900" indent="-342900">
              <a:buFont typeface="Wingdings" pitchFamily="2" charset="2"/>
              <a:buNone/>
            </a:pPr>
            <a:endParaRPr lang="pt-BR" sz="240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/>
              <a:t>Dificuldade com exames complementares;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400" smtClean="0">
                <a:latin typeface="Arial" charset="0"/>
                <a:cs typeface="Arial" charset="0"/>
              </a:rPr>
              <a:t>SITUAÇÃO DA UNIDADE ANTES DA INTERVENÇÃO</a:t>
            </a:r>
            <a:endParaRPr lang="pt-BR" sz="24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20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 de 86% para Câncer de Colo de Mama;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ave esquerda 3"/>
          <p:cNvSpPr/>
          <p:nvPr/>
        </p:nvSpPr>
        <p:spPr>
          <a:xfrm>
            <a:off x="900113" y="2205038"/>
            <a:ext cx="719137" cy="4032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484" name="CaixaDeTexto 4"/>
          <p:cNvSpPr txBox="1">
            <a:spLocks noChangeArrowheads="1"/>
          </p:cNvSpPr>
          <p:nvPr/>
        </p:nvSpPr>
        <p:spPr bwMode="auto">
          <a:xfrm>
            <a:off x="1619250" y="2513013"/>
            <a:ext cx="619283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/>
              <a:t>Sem protocolo específico;</a:t>
            </a:r>
          </a:p>
          <a:p>
            <a:endParaRPr lang="pt-BR" sz="2400"/>
          </a:p>
          <a:p>
            <a:r>
              <a:rPr lang="pt-BR" sz="2400"/>
              <a:t>Sem registro adequado das usuárias;</a:t>
            </a:r>
          </a:p>
          <a:p>
            <a:endParaRPr lang="pt-BR" sz="2400"/>
          </a:p>
          <a:p>
            <a:r>
              <a:rPr lang="pt-BR" sz="2400"/>
              <a:t>Sem acompanhamento adequado;</a:t>
            </a:r>
          </a:p>
          <a:p>
            <a:endParaRPr lang="pt-BR" sz="2400"/>
          </a:p>
          <a:p>
            <a:r>
              <a:rPr lang="pt-BR" sz="2400"/>
              <a:t>Dificuldade com exames complementares;</a:t>
            </a:r>
          </a:p>
          <a:p>
            <a:endParaRPr lang="pt-BR" sz="2400"/>
          </a:p>
          <a:p>
            <a:endParaRPr 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400" b="1" smtClean="0">
                <a:latin typeface="Arial" charset="0"/>
              </a:rPr>
              <a:t>OBJETIVO GERAL</a:t>
            </a:r>
          </a:p>
        </p:txBody>
      </p:sp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BR" sz="2400" smtClean="0">
                <a:latin typeface="Arial" charset="0"/>
                <a:cs typeface="Arial" charset="0"/>
              </a:rPr>
              <a:t> Melhorar a atenção à prevenção do câncer de colo de útero e de mama na Estratégia de Saúde da Família Pedreira, em Santa Cruz do Sul/RS.</a:t>
            </a:r>
          </a:p>
          <a:p>
            <a:pPr algn="just" eaLnBrk="1" hangingPunct="1">
              <a:lnSpc>
                <a:spcPct val="150000"/>
              </a:lnSpc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400" b="1" smtClean="0">
                <a:latin typeface="Arial" charset="0"/>
                <a:cs typeface="Arial" charset="0"/>
              </a:rPr>
              <a:t>METODOLOGIA</a:t>
            </a:r>
          </a:p>
        </p:txBody>
      </p:sp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538"/>
          </a:xfrm>
        </p:spPr>
        <p:txBody>
          <a:bodyPr/>
          <a:lstStyle/>
          <a:p>
            <a:pPr eaLnBrk="1" hangingPunct="1"/>
            <a:r>
              <a:rPr lang="pt-BR" sz="2400" smtClean="0">
                <a:latin typeface="Arial" charset="0"/>
                <a:cs typeface="Arial" charset="0"/>
              </a:rPr>
              <a:t>Protocolo do Ministério da Saúde: CAB nº 13 - Controle dos Cânceres do Colo de Útero e da Mama (BRASIL, 2013)</a:t>
            </a:r>
          </a:p>
        </p:txBody>
      </p:sp>
      <p:sp>
        <p:nvSpPr>
          <p:cNvPr id="22531" name="CaixaDeTexto 3"/>
          <p:cNvSpPr txBox="1">
            <a:spLocks noChangeArrowheads="1"/>
          </p:cNvSpPr>
          <p:nvPr/>
        </p:nvSpPr>
        <p:spPr bwMode="auto">
          <a:xfrm>
            <a:off x="3492500" y="3357563"/>
            <a:ext cx="4895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400"/>
              <a:t> Colo de Útero: 25 a 64 anos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400"/>
          </a:p>
          <a:p>
            <a:pPr marL="285750" indent="-285750">
              <a:buFont typeface="Wingdings" pitchFamily="2" charset="2"/>
              <a:buChar char="ü"/>
            </a:pPr>
            <a:r>
              <a:rPr lang="pt-BR" sz="2400"/>
              <a:t>Mama: 50 a 69 anos.</a:t>
            </a:r>
          </a:p>
        </p:txBody>
      </p:sp>
      <p:sp>
        <p:nvSpPr>
          <p:cNvPr id="5" name="Chave esquerda 4"/>
          <p:cNvSpPr/>
          <p:nvPr/>
        </p:nvSpPr>
        <p:spPr>
          <a:xfrm>
            <a:off x="2987675" y="3035300"/>
            <a:ext cx="288925" cy="194468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pPr eaLnBrk="1" hangingPunct="1"/>
            <a:r>
              <a:rPr lang="pt-BR" sz="2400" b="1" smtClean="0">
                <a:latin typeface="Arial" charset="0"/>
                <a:cs typeface="Arial" charset="0"/>
              </a:rPr>
              <a:t>METODOLOGIA</a:t>
            </a:r>
          </a:p>
        </p:txBody>
      </p:sp>
      <p:sp>
        <p:nvSpPr>
          <p:cNvPr id="23554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5472112"/>
          </a:xfrm>
        </p:spPr>
        <p:txBody>
          <a:bodyPr/>
          <a:lstStyle/>
          <a:p>
            <a:pPr algn="just" eaLnBrk="1" hangingPunct="1"/>
            <a:endParaRPr lang="pt-BR" sz="240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sz="2400" smtClean="0">
                <a:latin typeface="Arial" charset="0"/>
                <a:cs typeface="Arial" charset="0"/>
              </a:rPr>
              <a:t>Reunião com a equipe de saúde para capacitação no protocolo do MS de rastreamento de câncer de colo de útero e mama, acolhimento, avaliação de risco e prevenção; </a:t>
            </a:r>
          </a:p>
          <a:p>
            <a:pPr algn="just" eaLnBrk="1" hangingPunct="1"/>
            <a:endParaRPr lang="pt-BR" sz="240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sz="2400" smtClean="0">
                <a:latin typeface="Arial" charset="0"/>
                <a:cs typeface="Arial" charset="0"/>
              </a:rPr>
              <a:t>Reunião com ACS para capacitação do protocolo e orientações para recrutamento das usuárias na faixa etária da intervenção e cadastramento; </a:t>
            </a:r>
          </a:p>
          <a:p>
            <a:pPr algn="just" eaLnBrk="1" hangingPunct="1">
              <a:buFont typeface="Arial" charset="0"/>
              <a:buNone/>
            </a:pPr>
            <a:endParaRPr lang="pt-BR" sz="240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sz="2400" smtClean="0">
                <a:latin typeface="Arial" charset="0"/>
                <a:cs typeface="Arial" charset="0"/>
              </a:rPr>
              <a:t>Orientações à comunidade em sala de espera, grupos da unidade, reunião de comunidade e através das ACS;</a:t>
            </a:r>
          </a:p>
          <a:p>
            <a:pPr eaLnBrk="1" hangingPunct="1"/>
            <a:endParaRPr lang="pt-BR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1194</Words>
  <Application>Microsoft Office PowerPoint</Application>
  <PresentationFormat>Apresentação na tela (4:3)</PresentationFormat>
  <Paragraphs>174</Paragraphs>
  <Slides>25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Calibri</vt:lpstr>
      <vt:lpstr>Wingdings</vt:lpstr>
      <vt:lpstr>Tema do Office</vt:lpstr>
      <vt:lpstr>Gráfico</vt:lpstr>
      <vt:lpstr>MELHORIA DA ATENÇÃO À PREVENÇÃO DO CÂNCER DE COLO DE ÚTERO E DE MAMA NA ESTRATÉGIA DE SAÚDE DA FAMÍLIA PEDREIRA, SANTA CRUZ DO SUL/RS  </vt:lpstr>
      <vt:lpstr>INTRODUÇÃO</vt:lpstr>
      <vt:lpstr>INTRODUÇÃO</vt:lpstr>
      <vt:lpstr>INTRODUÇÃO</vt:lpstr>
      <vt:lpstr>SITUAÇÃO DA UNIDADE ANTES DA INTERVENÇÃO</vt:lpstr>
      <vt:lpstr>SITUAÇÃO DA UNIDADE ANTES DA INTERVENÇÃO</vt:lpstr>
      <vt:lpstr>OBJETIVO GERAL</vt:lpstr>
      <vt:lpstr>METODOLOGIA</vt:lpstr>
      <vt:lpstr>METODOLOGIA</vt:lpstr>
      <vt:lpstr>METODOLOGIA</vt:lpstr>
      <vt:lpstr>Apresentação do PowerPoint</vt:lpstr>
      <vt:lpstr> Objetivo: Ampliar a cobertura de detecção precoce do câncer de colo de útero e de mama; Meta: Ampliar a cobertura de detecção precoce do câncer de colo de útero das mulheres entre 25 e 64 anos para 80%.  Resultado:</vt:lpstr>
      <vt:lpstr>Objetivo: Melhorar a qualidade do atendimento das mulheres que realizam detecção precoce de câncer de colo de útero e de mama na unidade de saúde. Meta: Obter 100% de coleta de amostras satisfatórias do exame citopatológico de colo de útero.   </vt:lpstr>
      <vt:lpstr>Apresentação do PowerPoint</vt:lpstr>
      <vt:lpstr>Objetivo: Melhorar o registro das informações. Meta: Manter registro da coleta de exame citopatológico de colo de útero em registro específico em 100% das mulheres cadastradas.   </vt:lpstr>
      <vt:lpstr>Objetivo: Melhorar o registro das informações. Meta: Manter registro da realização da mamografia em registro específico em 100% das mulheres cadastradas.  Resultado:</vt:lpstr>
      <vt:lpstr>Objetivo: Mapear as mulheres de risco para câncer de colo de útero e de mama. Meta: Pesquisar sinais de alerta para câncer de colo de útero em 100% das mulheres entre 25 e 64 anos (Dor e sangramento após relação sexual e/ou corrimento vaginal excessivo).  </vt:lpstr>
      <vt:lpstr>Objetivo: Mapear as mulheres de risco para câncer de colo de útero e de mama. Meta: Realizar avaliação de risco para câncer de mama em 100% das mulheres entre 50 e 69 anos.  </vt:lpstr>
      <vt:lpstr>Objetivo: Promover a saúde das mulheres que realizam detecção precoce de câncer de colo de útero e de mama na unidade. Meta: Orientar 100% das mulheres cadastradas sobre doenças sexualmente transmissíveis (DST) e fatores de risco para câncer de colo de útero. </vt:lpstr>
      <vt:lpstr>Objetivo: Promover a saúde das mulheres que realizam detecção precoce de câncer de colo de útero e de mama na unidade. Meta: Orientar 100% das mulheres cadastradas sobre fatores de risco para câncer de mama. </vt:lpstr>
      <vt:lpstr>DISCUSSÃO</vt:lpstr>
      <vt:lpstr>DISCUSSÃO</vt:lpstr>
      <vt:lpstr>REFLEXÃO CRÍTICA SOBRE PROCESSO PESSOAL DE APRENDIZAGEM</vt:lpstr>
      <vt:lpstr>REFLEXÃO CRÍTICA SOBRE PROCESSO PESSOAL DE APRENDIZAGEM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</dc:creator>
  <cp:lastModifiedBy>Débora</cp:lastModifiedBy>
  <cp:revision>88</cp:revision>
  <dcterms:created xsi:type="dcterms:W3CDTF">2015-01-02T17:09:57Z</dcterms:created>
  <dcterms:modified xsi:type="dcterms:W3CDTF">2015-01-22T22:59:10Z</dcterms:modified>
</cp:coreProperties>
</file>