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300" r:id="rId3"/>
    <p:sldId id="259" r:id="rId4"/>
    <p:sldId id="272" r:id="rId5"/>
    <p:sldId id="305" r:id="rId6"/>
    <p:sldId id="273" r:id="rId7"/>
    <p:sldId id="260" r:id="rId8"/>
    <p:sldId id="299" r:id="rId9"/>
    <p:sldId id="261" r:id="rId10"/>
    <p:sldId id="268" r:id="rId11"/>
    <p:sldId id="302" r:id="rId12"/>
    <p:sldId id="265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7" r:id="rId35"/>
    <p:sldId id="298" r:id="rId36"/>
    <p:sldId id="270" r:id="rId37"/>
    <p:sldId id="271" r:id="rId38"/>
    <p:sldId id="257" r:id="rId39"/>
    <p:sldId id="296" r:id="rId40"/>
    <p:sldId id="301" r:id="rId41"/>
    <p:sldId id="303" r:id="rId42"/>
    <p:sldId id="304" r:id="rId43"/>
    <p:sldId id="306" r:id="rId44"/>
    <p:sldId id="295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4690" autoAdjust="0"/>
  </p:normalViewPr>
  <p:slideViewPr>
    <p:cSldViewPr snapToObjects="1">
      <p:cViewPr>
        <p:scale>
          <a:sx n="70" d="100"/>
          <a:sy n="70" d="100"/>
        </p:scale>
        <p:origin x="-3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3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8EEA-3209-4B87-98AE-5B63DC5BF436}" type="datetimeFigureOut">
              <a:rPr lang="pt-BR" smtClean="0"/>
              <a:t>21/08/2014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A715-5FAC-4F3A-A4A3-BD365EB721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78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8EEA-3209-4B87-98AE-5B63DC5BF436}" type="datetimeFigureOut">
              <a:rPr lang="pt-BR" smtClean="0"/>
              <a:t>21/08/2014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A715-5FAC-4F3A-A4A3-BD365EB721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46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8EEA-3209-4B87-98AE-5B63DC5BF436}" type="datetimeFigureOut">
              <a:rPr lang="pt-BR" smtClean="0"/>
              <a:t>21/08/2014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A715-5FAC-4F3A-A4A3-BD365EB721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26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8EEA-3209-4B87-98AE-5B63DC5BF436}" type="datetimeFigureOut">
              <a:rPr lang="pt-BR" smtClean="0"/>
              <a:t>21/08/2014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A715-5FAC-4F3A-A4A3-BD365EB721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18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8EEA-3209-4B87-98AE-5B63DC5BF436}" type="datetimeFigureOut">
              <a:rPr lang="pt-BR" smtClean="0"/>
              <a:t>21/08/2014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A715-5FAC-4F3A-A4A3-BD365EB721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63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8EEA-3209-4B87-98AE-5B63DC5BF436}" type="datetimeFigureOut">
              <a:rPr lang="pt-BR" smtClean="0"/>
              <a:t>21/08/2014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A715-5FAC-4F3A-A4A3-BD365EB721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95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8EEA-3209-4B87-98AE-5B63DC5BF436}" type="datetimeFigureOut">
              <a:rPr lang="pt-BR" smtClean="0"/>
              <a:t>21/08/2014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A715-5FAC-4F3A-A4A3-BD365EB721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86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8EEA-3209-4B87-98AE-5B63DC5BF436}" type="datetimeFigureOut">
              <a:rPr lang="pt-BR" smtClean="0"/>
              <a:t>21/08/2014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A715-5FAC-4F3A-A4A3-BD365EB721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184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8EEA-3209-4B87-98AE-5B63DC5BF436}" type="datetimeFigureOut">
              <a:rPr lang="pt-BR" smtClean="0"/>
              <a:t>21/08/2014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A715-5FAC-4F3A-A4A3-BD365EB721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67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8EEA-3209-4B87-98AE-5B63DC5BF436}" type="datetimeFigureOut">
              <a:rPr lang="pt-BR" smtClean="0"/>
              <a:t>21/08/2014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A715-5FAC-4F3A-A4A3-BD365EB721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94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8EEA-3209-4B87-98AE-5B63DC5BF436}" type="datetimeFigureOut">
              <a:rPr lang="pt-BR" smtClean="0"/>
              <a:t>21/08/2014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A715-5FAC-4F3A-A4A3-BD365EB721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67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30000">
              <a:schemeClr val="accent1">
                <a:tint val="44500"/>
                <a:satMod val="160000"/>
                <a:lumMod val="94000"/>
                <a:alpha val="54000"/>
              </a:schemeClr>
            </a:gs>
            <a:gs pos="83000">
              <a:schemeClr val="accent1">
                <a:tint val="23500"/>
                <a:satMod val="160000"/>
                <a:lumMod val="76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8EEA-3209-4B87-98AE-5B63DC5BF436}" type="datetimeFigureOut">
              <a:rPr lang="pt-BR" smtClean="0"/>
              <a:t>21/08/2014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6A715-5FAC-4F3A-A4A3-BD365EB721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227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395536" y="503563"/>
            <a:ext cx="9003270" cy="1456114"/>
            <a:chOff x="321258" y="476672"/>
            <a:chExt cx="9003270" cy="1456114"/>
          </a:xfrm>
        </p:grpSpPr>
        <p:pic>
          <p:nvPicPr>
            <p:cNvPr id="1028" name="Picture 4" descr="Site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76672"/>
              <a:ext cx="7632848" cy="145611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coral.ufsm.br/sifedoc/images/logos/ufpe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58" y="690425"/>
              <a:ext cx="1082391" cy="1082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107504" y="2924944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+mj-lt"/>
              </a:rPr>
              <a:t>Melhoria da atenção à Saúde Bucal das gestantes e puérperas </a:t>
            </a:r>
            <a:r>
              <a:rPr lang="pt-BR" sz="3200" dirty="0" smtClean="0">
                <a:latin typeface="+mj-lt"/>
              </a:rPr>
              <a:t>da </a:t>
            </a:r>
            <a:r>
              <a:rPr lang="pt-BR" sz="3200" dirty="0">
                <a:latin typeface="+mj-lt"/>
              </a:rPr>
              <a:t>UBS </a:t>
            </a:r>
            <a:r>
              <a:rPr lang="pt-BR" sz="3200" dirty="0" smtClean="0">
                <a:latin typeface="+mj-lt"/>
              </a:rPr>
              <a:t>Arapiranga, Rio </a:t>
            </a:r>
            <a:r>
              <a:rPr lang="pt-BR" sz="3200" dirty="0">
                <a:latin typeface="+mj-lt"/>
              </a:rPr>
              <a:t>de </a:t>
            </a:r>
            <a:r>
              <a:rPr lang="pt-BR" sz="3200" dirty="0" smtClean="0">
                <a:latin typeface="+mj-lt"/>
              </a:rPr>
              <a:t>Contas/ Bahia</a:t>
            </a:r>
          </a:p>
          <a:p>
            <a:pPr algn="ctr"/>
            <a:endParaRPr lang="pt-BR" sz="3200" b="1" dirty="0">
              <a:latin typeface="+mj-lt"/>
            </a:endParaRPr>
          </a:p>
          <a:p>
            <a:pPr algn="ctr"/>
            <a:r>
              <a:rPr lang="pt-BR" sz="3200" dirty="0" smtClean="0">
                <a:latin typeface="+mj-lt"/>
              </a:rPr>
              <a:t>Débora Silva Medeiros</a:t>
            </a:r>
          </a:p>
          <a:p>
            <a:pPr algn="ctr"/>
            <a:r>
              <a:rPr lang="pt-BR" sz="3200" dirty="0" smtClean="0">
                <a:latin typeface="+mj-lt"/>
              </a:rPr>
              <a:t>Cirurgiã Dentista</a:t>
            </a:r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092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Atendimento </a:t>
            </a:r>
            <a:r>
              <a:rPr lang="pt-BR" dirty="0"/>
              <a:t>prioritário</a:t>
            </a:r>
          </a:p>
          <a:p>
            <a:r>
              <a:rPr lang="pt-BR" dirty="0"/>
              <a:t>Acolhimento</a:t>
            </a:r>
          </a:p>
          <a:p>
            <a:r>
              <a:rPr lang="pt-BR" dirty="0" smtClean="0"/>
              <a:t>Agenda: enfermagem e odontologia</a:t>
            </a:r>
          </a:p>
          <a:p>
            <a:r>
              <a:rPr lang="pt-BR" dirty="0" smtClean="0"/>
              <a:t>1ª Consulta odontológica</a:t>
            </a:r>
          </a:p>
          <a:p>
            <a:r>
              <a:rPr lang="pt-BR" dirty="0" smtClean="0"/>
              <a:t>Prontuário odontológico específico </a:t>
            </a:r>
            <a:r>
              <a:rPr lang="pt-BR" dirty="0"/>
              <a:t>para as </a:t>
            </a:r>
            <a:r>
              <a:rPr lang="pt-BR" dirty="0" smtClean="0"/>
              <a:t>gestantes</a:t>
            </a:r>
          </a:p>
          <a:p>
            <a:r>
              <a:rPr lang="pt-BR" dirty="0" smtClean="0"/>
              <a:t>Evidenciação de placa bacteriana</a:t>
            </a:r>
          </a:p>
          <a:p>
            <a:endParaRPr lang="pt-BR" sz="3000" dirty="0" smtClean="0"/>
          </a:p>
        </p:txBody>
      </p:sp>
    </p:spTree>
    <p:extLst>
      <p:ext uri="{BB962C8B-B14F-4D97-AF65-F5344CB8AC3E}">
        <p14:creationId xmlns:p14="http://schemas.microsoft.com/office/powerpoint/2010/main" val="71612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Escovação supervisionada e ATF</a:t>
            </a:r>
          </a:p>
          <a:p>
            <a:r>
              <a:rPr lang="pt-BR" dirty="0" smtClean="0"/>
              <a:t>Palestras</a:t>
            </a:r>
            <a:r>
              <a:rPr lang="pt-BR" dirty="0"/>
              <a:t>: gestantes e comunidade</a:t>
            </a:r>
          </a:p>
          <a:p>
            <a:r>
              <a:rPr lang="pt-BR" dirty="0" smtClean="0"/>
              <a:t>Prontuário </a:t>
            </a:r>
            <a:r>
              <a:rPr lang="pt-BR" dirty="0"/>
              <a:t>odontológico junto à ficha da gestante</a:t>
            </a:r>
          </a:p>
          <a:p>
            <a:r>
              <a:rPr lang="pt-BR" dirty="0"/>
              <a:t>Arquivo em locais específicos</a:t>
            </a:r>
          </a:p>
          <a:p>
            <a:r>
              <a:rPr lang="pt-BR" dirty="0"/>
              <a:t>Monitoramento: Planilha e livro atas</a:t>
            </a:r>
          </a:p>
          <a:p>
            <a:r>
              <a:rPr lang="pt-BR" dirty="0"/>
              <a:t>Cronograma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53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134076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Meta 1: </a:t>
            </a:r>
            <a:r>
              <a:rPr lang="pt-BR" sz="2400" dirty="0"/>
              <a:t>Ampliar a cobertura de primeira consulta </a:t>
            </a:r>
            <a:r>
              <a:rPr lang="pt-BR" sz="2400" dirty="0" smtClean="0"/>
              <a:t>odontológica </a:t>
            </a:r>
            <a:r>
              <a:rPr lang="pt-BR" sz="2400" dirty="0"/>
              <a:t>para 90% das gestantes e 90% dos </a:t>
            </a:r>
            <a:r>
              <a:rPr lang="pt-BR" sz="2400" dirty="0" smtClean="0"/>
              <a:t>recém-nascidos.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22" y="3140968"/>
            <a:ext cx="6138756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64632" y="2356430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Figura 1: Cobertura do programa de pré-natal na UBS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9545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134076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Meta 2: Ampliar a cobertura de gestantes com consultas em dia de acordo com os períodos preconizados pelo protocolo para 90 % das gestantes cadastradas.</a:t>
            </a: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44" y="3284984"/>
            <a:ext cx="6164889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187624" y="2541097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2: Proporção de gestantes com consultas em dia de acordo com os períodos preconizados pelo protocolo </a:t>
            </a:r>
          </a:p>
        </p:txBody>
      </p:sp>
    </p:spTree>
    <p:extLst>
      <p:ext uri="{BB962C8B-B14F-4D97-AF65-F5344CB8AC3E}">
        <p14:creationId xmlns:p14="http://schemas.microsoft.com/office/powerpoint/2010/main" val="1367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134076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Meta 3: </a:t>
            </a:r>
            <a:r>
              <a:rPr lang="pt-BR" sz="2400" dirty="0"/>
              <a:t>Meta: captar 90% das gestantes e recém-nascidos da área de abrangência no primeiro trimestre sem atenção à saúde bucal na UBS ou em outro serviço.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95" y="3284984"/>
            <a:ext cx="6260802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87624" y="2541097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3: Proporção de gestantes com início do pré-natal no primeiro trimestre de gestação</a:t>
            </a:r>
          </a:p>
          <a:p>
            <a:pPr algn="ctr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9439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72357" y="134076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Meta 4: </a:t>
            </a:r>
            <a:r>
              <a:rPr lang="pt-BR" sz="2400" dirty="0"/>
              <a:t>Capacitar 90% dos profissionais da equipe para o atendimento integral em saúde da gestante e do </a:t>
            </a:r>
            <a:r>
              <a:rPr lang="pt-BR" sz="2400" dirty="0" smtClean="0"/>
              <a:t>recém-nascido.</a:t>
            </a:r>
            <a:endParaRPr lang="pt-B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796" y="3284984"/>
            <a:ext cx="6148885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72357" y="2636912"/>
            <a:ext cx="7704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4: Proporção de gestantes com exame ginecológico em </a:t>
            </a:r>
            <a:r>
              <a:rPr lang="pt-BR" sz="2200" dirty="0" smtClean="0"/>
              <a:t>dia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6905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134076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Meta 5: </a:t>
            </a:r>
            <a:r>
              <a:rPr lang="pt-BR" sz="2400" dirty="0"/>
              <a:t>Capacitar 90% dos profissionais da equipe para o atendimento integral em saúde da gestante e do </a:t>
            </a:r>
            <a:r>
              <a:rPr lang="pt-BR" sz="2400" dirty="0" smtClean="0"/>
              <a:t>recém-nascido. </a:t>
            </a:r>
            <a:endParaRPr lang="pt-B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38" y="3212976"/>
            <a:ext cx="6123916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27584" y="2651431"/>
            <a:ext cx="7560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5: Proporção de gestantes com exame de mamas em </a:t>
            </a:r>
            <a:r>
              <a:rPr lang="pt-BR" sz="2200" dirty="0" smtClean="0"/>
              <a:t>dia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6241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134076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Meta 6: </a:t>
            </a:r>
            <a:r>
              <a:rPr lang="pt-BR" sz="2400" dirty="0"/>
              <a:t>Meta: Realizar IMC em 90% das gestantes cadastradas na </a:t>
            </a:r>
            <a:r>
              <a:rPr lang="pt-BR" sz="2400" dirty="0" smtClean="0"/>
              <a:t>UBS.</a:t>
            </a:r>
            <a:endParaRPr lang="pt-B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09" y="3344885"/>
            <a:ext cx="6000027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83568" y="2575444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6: Proporção de gestantes com registro de IMC na última </a:t>
            </a:r>
            <a:r>
              <a:rPr lang="pt-BR" sz="2200" dirty="0" smtClean="0"/>
              <a:t>consulta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6324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9333" y="134076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Meta 7: </a:t>
            </a:r>
            <a:r>
              <a:rPr lang="pt-BR" sz="2400" dirty="0"/>
              <a:t>Garantir a 100% das gestantes a prescrição de suplementação de sulfato ferroso conforme protocolo.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58" y="3284984"/>
            <a:ext cx="6195045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69333" y="2348880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7: Proporção de gestantes com prescrição de suplementação de sulfato ferroso conforme </a:t>
            </a:r>
            <a:r>
              <a:rPr lang="pt-BR" sz="2200" dirty="0" smtClean="0"/>
              <a:t>protocolo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1366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9333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Meta 8: </a:t>
            </a:r>
            <a:r>
              <a:rPr lang="pt-BR" sz="2400" dirty="0"/>
              <a:t>Garantir a 100% das gestantes a prescrição de suplementação de ácido fólico conforme protocolo.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52" y="3181969"/>
            <a:ext cx="6164892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55576" y="234888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8: Proporção de gestantes com prescrição de suplementação de ácido fólico conforme protocolo</a:t>
            </a:r>
          </a:p>
        </p:txBody>
      </p:sp>
    </p:spTree>
    <p:extLst>
      <p:ext uri="{BB962C8B-B14F-4D97-AF65-F5344CB8AC3E}">
        <p14:creationId xmlns:p14="http://schemas.microsoft.com/office/powerpoint/2010/main" val="21567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13"/>
            <a:ext cx="6552727" cy="30151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47002"/>
            <a:ext cx="4023315" cy="29343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3672409" cy="29523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763687" y="3078345"/>
            <a:ext cx="5059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             Praça </a:t>
            </a:r>
            <a:r>
              <a:rPr lang="pt-BR" dirty="0" smtClean="0"/>
              <a:t>Maestro Esaú Pinto- Rio de Contas/Ba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608004" y="6354034"/>
            <a:ext cx="4430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Rua Barão do Rio Branco- Rio </a:t>
            </a:r>
            <a:r>
              <a:rPr lang="pt-BR" dirty="0"/>
              <a:t>de </a:t>
            </a:r>
            <a:r>
              <a:rPr lang="pt-BR" dirty="0" smtClean="0"/>
              <a:t>Contas/Ba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51520" y="6398157"/>
            <a:ext cx="4176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     </a:t>
            </a:r>
            <a:r>
              <a:rPr lang="pt-BR" dirty="0" smtClean="0"/>
              <a:t>Cachoeira do Fraga- Rio de Contas/Ba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3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9333" y="134076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Meta 9: </a:t>
            </a:r>
            <a:r>
              <a:rPr lang="pt-BR" sz="2400" dirty="0"/>
              <a:t>Garantir a 100% das gestantes a solicitação de todos os exames laboratoriais preconizados para primeira consulta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94" y="3068960"/>
            <a:ext cx="6149933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64985" y="2349836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9: solicitação de todos os exames laboratoriais</a:t>
            </a:r>
          </a:p>
        </p:txBody>
      </p:sp>
    </p:spTree>
    <p:extLst>
      <p:ext uri="{BB962C8B-B14F-4D97-AF65-F5344CB8AC3E}">
        <p14:creationId xmlns:p14="http://schemas.microsoft.com/office/powerpoint/2010/main" val="10235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9333" y="134076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Meta 10: </a:t>
            </a:r>
            <a:r>
              <a:rPr lang="pt-BR" sz="2400" dirty="0"/>
              <a:t>Garantir que 100% das gestantes completem o esquema da vacina antitetânica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5980366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99592" y="221358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10: Proporção de gestantes com a vacina antitetânica em </a:t>
            </a:r>
            <a:r>
              <a:rPr lang="pt-BR" sz="2200" dirty="0" smtClean="0"/>
              <a:t>dia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6514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9333" y="134076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Meta 11: </a:t>
            </a:r>
            <a:r>
              <a:rPr lang="pt-BR" sz="2400" dirty="0"/>
              <a:t>Garantir que 100% das gestantes completem o esquema da vacina contra Hepatite B.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93" y="3118321"/>
            <a:ext cx="6096543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55576" y="234888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11: Proporção de gestantes com vacina contra a hepatite B em dia</a:t>
            </a:r>
          </a:p>
        </p:txBody>
      </p:sp>
    </p:spTree>
    <p:extLst>
      <p:ext uri="{BB962C8B-B14F-4D97-AF65-F5344CB8AC3E}">
        <p14:creationId xmlns:p14="http://schemas.microsoft.com/office/powerpoint/2010/main" val="165138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9333" y="134076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Meta 12: </a:t>
            </a:r>
            <a:r>
              <a:rPr lang="pt-BR" sz="2400" dirty="0"/>
              <a:t>Realizar avaliação de saúde bucal em 90% das gestantes durante o pré-natal.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284984"/>
            <a:ext cx="6070743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02220" y="234888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12: Proporção de gestantes com avaliação de saúde </a:t>
            </a:r>
            <a:r>
              <a:rPr lang="pt-BR" sz="2200" dirty="0" smtClean="0"/>
              <a:t>bucal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4620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9333" y="134076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Meta 13: </a:t>
            </a:r>
            <a:r>
              <a:rPr lang="pt-BR" sz="2400" dirty="0"/>
              <a:t>Dar orientações nutricionais para 100% das gestantes e puérperas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01" y="3118321"/>
            <a:ext cx="6000027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27584" y="234888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13: Proporção de gestantes que receberam orientação </a:t>
            </a:r>
            <a:r>
              <a:rPr lang="pt-BR" sz="2200" dirty="0" smtClean="0"/>
              <a:t>nutricional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50381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9333" y="134076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Meta 14: </a:t>
            </a:r>
            <a:r>
              <a:rPr lang="pt-BR" sz="2400" dirty="0"/>
              <a:t>Dar orientações sobre aleitamento materno para 100% das gestantes e puérperas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79" y="3068960"/>
            <a:ext cx="635601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99592" y="2171765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14: Proporção de gestantes que receberam orientação sobre aleitamento materno exclusivo </a:t>
            </a:r>
          </a:p>
        </p:txBody>
      </p:sp>
    </p:spTree>
    <p:extLst>
      <p:ext uri="{BB962C8B-B14F-4D97-AF65-F5344CB8AC3E}">
        <p14:creationId xmlns:p14="http://schemas.microsoft.com/office/powerpoint/2010/main" val="34836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126876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Meta 15: </a:t>
            </a:r>
            <a:r>
              <a:rPr lang="pt-BR" sz="2400" dirty="0"/>
              <a:t>Orientar 90% das gestantes sobre os cuidados com o recém-nascido (teste do pezinho, decúbito dorsal para dormir).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06" y="3258000"/>
            <a:ext cx="713700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48806" y="244818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15: Proporção de gestantes que receberam orientação sobre cuidados com o </a:t>
            </a:r>
            <a:r>
              <a:rPr lang="pt-BR" sz="2200" dirty="0" smtClean="0"/>
              <a:t>recém-nascido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923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9333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Meta 16: </a:t>
            </a:r>
            <a:r>
              <a:rPr lang="pt-BR" sz="2400" dirty="0"/>
              <a:t>Orientar 100% das gestantes sobre os riscos do tabagismo e do uso de álcool e drogas na gestação.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23" y="3140968"/>
            <a:ext cx="6632275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53147" y="2218703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16: Proporção de gestantes que receberam orientação sobre riscos do tabagismo, álcool e </a:t>
            </a:r>
            <a:r>
              <a:rPr lang="pt-BR" sz="2200" dirty="0" smtClean="0"/>
              <a:t>drogas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2039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9333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Meta 17: </a:t>
            </a:r>
            <a:r>
              <a:rPr lang="pt-BR" sz="2400" dirty="0"/>
              <a:t>Orientar 90% das gestantes sobre anticoncepção após o parto.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00" y="3069800"/>
            <a:ext cx="643542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93369" y="227687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17: Proporção de gestantes com orientação sobre anticoncepção para o período </a:t>
            </a:r>
            <a:r>
              <a:rPr lang="pt-BR" sz="2200" dirty="0" smtClean="0"/>
              <a:t>pós-parto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4703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9333" y="141277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Meta 18: </a:t>
            </a:r>
            <a:r>
              <a:rPr lang="pt-BR" sz="2400" dirty="0"/>
              <a:t>Avaliar risco gestacional em 90% das gestantes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54" y="3212976"/>
            <a:ext cx="6164892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43608" y="227687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18: Proporção de gestantes com avaliação de risco na primeira </a:t>
            </a:r>
            <a:r>
              <a:rPr lang="pt-BR" sz="2200" dirty="0" smtClean="0"/>
              <a:t>consulta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3918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968552"/>
          </a:xfrm>
        </p:spPr>
        <p:txBody>
          <a:bodyPr>
            <a:normAutofit/>
          </a:bodyPr>
          <a:lstStyle/>
          <a:p>
            <a:r>
              <a:rPr lang="pt-BR" dirty="0" smtClean="0"/>
              <a:t>Rio </a:t>
            </a:r>
            <a:r>
              <a:rPr lang="pt-BR" dirty="0"/>
              <a:t>de Contas </a:t>
            </a:r>
            <a:r>
              <a:rPr lang="pt-BR" dirty="0" smtClean="0"/>
              <a:t>– Ba: </a:t>
            </a:r>
            <a:r>
              <a:rPr lang="pt-BR" dirty="0"/>
              <a:t>13.447 </a:t>
            </a:r>
            <a:r>
              <a:rPr lang="pt-BR" dirty="0" smtClean="0"/>
              <a:t>habitantes</a:t>
            </a:r>
          </a:p>
          <a:p>
            <a:r>
              <a:rPr lang="pt-BR" dirty="0" smtClean="0"/>
              <a:t>5 </a:t>
            </a:r>
            <a:r>
              <a:rPr lang="pt-BR" dirty="0" smtClean="0"/>
              <a:t>equipes </a:t>
            </a:r>
            <a:r>
              <a:rPr lang="pt-BR" dirty="0" smtClean="0"/>
              <a:t>PSF</a:t>
            </a:r>
          </a:p>
          <a:p>
            <a:r>
              <a:rPr lang="pt-BR" dirty="0" smtClean="0"/>
              <a:t>NASF</a:t>
            </a:r>
          </a:p>
          <a:p>
            <a:r>
              <a:rPr lang="pt-BR" dirty="0" smtClean="0"/>
              <a:t>CEO</a:t>
            </a:r>
            <a:endParaRPr lang="pt-BR" dirty="0" smtClean="0"/>
          </a:p>
          <a:p>
            <a:r>
              <a:rPr lang="pt-BR" dirty="0" smtClean="0"/>
              <a:t>Hospital de pequeno porte</a:t>
            </a:r>
          </a:p>
        </p:txBody>
      </p:sp>
    </p:spTree>
    <p:extLst>
      <p:ext uri="{BB962C8B-B14F-4D97-AF65-F5344CB8AC3E}">
        <p14:creationId xmlns:p14="http://schemas.microsoft.com/office/powerpoint/2010/main" val="2826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9333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Meta 19: </a:t>
            </a:r>
            <a:r>
              <a:rPr lang="pt-BR" sz="2400" dirty="0"/>
              <a:t>Realizar exame de puerpério em 90% das gestantes entre o 30º e 42º dia do pós-parto.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11" y="3284984"/>
            <a:ext cx="6149933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69333" y="234888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19: Proporção de gestantes com exame de puerpério entre o 30º e o 42º dia do </a:t>
            </a:r>
            <a:r>
              <a:rPr lang="pt-BR" sz="2200" dirty="0" smtClean="0"/>
              <a:t>pós-parto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032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9333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Meta 20: </a:t>
            </a:r>
            <a:r>
              <a:rPr lang="pt-BR" sz="2400" dirty="0"/>
              <a:t>Realizar 1ª consulta odontológica em 80% das gestantes cadastradas na área.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79" y="3284984"/>
            <a:ext cx="6135557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61418" y="227687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20: Proporção de gestantes com primeira consulta </a:t>
            </a:r>
            <a:r>
              <a:rPr lang="pt-BR" sz="2200" dirty="0" smtClean="0"/>
              <a:t>odontológica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0659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9333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Meta 21: </a:t>
            </a:r>
            <a:r>
              <a:rPr lang="pt-BR" sz="2400" dirty="0"/>
              <a:t>Concluir tratamento dentário em 80% das gestantes com primeira consulta </a:t>
            </a:r>
            <a:r>
              <a:rPr lang="pt-BR" sz="2400" dirty="0" smtClean="0"/>
              <a:t>odontológica.</a:t>
            </a:r>
            <a:endParaRPr lang="pt-BR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96599"/>
            <a:ext cx="6032892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63710" y="2420888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21: Proporção de gestantes com tratamento odontológico </a:t>
            </a:r>
            <a:r>
              <a:rPr lang="pt-BR" sz="2200" dirty="0" smtClean="0"/>
              <a:t>concluído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6665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27476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Meta </a:t>
            </a:r>
            <a:r>
              <a:rPr lang="pt-BR" sz="2400" dirty="0"/>
              <a:t>22: Identificar e acompanhar 100% das gestantes e puérperas com acúmulo de fatores de risco em saúde bucal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29" y="3284984"/>
            <a:ext cx="6149933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27476" y="2348880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22: Proporção de gestantes com avaliação de risco para saúde bucal</a:t>
            </a:r>
          </a:p>
        </p:txBody>
      </p:sp>
    </p:spTree>
    <p:extLst>
      <p:ext uri="{BB962C8B-B14F-4D97-AF65-F5344CB8AC3E}">
        <p14:creationId xmlns:p14="http://schemas.microsoft.com/office/powerpoint/2010/main" val="417183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27476" y="134076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Meta 23: </a:t>
            </a:r>
            <a:r>
              <a:rPr lang="pt-BR" sz="2400" dirty="0"/>
              <a:t>Dar orientação para 100% das gestantes e puérperas sobre higiene bucal e prevenção de </a:t>
            </a:r>
            <a:r>
              <a:rPr lang="pt-BR" sz="2400" dirty="0" smtClean="0"/>
              <a:t>cárie.</a:t>
            </a:r>
            <a:endParaRPr lang="pt-BR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47" y="3284984"/>
            <a:ext cx="6150489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55576" y="2348880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23: </a:t>
            </a:r>
            <a:r>
              <a:rPr lang="vi-VN" sz="2200" dirty="0"/>
              <a:t>Proporção de gestantes com orientação sobre higiene bucal e prevenção de cárie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2780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27476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Meta 24: </a:t>
            </a:r>
            <a:r>
              <a:rPr lang="pt-BR" sz="2400" dirty="0"/>
              <a:t>Dar orientações nutricionais para 100% das gestantes e </a:t>
            </a:r>
            <a:r>
              <a:rPr lang="pt-BR" sz="2400" dirty="0" smtClean="0"/>
              <a:t>puérperas.</a:t>
            </a:r>
            <a:endParaRPr lang="pt-BR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61" y="3284984"/>
            <a:ext cx="6109608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55576" y="242126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Figura 24: Proporção de gestantes que receberam </a:t>
            </a:r>
            <a:r>
              <a:rPr lang="pt-BR" sz="2200" dirty="0" smtClean="0"/>
              <a:t>orientação </a:t>
            </a:r>
            <a:r>
              <a:rPr lang="pt-BR" sz="2200" dirty="0"/>
              <a:t>nutricional do odontólogo</a:t>
            </a:r>
          </a:p>
        </p:txBody>
      </p:sp>
    </p:spTree>
    <p:extLst>
      <p:ext uri="{BB962C8B-B14F-4D97-AF65-F5344CB8AC3E}">
        <p14:creationId xmlns:p14="http://schemas.microsoft.com/office/powerpoint/2010/main" val="419037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500" dirty="0" smtClean="0"/>
              <a:t>Importância do pré-natal para a equipe</a:t>
            </a:r>
            <a:r>
              <a:rPr lang="pt-BR" sz="3500" dirty="0"/>
              <a:t> </a:t>
            </a:r>
            <a:r>
              <a:rPr lang="pt-BR" sz="3500" dirty="0" smtClean="0"/>
              <a:t>e comunidade</a:t>
            </a:r>
          </a:p>
          <a:p>
            <a:r>
              <a:rPr lang="pt-BR" sz="3500" dirty="0" smtClean="0"/>
              <a:t>Integração Enfermagem e odontologia</a:t>
            </a:r>
          </a:p>
          <a:p>
            <a:r>
              <a:rPr lang="pt-BR" sz="3500" dirty="0" smtClean="0"/>
              <a:t>Participação de toda a equipe</a:t>
            </a:r>
          </a:p>
          <a:p>
            <a:r>
              <a:rPr lang="pt-BR" sz="3500" dirty="0" smtClean="0"/>
              <a:t>Acolhimento</a:t>
            </a:r>
          </a:p>
          <a:p>
            <a:r>
              <a:rPr lang="pt-BR" sz="3500" dirty="0" smtClean="0"/>
              <a:t>Busca ativa/ captação precoce</a:t>
            </a:r>
          </a:p>
          <a:p>
            <a:r>
              <a:rPr lang="pt-BR" sz="3500" dirty="0" smtClean="0"/>
              <a:t>Busca </a:t>
            </a:r>
            <a:r>
              <a:rPr lang="pt-BR" sz="3500" dirty="0"/>
              <a:t>das pacientes faltosas </a:t>
            </a:r>
            <a:endParaRPr lang="pt-BR" sz="3500" dirty="0" smtClean="0"/>
          </a:p>
          <a:p>
            <a:r>
              <a:rPr lang="pt-BR" sz="3500" dirty="0" smtClean="0"/>
              <a:t>Agendamento dos pacientes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92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500" dirty="0"/>
              <a:t>Melhoria na qualidade do atendimento odontológico</a:t>
            </a:r>
            <a:r>
              <a:rPr lang="pt-BR" sz="3500" dirty="0" smtClean="0"/>
              <a:t>:</a:t>
            </a:r>
          </a:p>
          <a:p>
            <a:r>
              <a:rPr lang="pt-BR" sz="3500" dirty="0" smtClean="0"/>
              <a:t>Classificação </a:t>
            </a:r>
            <a:r>
              <a:rPr lang="pt-BR" sz="3500" dirty="0"/>
              <a:t>de riscos para problemas de saúde bucal;</a:t>
            </a:r>
          </a:p>
          <a:p>
            <a:r>
              <a:rPr lang="pt-BR" sz="3500" dirty="0" smtClean="0"/>
              <a:t>Conclusão </a:t>
            </a:r>
            <a:r>
              <a:rPr lang="pt-BR" sz="3500" dirty="0"/>
              <a:t>do tratamento odontológico;</a:t>
            </a:r>
          </a:p>
          <a:p>
            <a:r>
              <a:rPr lang="pt-BR" sz="3500" dirty="0" smtClean="0"/>
              <a:t>Palestras</a:t>
            </a:r>
            <a:r>
              <a:rPr lang="pt-BR" sz="3500" dirty="0"/>
              <a:t>;</a:t>
            </a:r>
          </a:p>
          <a:p>
            <a:r>
              <a:rPr lang="pt-BR" sz="3500" dirty="0" smtClean="0"/>
              <a:t>Escovação </a:t>
            </a:r>
            <a:r>
              <a:rPr lang="pt-BR" sz="3500" dirty="0"/>
              <a:t>supervisionada e ATF;</a:t>
            </a:r>
          </a:p>
          <a:p>
            <a:r>
              <a:rPr lang="pt-BR" sz="3500" dirty="0" smtClean="0"/>
              <a:t>Melhoria </a:t>
            </a:r>
            <a:r>
              <a:rPr lang="pt-BR" sz="3500" dirty="0"/>
              <a:t>dos </a:t>
            </a:r>
            <a:r>
              <a:rPr lang="pt-BR" sz="3500" dirty="0" smtClean="0"/>
              <a:t>registros;</a:t>
            </a:r>
          </a:p>
          <a:p>
            <a:r>
              <a:rPr lang="pt-BR" sz="3500" dirty="0" smtClean="0"/>
              <a:t>Mito: odontologia X gestação.</a:t>
            </a:r>
          </a:p>
          <a:p>
            <a:endParaRPr lang="pt-BR" sz="35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59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Reflexão do processo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Atualização do conhecimento</a:t>
            </a:r>
          </a:p>
          <a:p>
            <a:r>
              <a:rPr lang="pt-BR" dirty="0" smtClean="0"/>
              <a:t>Fóruns: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     Interação com colegas</a:t>
            </a:r>
          </a:p>
          <a:p>
            <a:pPr marL="0" indent="0">
              <a:buNone/>
            </a:pPr>
            <a:r>
              <a:rPr lang="pt-BR" dirty="0" smtClean="0"/>
              <a:t>      Realidades diferentes</a:t>
            </a:r>
          </a:p>
          <a:p>
            <a:r>
              <a:rPr lang="pt-BR" dirty="0" smtClean="0"/>
              <a:t>Espaço virtual- dúvidas clínicas</a:t>
            </a:r>
          </a:p>
          <a:p>
            <a:r>
              <a:rPr lang="pt-BR" dirty="0" smtClean="0"/>
              <a:t>Casos clínicos</a:t>
            </a:r>
          </a:p>
          <a:p>
            <a:r>
              <a:rPr lang="pt-BR" dirty="0" smtClean="0"/>
              <a:t>Diálogo com o orientador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47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Folder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92" y="1235544"/>
            <a:ext cx="5309616" cy="50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5"/>
            <a:ext cx="8363272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Arapiranga/Rio de Contas: 2.956 habitantes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101872" cy="256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0" y="2520310"/>
            <a:ext cx="3038362" cy="227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4869160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  </a:t>
            </a:r>
            <a:r>
              <a:rPr lang="pt-BR" dirty="0" smtClean="0"/>
              <a:t>   </a:t>
            </a:r>
            <a:r>
              <a:rPr lang="pt-BR" dirty="0" smtClean="0"/>
              <a:t>Praça São Bernardo - Arapiranga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148064" y="6030054"/>
            <a:ext cx="3708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</a:t>
            </a:r>
            <a:r>
              <a:rPr lang="pt-BR" dirty="0" smtClean="0"/>
              <a:t> </a:t>
            </a:r>
            <a:r>
              <a:rPr lang="pt-BR" dirty="0" smtClean="0"/>
              <a:t>Praça São Bernardo - Arapiranga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491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Folder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" y="1124744"/>
            <a:ext cx="804800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2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pt-BR" sz="7400" dirty="0"/>
              <a:t>ACIOLI, S. A prática educativa como expressão do cuidado em Saúde Pública. </a:t>
            </a:r>
            <a:r>
              <a:rPr lang="pt-BR" sz="7400" dirty="0" smtClean="0"/>
              <a:t>Revista Brasileira </a:t>
            </a:r>
            <a:r>
              <a:rPr lang="pt-BR" sz="7400" dirty="0"/>
              <a:t>de Enfermagem, Brasília, v. 61, n. 1, p. 117-121, jan./fev. 2008.</a:t>
            </a:r>
          </a:p>
          <a:p>
            <a:endParaRPr lang="pt-BR" sz="7400" dirty="0"/>
          </a:p>
          <a:p>
            <a:r>
              <a:rPr lang="pt-BR" sz="7400" dirty="0"/>
              <a:t>ALVES, V. S. Um modelo de educação em saúde para o Programa Saúde da Família</a:t>
            </a:r>
            <a:r>
              <a:rPr lang="pt-BR" sz="7400" dirty="0" smtClean="0"/>
              <a:t>: pela </a:t>
            </a:r>
            <a:r>
              <a:rPr lang="pt-BR" sz="7400" dirty="0"/>
              <a:t>integralidade da atenção e reorientação do modelo assistencial. Interface -Comunicação, Saúde, Educação, Botucatu, v. 9, n. 16, p. 39-52, set.2004/fev.2005.</a:t>
            </a:r>
          </a:p>
          <a:p>
            <a:endParaRPr lang="pt-BR" sz="7400" dirty="0"/>
          </a:p>
          <a:p>
            <a:r>
              <a:rPr lang="pt-BR" sz="7400" dirty="0"/>
              <a:t>BRASIL. Ministério da Saúde.  Pré-natal e Puerpério: atenção qualificada e humanizada – manual técnico. Secretaria de Atenção à Saúde, Departamento de Ações Programáticas Estratégicas. Brasília, 2005.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82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BRASIL. Ministério da Saúde.  Secretaria de Gestão e Investimento em Saúde. Departamento de Gerenciamento de Investimentos. Projeto Cartão Nacional de Saúde. Diretrizes para o cadastramento Nacional de Usuários do SUS: planejamento municipal. Brasília: Ministério da Saúde; 2001.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 smtClean="0"/>
              <a:t>BRASIL</a:t>
            </a:r>
            <a:r>
              <a:rPr lang="pt-BR" sz="2400" dirty="0"/>
              <a:t>. Ministério da Saúde. Caderno de atenção básica: Saúde Bucal. Secretaria de Atenção à Saúde. Departamento de Atenção Básica. Brasília, 2006.</a:t>
            </a:r>
          </a:p>
          <a:p>
            <a:endParaRPr lang="pt-BR" sz="2400" dirty="0"/>
          </a:p>
          <a:p>
            <a:r>
              <a:rPr lang="pt-BR" sz="2400" dirty="0"/>
              <a:t>BRASIL. Ministério da Saúde.  Pacto pela saúde. Consolidação do SUS. 2006.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51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3100" dirty="0"/>
              <a:t>FERAZ, L.; AERTS, D. R. G. C. Agente Comunitário de Saúde em Porto Alegre: um vendedor de saúde. Saúde em Debate, Rio de Janeiro, v. 28, n. 66, p. 68, jan./abr. 2004.</a:t>
            </a:r>
          </a:p>
          <a:p>
            <a:endParaRPr lang="pt-BR" sz="3100" dirty="0"/>
          </a:p>
          <a:p>
            <a:r>
              <a:rPr lang="pt-BR" sz="3100" dirty="0"/>
              <a:t>RIOS, C. T. F.; VIEIRA, N. F. C. Ações educativas no pré-natal: reflexão sobre a consulta de enfermagem como um espaço para a educação em saúde. Ciência &amp; Saúde Coletiva, Rio de Janeiro, v.2, n.2, p.477-486, 2007</a:t>
            </a:r>
          </a:p>
          <a:p>
            <a:endParaRPr lang="pt-BR" sz="3100" dirty="0"/>
          </a:p>
          <a:p>
            <a:r>
              <a:rPr lang="pt-BR" sz="3100" dirty="0"/>
              <a:t>REIS D. M. et al. Educação em saúde como estratégia de promoção de saúde bucal em gestantes. Ciência &amp;	Saúde	Coletiva. 2010.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12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44000" cy="6885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349" y="274638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Agradecimentos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0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23528" y="1484785"/>
            <a:ext cx="8820472" cy="4933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Equipe:</a:t>
            </a:r>
          </a:p>
          <a:p>
            <a:endParaRPr lang="pt-BR" dirty="0" smtClean="0"/>
          </a:p>
          <a:p>
            <a:r>
              <a:rPr lang="pt-BR" dirty="0" smtClean="0"/>
              <a:t>1 </a:t>
            </a:r>
            <a:r>
              <a:rPr lang="pt-BR" dirty="0" smtClean="0"/>
              <a:t>Médico  </a:t>
            </a:r>
          </a:p>
          <a:p>
            <a:r>
              <a:rPr lang="pt-BR" dirty="0" smtClean="0"/>
              <a:t>1 Enfermeira                    </a:t>
            </a:r>
            <a:endParaRPr lang="pt-BR" dirty="0"/>
          </a:p>
          <a:p>
            <a:r>
              <a:rPr lang="pt-BR" dirty="0" smtClean="0"/>
              <a:t>1 Odontóloga                         </a:t>
            </a:r>
            <a:endParaRPr lang="pt-BR" dirty="0"/>
          </a:p>
          <a:p>
            <a:r>
              <a:rPr lang="pt-BR" dirty="0" smtClean="0"/>
              <a:t>1 Auxiliar de saúde bucal                                       </a:t>
            </a:r>
            <a:endParaRPr lang="pt-BR" dirty="0"/>
          </a:p>
          <a:p>
            <a:r>
              <a:rPr lang="pt-BR" dirty="0" smtClean="0"/>
              <a:t>1 Técnica </a:t>
            </a:r>
            <a:r>
              <a:rPr lang="pt-BR" dirty="0"/>
              <a:t>de </a:t>
            </a:r>
            <a:r>
              <a:rPr lang="pt-BR" dirty="0" smtClean="0"/>
              <a:t>enfermagem</a:t>
            </a:r>
          </a:p>
          <a:p>
            <a:r>
              <a:rPr lang="pt-BR" dirty="0" smtClean="0"/>
              <a:t>8 Agentes comunitários de Saúde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868144" y="2780929"/>
            <a:ext cx="3096344" cy="361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1 Recepcionista</a:t>
            </a:r>
          </a:p>
          <a:p>
            <a:r>
              <a:rPr lang="pt-BR" dirty="0" smtClean="0"/>
              <a:t>1 Arrumadeira</a:t>
            </a:r>
          </a:p>
          <a:p>
            <a:r>
              <a:rPr lang="pt-BR" dirty="0" smtClean="0"/>
              <a:t>1 Motorista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16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2825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Situação da ação programática na Unidade antes da intervenção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1" y="2826315"/>
            <a:ext cx="4163954" cy="31229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4" y="2826315"/>
            <a:ext cx="4163953" cy="312296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8124" y="6165898"/>
            <a:ext cx="4006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     Palestra com as  gestantes na UBS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572001" y="6128788"/>
            <a:ext cx="457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    Atendimento clínico com gestante na UBS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48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Objetivo 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Melhorar </a:t>
            </a:r>
            <a:r>
              <a:rPr lang="pt-BR" dirty="0"/>
              <a:t>a </a:t>
            </a:r>
            <a:r>
              <a:rPr lang="pt-BR" dirty="0" smtClean="0"/>
              <a:t>atenção ao pré-natal e puerpério da Unidade Básica de Saúde  de Arapiranga, Rio de Contas/Ba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017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9301"/>
            <a:ext cx="8229600" cy="1143000"/>
          </a:xfrm>
        </p:spPr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Ampliar </a:t>
            </a:r>
            <a:r>
              <a:rPr lang="pt-BR" dirty="0"/>
              <a:t>a cobertura do pré-natal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Melhorar a qualidade </a:t>
            </a:r>
            <a:r>
              <a:rPr lang="pt-BR" dirty="0"/>
              <a:t>da atenção ao pré-natal e </a:t>
            </a:r>
            <a:r>
              <a:rPr lang="pt-BR" dirty="0" smtClean="0"/>
              <a:t>     puerpério </a:t>
            </a:r>
            <a:r>
              <a:rPr lang="pt-BR" dirty="0"/>
              <a:t>realizado na unidade de saúde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Mapear </a:t>
            </a:r>
            <a:r>
              <a:rPr lang="pt-BR" dirty="0"/>
              <a:t>as gestantes de risco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Promover </a:t>
            </a:r>
            <a:r>
              <a:rPr lang="pt-BR" dirty="0"/>
              <a:t>a saúde no pré-natal.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24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Projeto estruturado para intervenção de </a:t>
            </a:r>
            <a:r>
              <a:rPr lang="pt-BR" dirty="0"/>
              <a:t>04 meses com </a:t>
            </a:r>
            <a:r>
              <a:rPr lang="pt-BR" dirty="0" smtClean="0"/>
              <a:t> </a:t>
            </a:r>
            <a:r>
              <a:rPr lang="pt-BR" dirty="0"/>
              <a:t>gestantes e </a:t>
            </a:r>
            <a:r>
              <a:rPr lang="pt-BR" dirty="0" smtClean="0"/>
              <a:t>puérperas da UBS </a:t>
            </a:r>
          </a:p>
          <a:p>
            <a:r>
              <a:rPr lang="pt-BR" dirty="0" smtClean="0"/>
              <a:t>Manual </a:t>
            </a:r>
            <a:r>
              <a:rPr lang="pt-BR" dirty="0"/>
              <a:t>Técnico de Saúde Bucal do Ministério da saúde, 2008 </a:t>
            </a:r>
            <a:r>
              <a:rPr lang="pt-BR" dirty="0" smtClean="0"/>
              <a:t>e Manual </a:t>
            </a:r>
            <a:r>
              <a:rPr lang="pt-BR" dirty="0"/>
              <a:t>Técnico de Pré-natal e Puerpério do Ministério da saúde, </a:t>
            </a:r>
            <a:r>
              <a:rPr lang="pt-BR" dirty="0" smtClean="0"/>
              <a:t>2012</a:t>
            </a:r>
          </a:p>
          <a:p>
            <a:r>
              <a:rPr lang="pt-BR" dirty="0" smtClean="0"/>
              <a:t>Capacitação da equipe </a:t>
            </a:r>
          </a:p>
          <a:p>
            <a:r>
              <a:rPr lang="pt-BR" dirty="0" smtClean="0"/>
              <a:t>Cadastramento</a:t>
            </a:r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817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1534</Words>
  <Application>Microsoft Office PowerPoint</Application>
  <PresentationFormat>Apresentação na tela (4:3)</PresentationFormat>
  <Paragraphs>183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Apresentação do PowerPoint</vt:lpstr>
      <vt:lpstr>Apresentação do PowerPoint</vt:lpstr>
      <vt:lpstr>Introdução</vt:lpstr>
      <vt:lpstr>Introdução</vt:lpstr>
      <vt:lpstr>Introdução</vt:lpstr>
      <vt:lpstr>Introdução</vt:lpstr>
      <vt:lpstr>Objetivo geral</vt:lpstr>
      <vt:lpstr>Objetivos específicos</vt:lpstr>
      <vt:lpstr>Metodologia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Apresentação do PowerPoint</vt:lpstr>
      <vt:lpstr>Apresentação do PowerPoint</vt:lpstr>
      <vt:lpstr>Discussão</vt:lpstr>
      <vt:lpstr>Discussão</vt:lpstr>
      <vt:lpstr>Reflexão do processo de aprendizagem</vt:lpstr>
      <vt:lpstr>Folder</vt:lpstr>
      <vt:lpstr>Apresentação do PowerPoint</vt:lpstr>
      <vt:lpstr>Referências</vt:lpstr>
      <vt:lpstr>Referências</vt:lpstr>
      <vt:lpstr>Referências</vt:lpstr>
      <vt:lpstr>Agradecimentos</vt:lpstr>
    </vt:vector>
  </TitlesOfParts>
  <Company>PEC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JAIR ALVES DA SILVA</dc:creator>
  <cp:lastModifiedBy>JAIR ALVES DA SILVA</cp:lastModifiedBy>
  <cp:revision>148</cp:revision>
  <dcterms:created xsi:type="dcterms:W3CDTF">2014-08-03T20:45:50Z</dcterms:created>
  <dcterms:modified xsi:type="dcterms:W3CDTF">2014-08-21T23:28:07Z</dcterms:modified>
</cp:coreProperties>
</file>