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96" r:id="rId3"/>
    <p:sldId id="257" r:id="rId4"/>
    <p:sldId id="301" r:id="rId5"/>
    <p:sldId id="258" r:id="rId6"/>
    <p:sldId id="302" r:id="rId7"/>
    <p:sldId id="303" r:id="rId8"/>
    <p:sldId id="259" r:id="rId9"/>
    <p:sldId id="261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77" r:id="rId20"/>
    <p:sldId id="278" r:id="rId21"/>
    <p:sldId id="279" r:id="rId22"/>
    <p:sldId id="280" r:id="rId23"/>
    <p:sldId id="283" r:id="rId24"/>
    <p:sldId id="284" r:id="rId25"/>
    <p:sldId id="285" r:id="rId26"/>
    <p:sldId id="286" r:id="rId27"/>
    <p:sldId id="288" r:id="rId28"/>
    <p:sldId id="289" r:id="rId29"/>
    <p:sldId id="290" r:id="rId30"/>
    <p:sldId id="297" r:id="rId31"/>
    <p:sldId id="291" r:id="rId32"/>
    <p:sldId id="292" r:id="rId33"/>
    <p:sldId id="298" r:id="rId34"/>
    <p:sldId id="294" r:id="rId35"/>
    <p:sldId id="295" r:id="rId36"/>
    <p:sldId id="293" r:id="rId37"/>
    <p:sldId id="299" r:id="rId38"/>
    <p:sldId id="300" r:id="rId3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e Damásio" initials="SD" lastIdx="6" clrIdx="0">
    <p:extLst>
      <p:ext uri="{19B8F6BF-5375-455C-9EA6-DF929625EA0E}">
        <p15:presenceInfo xmlns:p15="http://schemas.microsoft.com/office/powerpoint/2012/main" xmlns="" userId="Simone Damásio" providerId="None"/>
      </p:ext>
    </p:extLst>
  </p:cmAuthor>
  <p:cmAuthor id="2" name="Débora Slaviero" initials="D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00" autoAdjust="0"/>
  </p:normalViewPr>
  <p:slideViewPr>
    <p:cSldViewPr>
      <p:cViewPr>
        <p:scale>
          <a:sx n="40" d="100"/>
          <a:sy n="40" d="100"/>
        </p:scale>
        <p:origin x="-1740" y="-27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37000000000002"/>
          <c:y val="8.3404211918165744E-2"/>
          <c:w val="0.89063000000000003"/>
          <c:h val="0.80925480046843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bucal do idoso na unidade de saúde                                                                                                                                                                                 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/>
                      <a:t>1,7%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/>
                      <a:t>2,4%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/>
                      <a:t>2,4%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1.7432646592709978E-2</c:v>
                </c:pt>
                <c:pt idx="1">
                  <c:v>2.3771790808240888E-2</c:v>
                </c:pt>
                <c:pt idx="2">
                  <c:v>2.3771790808240888E-2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370304"/>
        <c:axId val="36475648"/>
      </c:barChart>
      <c:catAx>
        <c:axId val="3637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prstDash val="solid"/>
            <a:miter lim="400000"/>
          </a:ln>
          <a:effectLst/>
        </c:spPr>
        <c:txPr>
          <a:bodyPr rot="0" spcFirstLastPara="1" vertOverflow="ellipsis" wrap="square" anchor="ctr" anchorCtr="1"/>
          <a:lstStyle/>
          <a:p>
            <a:pPr lvl="0">
              <a:defRPr sz="1000" b="0" i="0" u="none" strike="noStrike" kern="1200" baseline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defRPr>
            </a:pPr>
            <a:endParaRPr lang="pt-BR"/>
          </a:p>
        </c:txPr>
        <c:crossAx val="36475648"/>
        <c:crosses val="autoZero"/>
        <c:auto val="1"/>
        <c:lblAlgn val="ctr"/>
        <c:lblOffset val="100"/>
        <c:noMultiLvlLbl val="1"/>
      </c:catAx>
      <c:valAx>
        <c:axId val="36475648"/>
        <c:scaling>
          <c:orientation val="minMax"/>
          <c:max val="1"/>
        </c:scaling>
        <c:delete val="0"/>
        <c:axPos val="l"/>
        <c:majorGridlines>
          <c:spPr>
            <a:ln w="12700" cap="flat" cmpd="sng" algn="ctr">
              <a:solidFill>
                <a:srgbClr val="808080"/>
              </a:solidFill>
              <a:prstDash val="solid"/>
              <a:bevel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12700" cap="flat" cmpd="sng" algn="ctr">
            <a:solidFill>
              <a:srgbClr val="000000"/>
            </a:solidFill>
            <a:prstDash val="solid"/>
            <a:miter lim="400000"/>
          </a:ln>
          <a:effectLst/>
        </c:spPr>
        <c:txPr>
          <a:bodyPr rot="0" spcFirstLastPara="1" vertOverflow="ellipsis" wrap="square" anchor="ctr" anchorCtr="1"/>
          <a:lstStyle/>
          <a:p>
            <a:pPr lvl="0">
              <a:defRPr sz="1000" b="0" i="0" u="none" strike="noStrike" kern="1200" baseline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defRPr>
            </a:pPr>
            <a:endParaRPr lang="pt-BR"/>
          </a:p>
        </c:txPr>
        <c:crossAx val="36370304"/>
        <c:crosses val="autoZero"/>
        <c:crossBetween val="between"/>
        <c:majorUnit val="0.1"/>
        <c:minorUnit val="0.1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flat" cmpd="sng" algn="ctr">
      <a:solidFill>
        <a:srgbClr val="808080"/>
      </a:solidFill>
      <a:prstDash val="solid"/>
      <a:beve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343600000000001E-2"/>
          <c:y val="0.22952800000000001"/>
          <c:w val="0.90365600000000001"/>
          <c:h val="0.65318000000000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Indicadores!$C$19</c:f>
              <c:strCache>
                <c:ptCount val="1"/>
                <c:pt idx="0">
                  <c:v>Proporção de idosos hipertensos e/ou diabéticos com solicitação de exames complementares periódicos em dia</c:v>
                </c:pt>
              </c:strCache>
            </c:strRef>
          </c:tx>
          <c:spPr>
            <a:gradFill flip="none"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12700" dist="38100" dir="2700000" algn="tl">
                <a:srgbClr val="000000">
                  <a:alpha val="100000"/>
                </a:srgbClr>
              </a:outerShdw>
            </a:effectLst>
          </c:spPr>
          <c:invertIfNegative val="0"/>
          <c:cat>
            <c:strRef>
              <c:f>Indicadores!$D$18:$F$18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Indicadores!$D$19:$F$19</c:f>
              <c:numCache>
                <c:formatCode>0.0%</c:formatCode>
                <c:ptCount val="3"/>
                <c:pt idx="0">
                  <c:v>0.47058823529411925</c:v>
                </c:pt>
                <c:pt idx="1">
                  <c:v>0.59016393442622639</c:v>
                </c:pt>
                <c:pt idx="2">
                  <c:v>0.60439560439560713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685568"/>
        <c:axId val="64687104"/>
      </c:barChart>
      <c:catAx>
        <c:axId val="6468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pt-BR"/>
          </a:p>
        </c:txPr>
        <c:crossAx val="64687104"/>
        <c:crosses val="autoZero"/>
        <c:auto val="1"/>
        <c:lblAlgn val="ctr"/>
        <c:lblOffset val="100"/>
        <c:noMultiLvlLbl val="1"/>
      </c:catAx>
      <c:valAx>
        <c:axId val="64687104"/>
        <c:scaling>
          <c:orientation val="minMax"/>
          <c:max val="1"/>
        </c:scaling>
        <c:delete val="0"/>
        <c:axPos val="l"/>
        <c:majorGridlines>
          <c:spPr>
            <a:ln w="12700" cap="flat">
              <a:solidFill>
                <a:srgbClr val="808080"/>
              </a:solidFill>
              <a:prstDash val="solid"/>
              <a:bevel/>
            </a:ln>
          </c:spPr>
        </c:majorGridlines>
        <c:numFmt formatCode="0%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pt-BR"/>
          </a:p>
        </c:txPr>
        <c:crossAx val="64685568"/>
        <c:crosses val="autoZero"/>
        <c:crossBetween val="between"/>
        <c:majorUnit val="0.1"/>
        <c:minorUnit val="0.1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  <c:showDLblsOverMax val="0"/>
  </c:chart>
  <c:spPr>
    <a:noFill/>
    <a:ln w="3175" cap="flat">
      <a:noFill/>
      <a:prstDash val="solid"/>
      <a:bevel/>
    </a:ln>
    <a:effectLst/>
  </c:sp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1-20T22:06:02.783" idx="4">
    <p:pos x="7812" y="108"/>
    <p:text>coloque em tópicos</p:text>
    <p:extLst>
      <p:ext uri="{C676402C-5697-4E1C-873F-D02D1690AC5C}">
        <p15:threadingInfo xmlns:p15="http://schemas.microsoft.com/office/powerpoint/2012/main" xmlns="" timeZoneBias="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511253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/>
              <a:t>No primeiro mês foi possível cadastrar 9 usuários (56,3%), no segundo mês foram cadastrados 14  idosos (87,5%) e no terceiro mês alcançou-se os 16 usuários com necessidade de acompanhamento domiciliar (100%).</a:t>
            </a:r>
          </a:p>
        </p:txBody>
      </p:sp>
    </p:spTree>
    <p:extLst>
      <p:ext uri="{BB962C8B-B14F-4D97-AF65-F5344CB8AC3E}">
        <p14:creationId xmlns:p14="http://schemas.microsoft.com/office/powerpoint/2010/main" val="937494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/>
              <a:t>No primeiro mês foi possível agendar 5 consultas (12,2%), no segundo mês foram atendidos 74 usuários e não agendou-se nenhuma consulta fazendo com que a porcentagem de atendimentos odontológicos caíssem para 6,8% e mantendo a queda no terceiro mês com 4,8% do total de idosos com consulta odontológica em dia – 5 usuários dos 105 cadastrados no programa.</a:t>
            </a:r>
          </a:p>
        </p:txBody>
      </p:sp>
    </p:spTree>
    <p:extLst>
      <p:ext uri="{BB962C8B-B14F-4D97-AF65-F5344CB8AC3E}">
        <p14:creationId xmlns:p14="http://schemas.microsoft.com/office/powerpoint/2010/main" val="246866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/>
              <a:t>No primeiro mês foram atendidos 11 usuários em consulta odontológica sendo concluídos 7 tratamentos deste total (63,6%). No segundo mês foram concluídos 11 tratamentos dos 15 usuários atendidos (73,3%), mantendo o mesmo número no terceiro mês - 11 tratamentos dos 15 usuários atendidos (73,3%).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932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/>
              <a:t>No primeiro mês 37 idosos (90,2%) saíram da consulta com a Caderneta, no segundo mês foi possível atingir um número maior, 70 (94,6%), e no terceiro mês conseguimos fazer a entrega e registro de todas as Cadernetas preenchidas por mim e pelas ACS para os usuários atendidos, 91 usuários (100%).</a:t>
            </a:r>
          </a:p>
        </p:txBody>
      </p:sp>
    </p:spTree>
    <p:extLst>
      <p:ext uri="{BB962C8B-B14F-4D97-AF65-F5344CB8AC3E}">
        <p14:creationId xmlns:p14="http://schemas.microsoft.com/office/powerpoint/2010/main" val="4050684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/>
              <a:t>No primeiro mês 5 idosos (100%) dos cinco atendidos em consulta odontológica receberam orientação individual sobre higiene bucal, no segundo mês, 5 idosos (35,7%) e no final do mês 3 foi possível orientar um total de 5 idosos (31,3%).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1451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0837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/>
              <a:t>Fica a lição que diversos fatores influenciam na saúde do indivíduo e que muitas patologias podem ser prevenidas se tornarmos o acesso a saúde mais fácil.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1070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18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Texto do Título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Nível de Corpo Um</a:t>
            </a:r>
          </a:p>
          <a:p>
            <a:pPr lvl="1">
              <a:defRPr sz="1800"/>
            </a:pPr>
            <a:r>
              <a:rPr sz="3600"/>
              <a:t>Nível de Corpo Dois</a:t>
            </a:r>
          </a:p>
          <a:p>
            <a:pPr lvl="2">
              <a:defRPr sz="1800"/>
            </a:pPr>
            <a:r>
              <a:rPr sz="3600"/>
              <a:t>Nível de Corpo Três</a:t>
            </a:r>
          </a:p>
          <a:p>
            <a:pPr lvl="3">
              <a:defRPr sz="1800"/>
            </a:pPr>
            <a:r>
              <a:rPr sz="3600"/>
              <a:t>Nível de Corpo Quatro</a:t>
            </a:r>
          </a:p>
          <a:p>
            <a:pPr lvl="4">
              <a:defRPr sz="1800"/>
            </a:pPr>
            <a:r>
              <a:rPr sz="36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Nível de Corpo Um</a:t>
            </a:r>
          </a:p>
          <a:p>
            <a:pPr lvl="1">
              <a:defRPr sz="1800"/>
            </a:pPr>
            <a:r>
              <a:rPr sz="3600"/>
              <a:t>Nível de Corpo Dois</a:t>
            </a:r>
          </a:p>
          <a:p>
            <a:pPr lvl="2">
              <a:defRPr sz="1800"/>
            </a:pPr>
            <a:r>
              <a:rPr sz="3600"/>
              <a:t>Nível de Corpo Três</a:t>
            </a:r>
          </a:p>
          <a:p>
            <a:pPr lvl="3">
              <a:defRPr sz="1800"/>
            </a:pPr>
            <a:r>
              <a:rPr sz="3600"/>
              <a:t>Nível de Corpo Quatro</a:t>
            </a:r>
          </a:p>
          <a:p>
            <a:pPr lvl="4">
              <a:defRPr sz="1800"/>
            </a:pPr>
            <a:r>
              <a:rPr sz="36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Ac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Nível de Corpo Um</a:t>
            </a:r>
          </a:p>
          <a:p>
            <a:pPr lvl="1">
              <a:defRPr sz="1800"/>
            </a:pPr>
            <a:r>
              <a:rPr sz="3600"/>
              <a:t>Nível de Corpo Dois</a:t>
            </a:r>
          </a:p>
          <a:p>
            <a:pPr lvl="2">
              <a:defRPr sz="1800"/>
            </a:pPr>
            <a:r>
              <a:rPr sz="3600"/>
              <a:t>Nível de Corpo Três</a:t>
            </a:r>
          </a:p>
          <a:p>
            <a:pPr lvl="3">
              <a:defRPr sz="1800"/>
            </a:pPr>
            <a:r>
              <a:rPr sz="3600"/>
              <a:t>Nível de Corpo Quatro</a:t>
            </a:r>
          </a:p>
          <a:p>
            <a:pPr lvl="4">
              <a:defRPr sz="1800"/>
            </a:pPr>
            <a:r>
              <a:rPr sz="3600"/>
              <a:t>Nível de Corpo Cinco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wdUpDiag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741760" y="2169066"/>
            <a:ext cx="10968856" cy="3302000"/>
          </a:xfrm>
          <a:prstGeom prst="rect">
            <a:avLst/>
          </a:prstGeom>
        </p:spPr>
        <p:txBody>
          <a:bodyPr/>
          <a:lstStyle>
            <a:lvl1pPr defTabSz="379729">
              <a:defRPr sz="5200"/>
            </a:lvl1pPr>
          </a:lstStyle>
          <a:p>
            <a:pPr lvl="0">
              <a:defRPr sz="1800"/>
            </a:pPr>
            <a:r>
              <a:rPr sz="5200" b="1" dirty="0" err="1"/>
              <a:t>Qualificação</a:t>
            </a:r>
            <a:r>
              <a:rPr sz="5200" b="1" dirty="0"/>
              <a:t> da </a:t>
            </a:r>
            <a:r>
              <a:rPr sz="5200" b="1" dirty="0" err="1"/>
              <a:t>Atenção</a:t>
            </a:r>
            <a:r>
              <a:rPr sz="5200" b="1" dirty="0"/>
              <a:t> a </a:t>
            </a:r>
            <a:r>
              <a:rPr sz="5200" b="1" dirty="0" err="1"/>
              <a:t>Saúde</a:t>
            </a:r>
            <a:r>
              <a:rPr sz="5200" b="1" dirty="0"/>
              <a:t> do </a:t>
            </a:r>
            <a:r>
              <a:rPr sz="5200" b="1" dirty="0" err="1"/>
              <a:t>Idoso</a:t>
            </a:r>
            <a:r>
              <a:rPr sz="5200" b="1" dirty="0"/>
              <a:t> </a:t>
            </a:r>
            <a:r>
              <a:rPr sz="5200" b="1" dirty="0" err="1"/>
              <a:t>na</a:t>
            </a:r>
            <a:r>
              <a:rPr sz="5200" b="1" dirty="0"/>
              <a:t> UBS </a:t>
            </a:r>
            <a:r>
              <a:rPr sz="5200" b="1" dirty="0" err="1"/>
              <a:t>Parque</a:t>
            </a:r>
            <a:r>
              <a:rPr sz="5200" b="1" dirty="0"/>
              <a:t> </a:t>
            </a:r>
            <a:r>
              <a:rPr sz="5200" b="1" dirty="0" err="1"/>
              <a:t>Oásis</a:t>
            </a:r>
            <a:r>
              <a:rPr sz="5200" b="1" dirty="0"/>
              <a:t>, no </a:t>
            </a:r>
            <a:r>
              <a:rPr sz="5200" b="1" dirty="0" err="1" smtClean="0"/>
              <a:t>município</a:t>
            </a:r>
            <a:r>
              <a:rPr sz="5200" b="1" dirty="0" smtClean="0"/>
              <a:t> </a:t>
            </a:r>
            <a:r>
              <a:rPr sz="5200" b="1" dirty="0"/>
              <a:t>de Caxias do </a:t>
            </a:r>
            <a:r>
              <a:rPr sz="5200" b="1" dirty="0" err="1"/>
              <a:t>Sul</a:t>
            </a:r>
            <a:r>
              <a:rPr sz="5200" b="1" dirty="0"/>
              <a:t>, RS</a:t>
            </a:r>
            <a:r>
              <a:rPr sz="5200" dirty="0"/>
              <a:t>. 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45816" y="7011804"/>
            <a:ext cx="10464800" cy="1731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>
              <a:defRPr sz="1800"/>
            </a:pPr>
            <a:r>
              <a:rPr lang="pt-BR" sz="3200" b="1" dirty="0" smtClean="0"/>
              <a:t>Autora: </a:t>
            </a:r>
            <a:r>
              <a:rPr sz="3200" b="1" dirty="0" err="1" smtClean="0"/>
              <a:t>Débora</a:t>
            </a:r>
            <a:r>
              <a:rPr sz="3200" b="1" dirty="0" smtClean="0"/>
              <a:t> </a:t>
            </a:r>
            <a:r>
              <a:rPr sz="3200" b="1" dirty="0" err="1" smtClean="0"/>
              <a:t>Slaviero</a:t>
            </a:r>
            <a:endParaRPr lang="pt-BR" sz="3200" b="1" dirty="0" smtClean="0"/>
          </a:p>
          <a:p>
            <a:pPr lvl="0" algn="l">
              <a:defRPr sz="1800"/>
            </a:pPr>
            <a:endParaRPr sz="3200" dirty="0"/>
          </a:p>
          <a:p>
            <a:pPr lvl="0" algn="l">
              <a:defRPr sz="1800"/>
            </a:pPr>
            <a:r>
              <a:rPr sz="3200" dirty="0" err="1"/>
              <a:t>Orientadora</a:t>
            </a:r>
            <a:r>
              <a:rPr sz="3200" dirty="0"/>
              <a:t>: Simone </a:t>
            </a:r>
            <a:r>
              <a:rPr sz="3200" dirty="0" err="1"/>
              <a:t>Damásio</a:t>
            </a:r>
            <a:r>
              <a:rPr sz="3200" dirty="0"/>
              <a:t> Ramos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92" y="772344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3"/>
          <p:cNvSpPr txBox="1"/>
          <p:nvPr/>
        </p:nvSpPr>
        <p:spPr>
          <a:xfrm>
            <a:off x="2613968" y="628328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/>
              <a:t>UNASUS – UNIVERSIDADE ABERTA DO SUS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/>
              <a:t>UFPEL – UNIVERSIDADE FEDERAL DE PELOTAS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/>
              <a:t>ESPECIALIZAÇÃO EM SAÚDE DA FAMÍLIA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926" y="655569"/>
            <a:ext cx="1762691" cy="134232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pt-BR" sz="5400" b="1" dirty="0" smtClean="0"/>
              <a:t>Objetivo: Melhorar </a:t>
            </a:r>
            <a:r>
              <a:rPr lang="pt-BR" sz="5400" b="1" dirty="0"/>
              <a:t>a cobertura da primeira consulta odontológica aos idosos na </a:t>
            </a:r>
            <a:r>
              <a:rPr lang="pt-BR" sz="5400" b="1" dirty="0" smtClean="0"/>
              <a:t>UBS</a:t>
            </a:r>
            <a:endParaRPr lang="pt-BR" sz="5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985888" y="3199130"/>
            <a:ext cx="1109451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3200" b="1" dirty="0" smtClean="0"/>
              <a:t>Meta: Ampliar </a:t>
            </a:r>
            <a:r>
              <a:rPr lang="pt-BR" sz="3200" b="1" dirty="0"/>
              <a:t>a cobertura da primeira consulta odontológica a 10% dos idosos da área de abrangência.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540205010"/>
              </p:ext>
            </p:extLst>
          </p:nvPr>
        </p:nvGraphicFramePr>
        <p:xfrm>
          <a:off x="2181920" y="4804792"/>
          <a:ext cx="8208911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algn="l">
              <a:defRPr sz="1800"/>
            </a:pPr>
            <a:r>
              <a:rPr lang="pt-BR" sz="5400" b="1" dirty="0" smtClean="0"/>
              <a:t>Objetivo: Ampliar </a:t>
            </a:r>
            <a:r>
              <a:rPr lang="pt-BR" sz="5400" b="1" dirty="0"/>
              <a:t>a cobertura do Programa de Saúde do </a:t>
            </a:r>
            <a:r>
              <a:rPr lang="pt-BR" sz="5400" b="1" dirty="0" smtClean="0"/>
              <a:t>Idoso</a:t>
            </a:r>
            <a:endParaRPr sz="5400" dirty="0"/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885776" y="2603501"/>
            <a:ext cx="11665296" cy="18412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/>
            </a:pPr>
            <a:r>
              <a:rPr sz="3200" b="1" dirty="0" smtClean="0"/>
              <a:t>Meta:</a:t>
            </a:r>
            <a:r>
              <a:rPr lang="pt-BR" sz="3200" b="1" dirty="0" smtClean="0"/>
              <a:t> </a:t>
            </a:r>
            <a:r>
              <a:rPr sz="3200" b="1" dirty="0" err="1" smtClean="0"/>
              <a:t>Ampliar</a:t>
            </a:r>
            <a:r>
              <a:rPr sz="3200" b="1" dirty="0" smtClean="0"/>
              <a:t> </a:t>
            </a:r>
            <a:r>
              <a:rPr sz="3200" b="1" dirty="0"/>
              <a:t>a </a:t>
            </a:r>
            <a:r>
              <a:rPr sz="3200" b="1" dirty="0" err="1"/>
              <a:t>cobertura</a:t>
            </a:r>
            <a:r>
              <a:rPr sz="3200" b="1" dirty="0"/>
              <a:t> das </a:t>
            </a:r>
            <a:r>
              <a:rPr sz="3200" b="1" dirty="0" err="1"/>
              <a:t>ações</a:t>
            </a:r>
            <a:r>
              <a:rPr sz="3200" b="1" dirty="0"/>
              <a:t> </a:t>
            </a:r>
            <a:r>
              <a:rPr sz="3200" b="1" dirty="0" err="1"/>
              <a:t>coletivas</a:t>
            </a:r>
            <a:r>
              <a:rPr sz="3200" b="1" dirty="0"/>
              <a:t> </a:t>
            </a:r>
            <a:r>
              <a:rPr sz="3200" b="1" dirty="0" err="1"/>
              <a:t>em</a:t>
            </a:r>
            <a:r>
              <a:rPr sz="3200" b="1" dirty="0"/>
              <a:t> </a:t>
            </a:r>
            <a:r>
              <a:rPr sz="3200" b="1" dirty="0" err="1"/>
              <a:t>saúde</a:t>
            </a:r>
            <a:r>
              <a:rPr sz="3200" b="1" dirty="0"/>
              <a:t> para 20% dos </a:t>
            </a:r>
            <a:r>
              <a:rPr sz="3200" b="1" dirty="0" err="1"/>
              <a:t>idosos</a:t>
            </a:r>
            <a:r>
              <a:rPr sz="3200" b="1" dirty="0"/>
              <a:t> da </a:t>
            </a:r>
            <a:r>
              <a:rPr sz="3200" b="1" dirty="0" err="1"/>
              <a:t>área</a:t>
            </a:r>
            <a:r>
              <a:rPr sz="3200" b="1" dirty="0"/>
              <a:t> de </a:t>
            </a:r>
            <a:r>
              <a:rPr sz="3200" b="1" dirty="0" err="1"/>
              <a:t>abrangência</a:t>
            </a:r>
            <a:r>
              <a:rPr sz="3200" b="1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24" y="4804792"/>
            <a:ext cx="101564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62040" y="7901136"/>
            <a:ext cx="8527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1,7%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513736" y="7901136"/>
            <a:ext cx="8527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dirty="0" smtClean="0">
                <a:solidFill>
                  <a:srgbClr val="000000"/>
                </a:solidFill>
              </a:rPr>
              <a:t>2,4</a:t>
            </a:r>
            <a:r>
              <a:rPr kumimoji="0" lang="pt-BR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%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466064" y="7912363"/>
            <a:ext cx="8527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dirty="0" smtClean="0">
                <a:solidFill>
                  <a:srgbClr val="000000"/>
                </a:solidFill>
              </a:rPr>
              <a:t>2,4</a:t>
            </a:r>
            <a:r>
              <a:rPr kumimoji="0" lang="pt-BR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%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pt-BR" sz="5400" b="1" dirty="0" smtClean="0"/>
              <a:t>Objetivo: Melhorar </a:t>
            </a:r>
            <a:r>
              <a:rPr lang="pt-BR" sz="5400" b="1" dirty="0"/>
              <a:t>a qualidade da atenção ao idoso na </a:t>
            </a:r>
            <a:r>
              <a:rPr lang="pt-BR" sz="5400" b="1" dirty="0" smtClean="0"/>
              <a:t>UBS</a:t>
            </a:r>
            <a:endParaRPr lang="pt-BR" sz="5400" dirty="0"/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 defTabSz="408940">
              <a:spcBef>
                <a:spcPts val="2900"/>
              </a:spcBef>
              <a:buNone/>
              <a:defRPr sz="1800"/>
            </a:pPr>
            <a:r>
              <a:rPr sz="3200" b="1" dirty="0" smtClean="0"/>
              <a:t>Meta:</a:t>
            </a:r>
            <a:r>
              <a:rPr sz="3200" dirty="0" smtClean="0"/>
              <a:t> </a:t>
            </a:r>
            <a:r>
              <a:rPr sz="3200" b="1" dirty="0" err="1"/>
              <a:t>Realizar</a:t>
            </a:r>
            <a:r>
              <a:rPr sz="3200" b="1" dirty="0"/>
              <a:t> </a:t>
            </a:r>
            <a:r>
              <a:rPr sz="3200" b="1" dirty="0" err="1"/>
              <a:t>Avaliação</a:t>
            </a:r>
            <a:r>
              <a:rPr sz="3200" b="1" dirty="0"/>
              <a:t> Multidimensional </a:t>
            </a:r>
            <a:r>
              <a:rPr sz="3200" b="1" dirty="0" err="1"/>
              <a:t>Rápida</a:t>
            </a:r>
            <a:r>
              <a:rPr sz="3200" b="1" dirty="0"/>
              <a:t> de 100% dos </a:t>
            </a:r>
            <a:r>
              <a:rPr sz="3200" b="1" dirty="0" err="1"/>
              <a:t>idosos</a:t>
            </a:r>
            <a:r>
              <a:rPr sz="3200" b="1" dirty="0"/>
              <a:t> da </a:t>
            </a:r>
            <a:r>
              <a:rPr sz="3200" b="1" dirty="0" err="1"/>
              <a:t>área</a:t>
            </a:r>
            <a:r>
              <a:rPr sz="3200" b="1" dirty="0"/>
              <a:t> de </a:t>
            </a:r>
            <a:r>
              <a:rPr sz="3200" b="1" dirty="0" err="1"/>
              <a:t>abrangência</a:t>
            </a:r>
            <a:r>
              <a:rPr sz="3200" b="1" dirty="0"/>
              <a:t> </a:t>
            </a:r>
            <a:r>
              <a:rPr sz="3200" b="1" dirty="0" err="1"/>
              <a:t>utilizando</a:t>
            </a:r>
            <a:r>
              <a:rPr sz="3200" b="1" dirty="0"/>
              <a:t> </a:t>
            </a:r>
            <a:r>
              <a:rPr sz="3200" b="1" dirty="0" err="1"/>
              <a:t>como</a:t>
            </a:r>
            <a:r>
              <a:rPr sz="3200" b="1" dirty="0"/>
              <a:t> </a:t>
            </a:r>
            <a:r>
              <a:rPr sz="3200" b="1" dirty="0" err="1"/>
              <a:t>modelo</a:t>
            </a:r>
            <a:r>
              <a:rPr sz="3200" b="1" dirty="0"/>
              <a:t> a </a:t>
            </a:r>
            <a:r>
              <a:rPr sz="3200" b="1" dirty="0" err="1"/>
              <a:t>proposta</a:t>
            </a:r>
            <a:r>
              <a:rPr sz="3200" b="1" dirty="0"/>
              <a:t> de </a:t>
            </a:r>
            <a:r>
              <a:rPr sz="3200" b="1" dirty="0" err="1"/>
              <a:t>avaliação</a:t>
            </a:r>
            <a:r>
              <a:rPr sz="3200" b="1" dirty="0"/>
              <a:t> do </a:t>
            </a:r>
            <a:r>
              <a:rPr sz="3200" b="1" dirty="0" err="1"/>
              <a:t>Ministério</a:t>
            </a:r>
            <a:r>
              <a:rPr sz="3200" b="1" dirty="0"/>
              <a:t> da </a:t>
            </a:r>
            <a:r>
              <a:rPr sz="3200" b="1" dirty="0" err="1"/>
              <a:t>Saúde</a:t>
            </a:r>
            <a:r>
              <a:rPr sz="3200" b="1" dirty="0"/>
              <a:t>. </a:t>
            </a:r>
            <a:endParaRPr lang="pt-BR" sz="3200" b="1" dirty="0" smtClean="0"/>
          </a:p>
          <a:p>
            <a:pPr marL="444500" lvl="1" indent="0" defTabSz="408940">
              <a:spcBef>
                <a:spcPts val="2900"/>
              </a:spcBef>
              <a:buNone/>
              <a:defRPr sz="1800"/>
            </a:pPr>
            <a:r>
              <a:rPr sz="2800" b="1" dirty="0" err="1" smtClean="0"/>
              <a:t>Resultado</a:t>
            </a:r>
            <a:r>
              <a:rPr lang="pt-BR" sz="2800" b="1" dirty="0" smtClean="0"/>
              <a:t>: </a:t>
            </a:r>
            <a:r>
              <a:rPr sz="2800" b="1" dirty="0" smtClean="0"/>
              <a:t> </a:t>
            </a:r>
            <a:r>
              <a:rPr sz="2800" dirty="0"/>
              <a:t>100% dos </a:t>
            </a:r>
            <a:r>
              <a:rPr sz="2800" dirty="0" err="1"/>
              <a:t>idosos</a:t>
            </a:r>
            <a:r>
              <a:rPr sz="2800" dirty="0"/>
              <a:t> </a:t>
            </a:r>
            <a:r>
              <a:rPr sz="2800" dirty="0" smtClean="0"/>
              <a:t>a</a:t>
            </a:r>
            <a:r>
              <a:rPr lang="pt-BR" sz="2800" dirty="0" err="1" smtClean="0"/>
              <a:t>valiados</a:t>
            </a:r>
            <a:r>
              <a:rPr lang="pt-BR" sz="2800" dirty="0" smtClean="0"/>
              <a:t> durante os 03 meses de intervenção</a:t>
            </a:r>
            <a:r>
              <a:rPr sz="2800" dirty="0" smtClean="0"/>
              <a:t>.</a:t>
            </a:r>
            <a:endParaRPr lang="pt-BR" sz="2800" dirty="0" smtClean="0"/>
          </a:p>
          <a:p>
            <a:pPr marL="0" lvl="0" indent="0" defTabSz="408940">
              <a:spcBef>
                <a:spcPts val="2900"/>
              </a:spcBef>
              <a:buNone/>
              <a:defRPr sz="1800"/>
            </a:pPr>
            <a:r>
              <a:rPr lang="pt-BR" sz="3200" b="1" dirty="0"/>
              <a:t>Meta: Realizar exame clínico apropriado em 100% das consultas, incluindo exame físico dos pés, com palpação dos pulsos tibial posterior e pedioso e medida da sensibilidade a cada 3 meses para </a:t>
            </a:r>
            <a:r>
              <a:rPr lang="pt-BR" sz="3200" b="1" dirty="0" smtClean="0"/>
              <a:t>diabéticos.</a:t>
            </a:r>
          </a:p>
          <a:p>
            <a:pPr marL="444500" lvl="1" indent="0" defTabSz="408940">
              <a:spcBef>
                <a:spcPts val="2900"/>
              </a:spcBef>
              <a:buNone/>
              <a:defRPr sz="1800"/>
            </a:pPr>
            <a:r>
              <a:rPr lang="pt-BR" sz="2800" b="1" dirty="0" smtClean="0"/>
              <a:t>Resultado:</a:t>
            </a:r>
            <a:r>
              <a:rPr lang="pt-BR" sz="2800" dirty="0" smtClean="0"/>
              <a:t> 100</a:t>
            </a:r>
            <a:r>
              <a:rPr lang="pt-BR" sz="2800" dirty="0"/>
              <a:t>% dos idosos </a:t>
            </a:r>
            <a:r>
              <a:rPr lang="pt-BR" sz="2800" dirty="0" smtClean="0"/>
              <a:t>atendidos durante as 12 semanas de intervenção.</a:t>
            </a:r>
            <a:endParaRPr lang="pt-BR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408940">
              <a:spcBef>
                <a:spcPts val="2900"/>
              </a:spcBef>
              <a:buNone/>
              <a:defRPr sz="1800"/>
            </a:pPr>
            <a:r>
              <a:rPr lang="pt-BR" sz="3200" b="1" dirty="0" smtClean="0"/>
              <a:t>Meta: </a:t>
            </a:r>
            <a:r>
              <a:rPr lang="pt-BR" sz="3200" b="1" dirty="0"/>
              <a:t>Priorizar a prescrição de medicamentos da Farmácia Popular a 100% dos </a:t>
            </a:r>
            <a:r>
              <a:rPr lang="pt-BR" sz="3200" b="1" dirty="0" smtClean="0"/>
              <a:t>idosos.</a:t>
            </a:r>
          </a:p>
          <a:p>
            <a:pPr marL="444500" lvl="1" indent="0" defTabSz="408940">
              <a:spcBef>
                <a:spcPts val="2900"/>
              </a:spcBef>
              <a:buNone/>
              <a:defRPr sz="1800"/>
            </a:pPr>
            <a:r>
              <a:rPr lang="pt-BR" sz="3200" b="1" dirty="0" smtClean="0"/>
              <a:t>Resultado:</a:t>
            </a:r>
            <a:r>
              <a:rPr lang="pt-BR" sz="3200" dirty="0" smtClean="0"/>
              <a:t> </a:t>
            </a:r>
            <a:r>
              <a:rPr lang="pt-BR" sz="3200" dirty="0"/>
              <a:t>100% dos idosos </a:t>
            </a:r>
            <a:r>
              <a:rPr lang="pt-BR" sz="3200" dirty="0" smtClean="0"/>
              <a:t>atendidos nos 03 meses de intervenção.</a:t>
            </a:r>
            <a:endParaRPr lang="pt-BR" sz="3200" b="1" dirty="0" smtClean="0"/>
          </a:p>
        </p:txBody>
      </p:sp>
      <p:sp>
        <p:nvSpPr>
          <p:cNvPr id="5" name="Shape 68"/>
          <p:cNvSpPr>
            <a:spLocks noGrp="1"/>
          </p:cNvSpPr>
          <p:nvPr>
            <p:ph type="title"/>
          </p:nvPr>
        </p:nvSpPr>
        <p:spPr>
          <a:xfrm>
            <a:off x="952500" y="557560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pt-BR" sz="5400" b="1" dirty="0" smtClean="0"/>
              <a:t>Objetivo: Melhorar </a:t>
            </a:r>
            <a:r>
              <a:rPr lang="pt-BR" sz="5400" b="1" dirty="0"/>
              <a:t>a qualidade da atenção ao idoso na </a:t>
            </a:r>
            <a:r>
              <a:rPr lang="pt-BR" sz="5400" b="1" dirty="0" smtClean="0"/>
              <a:t>UBS.</a:t>
            </a:r>
            <a:endParaRPr lang="pt-BR" sz="5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982391486"/>
              </p:ext>
            </p:extLst>
          </p:nvPr>
        </p:nvGraphicFramePr>
        <p:xfrm>
          <a:off x="1097136" y="4444752"/>
          <a:ext cx="10445824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097136" y="2603500"/>
            <a:ext cx="10955163" cy="22053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315468">
              <a:spcBef>
                <a:spcPts val="2200"/>
              </a:spcBef>
              <a:buSzTx/>
              <a:buNone/>
              <a:defRPr sz="1944"/>
            </a:lvl1pPr>
          </a:lstStyle>
          <a:p>
            <a:pPr lvl="0">
              <a:defRPr sz="1800"/>
            </a:pPr>
            <a:r>
              <a:rPr lang="pt-BR" sz="3200" b="1" dirty="0" smtClean="0"/>
              <a:t>Meta: Realizar </a:t>
            </a:r>
            <a:r>
              <a:rPr lang="pt-BR" sz="3200" b="1" dirty="0"/>
              <a:t>a solicitação de exames complementares periódicos em 100% dos idosos hipertensos e/ou </a:t>
            </a:r>
            <a:r>
              <a:rPr lang="pt-BR" sz="3200" b="1" dirty="0" smtClean="0"/>
              <a:t>diabéticos</a:t>
            </a:r>
            <a:r>
              <a:rPr sz="3200" b="1" dirty="0" smtClean="0"/>
              <a:t>.</a:t>
            </a:r>
            <a:endParaRPr lang="pt-BR" sz="3200" b="1" dirty="0" smtClean="0"/>
          </a:p>
        </p:txBody>
      </p:sp>
      <p:sp>
        <p:nvSpPr>
          <p:cNvPr id="5" name="Shape 68"/>
          <p:cNvSpPr txBox="1">
            <a:spLocks/>
          </p:cNvSpPr>
          <p:nvPr/>
        </p:nvSpPr>
        <p:spPr>
          <a:xfrm>
            <a:off x="1097136" y="412304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pt-BR" sz="5400" b="1" dirty="0" smtClean="0"/>
              <a:t>Objetivo: Melhorar a qualidade da atenção ao idoso na UBS</a:t>
            </a:r>
            <a:endParaRPr lang="pt-BR" sz="5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62040" y="6677000"/>
            <a:ext cx="72008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t-BR" sz="1600" dirty="0"/>
              <a:t>47,1%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502400" y="6388968"/>
            <a:ext cx="72008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t-BR" sz="1600" dirty="0" smtClean="0"/>
              <a:t>59,0</a:t>
            </a:r>
            <a:r>
              <a:rPr lang="pt-BR" sz="1400" dirty="0" smtClean="0"/>
              <a:t>%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670752" y="6400195"/>
            <a:ext cx="72008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t-BR" sz="1600" dirty="0"/>
              <a:t>60,4%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84" y="4193204"/>
            <a:ext cx="10314057" cy="471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20572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/>
            </a:pPr>
            <a:r>
              <a:rPr sz="3200" b="1" dirty="0" smtClean="0"/>
              <a:t>Meta: </a:t>
            </a:r>
            <a:r>
              <a:rPr sz="3200" b="1" dirty="0" err="1" smtClean="0"/>
              <a:t>Cadastrar</a:t>
            </a:r>
            <a:r>
              <a:rPr sz="3200" b="1" dirty="0" smtClean="0"/>
              <a:t> </a:t>
            </a:r>
            <a:r>
              <a:rPr sz="3200" b="1" dirty="0"/>
              <a:t>100% dos </a:t>
            </a:r>
            <a:r>
              <a:rPr sz="3200" b="1" dirty="0" err="1"/>
              <a:t>idosos</a:t>
            </a:r>
            <a:r>
              <a:rPr sz="3200" b="1" dirty="0"/>
              <a:t> </a:t>
            </a:r>
            <a:r>
              <a:rPr sz="3200" b="1" dirty="0" err="1"/>
              <a:t>acamados</a:t>
            </a:r>
            <a:r>
              <a:rPr sz="3200" b="1" dirty="0"/>
              <a:t> </a:t>
            </a:r>
            <a:r>
              <a:rPr sz="3200" b="1" dirty="0" err="1"/>
              <a:t>ou</a:t>
            </a:r>
            <a:r>
              <a:rPr sz="3200" b="1" dirty="0"/>
              <a:t> com </a:t>
            </a:r>
            <a:r>
              <a:rPr sz="3200" b="1" dirty="0" err="1"/>
              <a:t>problemas</a:t>
            </a:r>
            <a:r>
              <a:rPr sz="3200" b="1" dirty="0"/>
              <a:t> de </a:t>
            </a:r>
            <a:r>
              <a:rPr sz="3200" b="1" dirty="0" err="1"/>
              <a:t>locomoção</a:t>
            </a:r>
            <a:r>
              <a:rPr sz="3200" b="1" dirty="0"/>
              <a:t>. (</a:t>
            </a:r>
            <a:r>
              <a:rPr sz="3200" b="1" dirty="0" err="1"/>
              <a:t>Estimativa</a:t>
            </a:r>
            <a:r>
              <a:rPr sz="3200" b="1" dirty="0"/>
              <a:t> de 8% dos </a:t>
            </a:r>
            <a:r>
              <a:rPr sz="3200" b="1" dirty="0" err="1"/>
              <a:t>idosos</a:t>
            </a:r>
            <a:r>
              <a:rPr sz="3200" b="1" dirty="0"/>
              <a:t> da </a:t>
            </a:r>
            <a:r>
              <a:rPr sz="3200" b="1" dirty="0" err="1"/>
              <a:t>área</a:t>
            </a:r>
            <a:r>
              <a:rPr sz="3200" b="1" dirty="0"/>
              <a:t>).</a:t>
            </a:r>
          </a:p>
        </p:txBody>
      </p:sp>
      <p:sp>
        <p:nvSpPr>
          <p:cNvPr id="5" name="Shape 68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pt-BR" sz="5400" b="1" dirty="0" smtClean="0"/>
              <a:t>Objetivo: Melhorar </a:t>
            </a:r>
            <a:r>
              <a:rPr lang="pt-BR" sz="5400" b="1" dirty="0"/>
              <a:t>a qualidade da atenção ao idoso na </a:t>
            </a:r>
            <a:r>
              <a:rPr lang="pt-BR" sz="5400" b="1" dirty="0" smtClean="0"/>
              <a:t>UBS.</a:t>
            </a:r>
            <a:endParaRPr lang="pt-BR" sz="5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334048" y="6184171"/>
            <a:ext cx="72008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t-BR" sz="1600" dirty="0" smtClean="0"/>
              <a:t>56,3%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58384" y="5176059"/>
            <a:ext cx="72008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t-BR" sz="1600" dirty="0" smtClean="0"/>
              <a:t>87,5%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382720" y="4816019"/>
            <a:ext cx="72008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t-BR" sz="1600" dirty="0" smtClean="0"/>
              <a:t>100%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952500" y="2253253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lvl="0" indent="0" defTabSz="543305">
              <a:spcBef>
                <a:spcPts val="3900"/>
              </a:spcBef>
              <a:buNone/>
              <a:defRPr sz="1800"/>
            </a:pPr>
            <a:r>
              <a:rPr sz="3200" b="1" dirty="0" smtClean="0"/>
              <a:t>Meta: </a:t>
            </a:r>
            <a:r>
              <a:rPr sz="3200" b="1" dirty="0" err="1"/>
              <a:t>Realizar</a:t>
            </a:r>
            <a:r>
              <a:rPr sz="3200" b="1" dirty="0"/>
              <a:t> </a:t>
            </a:r>
            <a:r>
              <a:rPr sz="3200" b="1" dirty="0" err="1"/>
              <a:t>visita</a:t>
            </a:r>
            <a:r>
              <a:rPr sz="3200" b="1" dirty="0"/>
              <a:t> </a:t>
            </a:r>
            <a:r>
              <a:rPr sz="3200" b="1" dirty="0" err="1"/>
              <a:t>domiciliar</a:t>
            </a:r>
            <a:r>
              <a:rPr sz="3200" b="1" dirty="0"/>
              <a:t> a 100% dos </a:t>
            </a:r>
            <a:r>
              <a:rPr sz="3200" b="1" dirty="0" err="1"/>
              <a:t>idosos</a:t>
            </a:r>
            <a:r>
              <a:rPr sz="3200" b="1" dirty="0"/>
              <a:t> </a:t>
            </a:r>
            <a:r>
              <a:rPr sz="3200" b="1" dirty="0" err="1"/>
              <a:t>acamados</a:t>
            </a:r>
            <a:r>
              <a:rPr sz="3200" b="1" dirty="0"/>
              <a:t> </a:t>
            </a:r>
            <a:r>
              <a:rPr sz="3200" b="1" dirty="0" err="1"/>
              <a:t>ou</a:t>
            </a:r>
            <a:r>
              <a:rPr sz="3200" b="1" dirty="0"/>
              <a:t> com </a:t>
            </a:r>
            <a:r>
              <a:rPr sz="3200" b="1" dirty="0" err="1"/>
              <a:t>problemas</a:t>
            </a:r>
            <a:r>
              <a:rPr sz="3200" b="1" dirty="0"/>
              <a:t> de </a:t>
            </a:r>
            <a:r>
              <a:rPr sz="3200" b="1" dirty="0" err="1"/>
              <a:t>locomoção</a:t>
            </a:r>
            <a:r>
              <a:rPr sz="3200" dirty="0"/>
              <a:t>.</a:t>
            </a:r>
          </a:p>
          <a:p>
            <a:pPr marL="826771" lvl="2" indent="0" defTabSz="543305">
              <a:spcBef>
                <a:spcPts val="3900"/>
              </a:spcBef>
              <a:buNone/>
              <a:defRPr sz="1800"/>
            </a:pPr>
            <a:r>
              <a:rPr lang="pt-BR" sz="2800" b="1" dirty="0" smtClean="0"/>
              <a:t>Resultado:</a:t>
            </a:r>
            <a:r>
              <a:rPr lang="pt-BR" sz="2800" dirty="0" smtClean="0"/>
              <a:t> </a:t>
            </a:r>
            <a:r>
              <a:rPr sz="2800" dirty="0" smtClean="0"/>
              <a:t>Dos </a:t>
            </a:r>
            <a:r>
              <a:rPr sz="2800" dirty="0"/>
              <a:t>16 </a:t>
            </a:r>
            <a:r>
              <a:rPr sz="2800" dirty="0" err="1"/>
              <a:t>cadastrados</a:t>
            </a:r>
            <a:r>
              <a:rPr sz="2800" dirty="0"/>
              <a:t> </a:t>
            </a:r>
            <a:r>
              <a:rPr sz="2800" dirty="0" err="1"/>
              <a:t>foi</a:t>
            </a:r>
            <a:r>
              <a:rPr sz="2800" dirty="0"/>
              <a:t> </a:t>
            </a:r>
            <a:r>
              <a:rPr sz="2800" dirty="0" err="1"/>
              <a:t>possível</a:t>
            </a:r>
            <a:r>
              <a:rPr sz="2800" dirty="0"/>
              <a:t> </a:t>
            </a:r>
            <a:r>
              <a:rPr sz="2800" dirty="0" err="1"/>
              <a:t>visitar</a:t>
            </a:r>
            <a:r>
              <a:rPr sz="2800" dirty="0"/>
              <a:t> 100% </a:t>
            </a:r>
            <a:r>
              <a:rPr sz="2800" dirty="0" err="1"/>
              <a:t>neste</a:t>
            </a:r>
            <a:r>
              <a:rPr sz="2800" dirty="0"/>
              <a:t> tempo de doze </a:t>
            </a:r>
            <a:r>
              <a:rPr sz="2800" dirty="0" err="1"/>
              <a:t>semanas</a:t>
            </a:r>
            <a:endParaRPr sz="2800" dirty="0"/>
          </a:p>
          <a:p>
            <a:pPr marL="0" lvl="0" indent="0" defTabSz="543305">
              <a:spcBef>
                <a:spcPts val="3900"/>
              </a:spcBef>
              <a:buNone/>
              <a:defRPr sz="1800"/>
            </a:pPr>
            <a:r>
              <a:rPr sz="3200" b="1" dirty="0" smtClean="0"/>
              <a:t>Meta: </a:t>
            </a:r>
            <a:r>
              <a:rPr sz="3200" b="1" dirty="0" err="1"/>
              <a:t>Rastrear</a:t>
            </a:r>
            <a:r>
              <a:rPr sz="3200" b="1" dirty="0"/>
              <a:t> 100% dos </a:t>
            </a:r>
            <a:r>
              <a:rPr sz="3200" b="1" dirty="0" err="1"/>
              <a:t>idosos</a:t>
            </a:r>
            <a:r>
              <a:rPr sz="3200" b="1" dirty="0"/>
              <a:t> </a:t>
            </a:r>
            <a:r>
              <a:rPr sz="3200" b="1" dirty="0" err="1"/>
              <a:t>para</a:t>
            </a:r>
            <a:r>
              <a:rPr sz="3200" b="1" dirty="0"/>
              <a:t> HAS.</a:t>
            </a:r>
          </a:p>
          <a:p>
            <a:pPr marL="826771" lvl="2" indent="0" defTabSz="543305">
              <a:spcBef>
                <a:spcPts val="3900"/>
              </a:spcBef>
              <a:buNone/>
              <a:defRPr sz="1800"/>
            </a:pPr>
            <a:r>
              <a:rPr lang="pt-BR" sz="2800" b="1" dirty="0" smtClean="0"/>
              <a:t>Resultado:</a:t>
            </a:r>
            <a:r>
              <a:rPr lang="pt-BR" sz="2800" dirty="0" smtClean="0"/>
              <a:t> </a:t>
            </a:r>
            <a:r>
              <a:rPr sz="2800" dirty="0" err="1" smtClean="0"/>
              <a:t>Todos</a:t>
            </a:r>
            <a:r>
              <a:rPr sz="2800" dirty="0" smtClean="0"/>
              <a:t> </a:t>
            </a:r>
            <a:r>
              <a:rPr sz="2800" dirty="0" err="1"/>
              <a:t>os</a:t>
            </a:r>
            <a:r>
              <a:rPr sz="2800" dirty="0"/>
              <a:t> </a:t>
            </a:r>
            <a:r>
              <a:rPr sz="2800" dirty="0" err="1"/>
              <a:t>idosos</a:t>
            </a:r>
            <a:r>
              <a:rPr sz="2800" dirty="0"/>
              <a:t> (100%) </a:t>
            </a:r>
            <a:r>
              <a:rPr sz="2800" dirty="0" err="1"/>
              <a:t>atendidos</a:t>
            </a:r>
            <a:r>
              <a:rPr sz="2800" dirty="0"/>
              <a:t> </a:t>
            </a:r>
            <a:r>
              <a:rPr sz="2800" dirty="0" err="1"/>
              <a:t>em</a:t>
            </a:r>
            <a:r>
              <a:rPr sz="2800" dirty="0"/>
              <a:t> </a:t>
            </a:r>
            <a:r>
              <a:rPr sz="2800" dirty="0" err="1"/>
              <a:t>consulta</a:t>
            </a:r>
            <a:r>
              <a:rPr sz="2800" dirty="0"/>
              <a:t> </a:t>
            </a:r>
            <a:r>
              <a:rPr sz="2800" dirty="0" err="1"/>
              <a:t>médica</a:t>
            </a:r>
            <a:r>
              <a:rPr sz="2800" dirty="0"/>
              <a:t> </a:t>
            </a:r>
            <a:r>
              <a:rPr sz="2800" dirty="0" err="1"/>
              <a:t>na</a:t>
            </a:r>
            <a:r>
              <a:rPr sz="2800" dirty="0"/>
              <a:t> UBS </a:t>
            </a:r>
            <a:r>
              <a:rPr sz="2800" dirty="0" err="1"/>
              <a:t>Parque</a:t>
            </a:r>
            <a:r>
              <a:rPr sz="2800" dirty="0"/>
              <a:t> </a:t>
            </a:r>
            <a:r>
              <a:rPr sz="2800" dirty="0" err="1"/>
              <a:t>Oásis</a:t>
            </a:r>
            <a:r>
              <a:rPr sz="2800" dirty="0"/>
              <a:t> tem </a:t>
            </a:r>
            <a:r>
              <a:rPr sz="2800" dirty="0" err="1"/>
              <a:t>sua</a:t>
            </a:r>
            <a:r>
              <a:rPr sz="2800" dirty="0"/>
              <a:t> </a:t>
            </a:r>
            <a:r>
              <a:rPr sz="2800" dirty="0" err="1"/>
              <a:t>pressão</a:t>
            </a:r>
            <a:r>
              <a:rPr sz="2800" dirty="0"/>
              <a:t> arterial </a:t>
            </a:r>
            <a:r>
              <a:rPr sz="2800" dirty="0" err="1"/>
              <a:t>aferida</a:t>
            </a:r>
            <a:r>
              <a:rPr sz="2800" dirty="0"/>
              <a:t>.</a:t>
            </a:r>
          </a:p>
        </p:txBody>
      </p:sp>
      <p:sp>
        <p:nvSpPr>
          <p:cNvPr id="6" name="Shape 68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pt-BR" sz="5400" b="1" dirty="0" smtClean="0"/>
              <a:t>Objetivo: Melhorar </a:t>
            </a:r>
            <a:r>
              <a:rPr lang="pt-BR" sz="5400" b="1" dirty="0"/>
              <a:t>a qualidade da atenção ao idoso na </a:t>
            </a:r>
            <a:r>
              <a:rPr lang="pt-BR" sz="5400" b="1" dirty="0" smtClean="0"/>
              <a:t>UBS</a:t>
            </a:r>
            <a:endParaRPr lang="pt-BR" sz="5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 defTabSz="514095">
              <a:spcBef>
                <a:spcPts val="3600"/>
              </a:spcBef>
              <a:buNone/>
              <a:defRPr sz="1800"/>
            </a:pPr>
            <a:r>
              <a:rPr sz="3200" b="1" dirty="0" smtClean="0"/>
              <a:t>Meta: </a:t>
            </a:r>
            <a:r>
              <a:rPr sz="3200" b="1" dirty="0" err="1"/>
              <a:t>Rastrear</a:t>
            </a:r>
            <a:r>
              <a:rPr sz="3200" b="1" dirty="0"/>
              <a:t> </a:t>
            </a:r>
            <a:r>
              <a:rPr lang="pt-BR" sz="3200" b="1" dirty="0"/>
              <a:t>para </a:t>
            </a:r>
            <a:r>
              <a:rPr lang="pt-BR" sz="3200" b="1" dirty="0" smtClean="0"/>
              <a:t>DM </a:t>
            </a:r>
            <a:r>
              <a:rPr sz="3200" b="1" dirty="0" smtClean="0"/>
              <a:t>100</a:t>
            </a:r>
            <a:r>
              <a:rPr sz="3200" b="1" dirty="0"/>
              <a:t>% dos </a:t>
            </a:r>
            <a:r>
              <a:rPr sz="3200" b="1" dirty="0" err="1"/>
              <a:t>idosos</a:t>
            </a:r>
            <a:r>
              <a:rPr sz="3200" b="1" dirty="0"/>
              <a:t> com </a:t>
            </a:r>
            <a:r>
              <a:rPr sz="3200" b="1" dirty="0" err="1"/>
              <a:t>pressão</a:t>
            </a:r>
            <a:r>
              <a:rPr sz="3200" b="1" dirty="0"/>
              <a:t> arterial </a:t>
            </a:r>
            <a:r>
              <a:rPr sz="3200" b="1" dirty="0" err="1"/>
              <a:t>sustentada</a:t>
            </a:r>
            <a:r>
              <a:rPr sz="3200" b="1" dirty="0"/>
              <a:t> </a:t>
            </a:r>
            <a:r>
              <a:rPr sz="3200" b="1" dirty="0" err="1"/>
              <a:t>maior</a:t>
            </a:r>
            <a:r>
              <a:rPr sz="3200" b="1" dirty="0"/>
              <a:t> </a:t>
            </a:r>
            <a:r>
              <a:rPr sz="3200" b="1" dirty="0" err="1"/>
              <a:t>que</a:t>
            </a:r>
            <a:r>
              <a:rPr sz="3200" b="1" dirty="0"/>
              <a:t> 135/80 </a:t>
            </a:r>
            <a:r>
              <a:rPr sz="3200" b="1" dirty="0" smtClean="0"/>
              <a:t>mmHg.</a:t>
            </a:r>
            <a:endParaRPr sz="3200" b="1" dirty="0"/>
          </a:p>
          <a:p>
            <a:pPr marL="782321" lvl="2" indent="0" defTabSz="514095">
              <a:spcBef>
                <a:spcPts val="3600"/>
              </a:spcBef>
              <a:buNone/>
              <a:defRPr sz="1800"/>
            </a:pPr>
            <a:r>
              <a:rPr lang="pt-BR" sz="2800" b="1" dirty="0" smtClean="0"/>
              <a:t>Resultado:</a:t>
            </a:r>
            <a:r>
              <a:rPr lang="pt-BR" sz="2800" dirty="0" smtClean="0"/>
              <a:t> </a:t>
            </a:r>
            <a:r>
              <a:rPr sz="2800" dirty="0" smtClean="0"/>
              <a:t>100</a:t>
            </a:r>
            <a:r>
              <a:rPr sz="2800" dirty="0"/>
              <a:t>% </a:t>
            </a:r>
            <a:r>
              <a:rPr lang="pt-BR" sz="2800" dirty="0"/>
              <a:t>dos idosos </a:t>
            </a:r>
            <a:r>
              <a:rPr lang="pt-BR" sz="2800" dirty="0" smtClean="0"/>
              <a:t>hipertensos </a:t>
            </a:r>
            <a:r>
              <a:rPr sz="2800" dirty="0" err="1" smtClean="0"/>
              <a:t>foram</a:t>
            </a:r>
            <a:r>
              <a:rPr sz="2800" dirty="0" smtClean="0"/>
              <a:t> </a:t>
            </a:r>
            <a:r>
              <a:rPr sz="2800" dirty="0" err="1"/>
              <a:t>rastreados</a:t>
            </a:r>
            <a:r>
              <a:rPr sz="2800" dirty="0"/>
              <a:t> </a:t>
            </a:r>
            <a:r>
              <a:rPr sz="2800" dirty="0" err="1"/>
              <a:t>para</a:t>
            </a:r>
            <a:r>
              <a:rPr sz="2800" dirty="0"/>
              <a:t> diabetes.</a:t>
            </a:r>
          </a:p>
          <a:p>
            <a:pPr marL="0" lvl="0" indent="0" defTabSz="514095">
              <a:spcBef>
                <a:spcPts val="3600"/>
              </a:spcBef>
              <a:buNone/>
              <a:defRPr sz="1800"/>
            </a:pPr>
            <a:r>
              <a:rPr sz="3200" b="1" dirty="0" smtClean="0"/>
              <a:t>Meta: </a:t>
            </a:r>
            <a:r>
              <a:rPr sz="3200" b="1" dirty="0" err="1"/>
              <a:t>Realizar</a:t>
            </a:r>
            <a:r>
              <a:rPr sz="3200" b="1" dirty="0"/>
              <a:t> </a:t>
            </a:r>
            <a:r>
              <a:rPr sz="3200" b="1" dirty="0" err="1"/>
              <a:t>avaliação</a:t>
            </a:r>
            <a:r>
              <a:rPr sz="3200" b="1" dirty="0"/>
              <a:t> da </a:t>
            </a:r>
            <a:r>
              <a:rPr sz="3200" b="1" dirty="0" err="1"/>
              <a:t>necessidade</a:t>
            </a:r>
            <a:r>
              <a:rPr sz="3200" b="1" dirty="0"/>
              <a:t> de </a:t>
            </a:r>
            <a:r>
              <a:rPr sz="3200" b="1" dirty="0" err="1"/>
              <a:t>atendimento</a:t>
            </a:r>
            <a:r>
              <a:rPr sz="3200" b="1" dirty="0"/>
              <a:t> </a:t>
            </a:r>
            <a:r>
              <a:rPr sz="3200" b="1" dirty="0" err="1"/>
              <a:t>odontológico</a:t>
            </a:r>
            <a:r>
              <a:rPr sz="3200" b="1" dirty="0"/>
              <a:t> </a:t>
            </a:r>
            <a:r>
              <a:rPr sz="3200" b="1" dirty="0" err="1"/>
              <a:t>em</a:t>
            </a:r>
            <a:r>
              <a:rPr sz="3200" b="1" dirty="0"/>
              <a:t> 100% dos </a:t>
            </a:r>
            <a:r>
              <a:rPr sz="3200" b="1" dirty="0" err="1"/>
              <a:t>idosos</a:t>
            </a:r>
            <a:endParaRPr sz="3200" b="1" dirty="0"/>
          </a:p>
          <a:p>
            <a:pPr marL="782321" lvl="2" indent="0" defTabSz="514095">
              <a:spcBef>
                <a:spcPts val="3600"/>
              </a:spcBef>
              <a:buNone/>
              <a:defRPr sz="1800"/>
            </a:pPr>
            <a:r>
              <a:rPr lang="pt-BR" sz="2800" b="1" dirty="0" smtClean="0"/>
              <a:t>Resultado:</a:t>
            </a:r>
            <a:r>
              <a:rPr lang="pt-BR" sz="2800" dirty="0" smtClean="0"/>
              <a:t> </a:t>
            </a:r>
            <a:r>
              <a:rPr sz="2800" dirty="0" err="1" smtClean="0"/>
              <a:t>Todos</a:t>
            </a:r>
            <a:r>
              <a:rPr sz="2800" dirty="0" smtClean="0"/>
              <a:t> </a:t>
            </a:r>
            <a:r>
              <a:rPr sz="2800" dirty="0" err="1"/>
              <a:t>os</a:t>
            </a:r>
            <a:r>
              <a:rPr sz="2800" dirty="0"/>
              <a:t> </a:t>
            </a:r>
            <a:r>
              <a:rPr sz="2800" dirty="0" err="1"/>
              <a:t>idosos</a:t>
            </a:r>
            <a:r>
              <a:rPr sz="2800" dirty="0"/>
              <a:t> </a:t>
            </a:r>
            <a:r>
              <a:rPr sz="2800" dirty="0" err="1"/>
              <a:t>cadastrados</a:t>
            </a:r>
            <a:r>
              <a:rPr sz="2800" dirty="0"/>
              <a:t> no </a:t>
            </a:r>
            <a:r>
              <a:rPr sz="2800" dirty="0" err="1" smtClean="0"/>
              <a:t>Programa</a:t>
            </a:r>
            <a:r>
              <a:rPr lang="pt-BR" sz="2800" dirty="0" smtClean="0"/>
              <a:t> </a:t>
            </a:r>
            <a:r>
              <a:rPr sz="2800" dirty="0" err="1" smtClean="0"/>
              <a:t>foram</a:t>
            </a:r>
            <a:r>
              <a:rPr sz="2800" dirty="0" smtClean="0"/>
              <a:t> </a:t>
            </a:r>
            <a:r>
              <a:rPr sz="2800" dirty="0" err="1"/>
              <a:t>avaliados</a:t>
            </a:r>
            <a:r>
              <a:rPr sz="2800" dirty="0"/>
              <a:t> e </a:t>
            </a:r>
            <a:r>
              <a:rPr sz="2800" dirty="0" err="1"/>
              <a:t>questionados</a:t>
            </a:r>
            <a:r>
              <a:rPr sz="2800" dirty="0"/>
              <a:t> </a:t>
            </a:r>
            <a:r>
              <a:rPr sz="2800" dirty="0" err="1"/>
              <a:t>sobre</a:t>
            </a:r>
            <a:r>
              <a:rPr sz="2800" dirty="0"/>
              <a:t> a </a:t>
            </a:r>
            <a:r>
              <a:rPr sz="2800" dirty="0" err="1"/>
              <a:t>necessidade</a:t>
            </a:r>
            <a:r>
              <a:rPr sz="2800" dirty="0"/>
              <a:t> de </a:t>
            </a:r>
            <a:r>
              <a:rPr sz="2800" dirty="0" err="1"/>
              <a:t>atendimento</a:t>
            </a:r>
            <a:r>
              <a:rPr sz="2800" dirty="0"/>
              <a:t> </a:t>
            </a:r>
            <a:r>
              <a:rPr sz="2800" dirty="0" err="1"/>
              <a:t>odontológico</a:t>
            </a:r>
            <a:r>
              <a:rPr sz="2800" dirty="0"/>
              <a:t>.</a:t>
            </a:r>
          </a:p>
        </p:txBody>
      </p:sp>
      <p:sp>
        <p:nvSpPr>
          <p:cNvPr id="5" name="Shape 68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pt-BR" sz="5400" b="1" dirty="0" smtClean="0"/>
              <a:t>Objetivo: Melhorar </a:t>
            </a:r>
            <a:r>
              <a:rPr lang="pt-BR" sz="5400" b="1" dirty="0"/>
              <a:t>a qualidade da atenção ao idoso na </a:t>
            </a:r>
            <a:r>
              <a:rPr lang="pt-BR" sz="5400" b="1" dirty="0" smtClean="0"/>
              <a:t>UBS</a:t>
            </a:r>
            <a:endParaRPr lang="pt-BR" sz="5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64" y="4588768"/>
            <a:ext cx="9521445" cy="408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799" cy="19160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385572">
              <a:spcBef>
                <a:spcPts val="2700"/>
              </a:spcBef>
              <a:buSzTx/>
              <a:buNone/>
              <a:defRPr sz="2376"/>
            </a:lvl1pPr>
          </a:lstStyle>
          <a:p>
            <a:pPr lvl="0">
              <a:defRPr sz="1800"/>
            </a:pPr>
            <a:r>
              <a:rPr lang="pt-BR" sz="3200" b="1" dirty="0" smtClean="0"/>
              <a:t>Meta: Realizar </a:t>
            </a:r>
            <a:r>
              <a:rPr lang="pt-BR" sz="3200" b="1" dirty="0"/>
              <a:t>a primeira consulta odontológica para 100% dos idosos</a:t>
            </a:r>
            <a:r>
              <a:rPr lang="pt-BR" sz="3200" b="1" dirty="0" smtClean="0"/>
              <a:t>.</a:t>
            </a:r>
            <a:endParaRPr lang="pt-BR" sz="3200" b="1" dirty="0"/>
          </a:p>
        </p:txBody>
      </p:sp>
      <p:sp>
        <p:nvSpPr>
          <p:cNvPr id="6" name="Shape 68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pt-BR" sz="5400" b="1" dirty="0" smtClean="0"/>
              <a:t>Objetivo: Melhorar </a:t>
            </a:r>
            <a:r>
              <a:rPr lang="pt-BR" sz="5400" b="1" dirty="0"/>
              <a:t>a qualidade da atenção ao idoso na </a:t>
            </a:r>
            <a:r>
              <a:rPr lang="pt-BR" sz="5400" b="1" dirty="0" smtClean="0"/>
              <a:t>UBS</a:t>
            </a:r>
            <a:endParaRPr lang="pt-BR" sz="5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766096" y="7541096"/>
            <a:ext cx="72008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t-BR" sz="1600" dirty="0" smtClean="0"/>
              <a:t>12,2%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502400" y="7624331"/>
            <a:ext cx="72008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t-BR" sz="1600" dirty="0" smtClean="0"/>
              <a:t>6,8%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454728" y="7624331"/>
            <a:ext cx="72008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t-BR" sz="1600" dirty="0" smtClean="0"/>
              <a:t>4,8%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96" y="4644832"/>
            <a:ext cx="9433048" cy="426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hape 68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pt-BR" sz="5400" b="1" dirty="0" smtClean="0"/>
              <a:t>Objetivo: Melhorar </a:t>
            </a:r>
            <a:r>
              <a:rPr lang="pt-BR" sz="5400" b="1" dirty="0"/>
              <a:t>a qualidade da atenção ao idoso na </a:t>
            </a:r>
            <a:r>
              <a:rPr lang="pt-BR" sz="5400" b="1" dirty="0" smtClean="0"/>
              <a:t>UBS</a:t>
            </a:r>
            <a:endParaRPr lang="pt-BR" sz="5400" dirty="0"/>
          </a:p>
        </p:txBody>
      </p:sp>
      <p:sp>
        <p:nvSpPr>
          <p:cNvPr id="2" name="Retângulo 1"/>
          <p:cNvSpPr/>
          <p:nvPr/>
        </p:nvSpPr>
        <p:spPr>
          <a:xfrm>
            <a:off x="1029792" y="2788568"/>
            <a:ext cx="10657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 sz="1800"/>
            </a:pPr>
            <a:r>
              <a:rPr lang="pt-BR" sz="3200" b="1" dirty="0" smtClean="0"/>
              <a:t>Meta: Atingir </a:t>
            </a:r>
            <a:r>
              <a:rPr lang="pt-BR" sz="3200" b="1" dirty="0"/>
              <a:t>100% dos idosos com consulta odontológica programática que tinham plano de tratamento.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670752" y="5536099"/>
            <a:ext cx="72008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t-BR" sz="1600" dirty="0" smtClean="0"/>
              <a:t>73,3%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126136" y="5824131"/>
            <a:ext cx="72008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t-BR" sz="1600" dirty="0" smtClean="0"/>
              <a:t>63,6%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62440" y="5536099"/>
            <a:ext cx="72008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t-BR" sz="1600" dirty="0" smtClean="0"/>
              <a:t>73,3%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952500" y="2572544"/>
            <a:ext cx="11454556" cy="6480720"/>
          </a:xfrm>
        </p:spPr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r>
              <a:rPr lang="pt-BR" sz="4100" dirty="0"/>
              <a:t>Estima-se que o Brasil terá cerca de 32 milhões de pessoas com 60 anos ou mais em 2025, sendo o 6º lugar no ranking mundial quanto ao número de idosos (OMS, 2006).</a:t>
            </a:r>
          </a:p>
          <a:p>
            <a:r>
              <a:rPr lang="pt-BR" sz="4100" dirty="0" smtClean="0"/>
              <a:t>O </a:t>
            </a:r>
            <a:r>
              <a:rPr lang="pt-BR" sz="4100" dirty="0"/>
              <a:t>sistema de saúde deve contribuir para que estas pessoas alcancem idades avançadas com maior qualidade de vida, permanecendo ativos e saudáveis. Ações de proteção, promoção e recuperação da saúde são meios de garantir atenção a população e reconhecer suas necessidades em diversos âmbitos e realidades. (BRASIL, 2007)</a:t>
            </a:r>
          </a:p>
          <a:p>
            <a:endParaRPr lang="pt-BR" dirty="0"/>
          </a:p>
        </p:txBody>
      </p:sp>
      <p:sp>
        <p:nvSpPr>
          <p:cNvPr id="3" name="Shape 36"/>
          <p:cNvSpPr txBox="1">
            <a:spLocks/>
          </p:cNvSpPr>
          <p:nvPr/>
        </p:nvSpPr>
        <p:spPr>
          <a:xfrm>
            <a:off x="952500" y="732532"/>
            <a:ext cx="11099800" cy="155198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/>
            </a:pPr>
            <a:r>
              <a:rPr lang="pt-BR" sz="6600" b="1" dirty="0" smtClean="0"/>
              <a:t>Importância da Ação Programática</a:t>
            </a:r>
            <a:endParaRPr lang="pt-BR" sz="6600" b="1" dirty="0"/>
          </a:p>
        </p:txBody>
      </p:sp>
    </p:spTree>
    <p:extLst>
      <p:ext uri="{BB962C8B-B14F-4D97-AF65-F5344CB8AC3E}">
        <p14:creationId xmlns:p14="http://schemas.microsoft.com/office/powerpoint/2010/main" val="3894989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382548" cy="6286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 defTabSz="484886">
              <a:spcBef>
                <a:spcPts val="3400"/>
              </a:spcBef>
              <a:buNone/>
              <a:defRPr sz="1800"/>
            </a:pPr>
            <a:r>
              <a:rPr sz="3200" b="1" dirty="0" smtClean="0"/>
              <a:t>Meta: </a:t>
            </a:r>
            <a:r>
              <a:rPr sz="3200" b="1" dirty="0" err="1"/>
              <a:t>Avaliar</a:t>
            </a:r>
            <a:r>
              <a:rPr sz="3200" b="1" dirty="0"/>
              <a:t> </a:t>
            </a:r>
            <a:r>
              <a:rPr sz="3200" b="1" dirty="0" err="1"/>
              <a:t>alterações</a:t>
            </a:r>
            <a:r>
              <a:rPr sz="3200" b="1" dirty="0"/>
              <a:t> de mucosa </a:t>
            </a:r>
            <a:r>
              <a:rPr sz="3200" b="1" dirty="0" err="1"/>
              <a:t>bucal</a:t>
            </a:r>
            <a:r>
              <a:rPr sz="3200" b="1" dirty="0"/>
              <a:t> </a:t>
            </a:r>
            <a:r>
              <a:rPr sz="3200" b="1" dirty="0" err="1"/>
              <a:t>em</a:t>
            </a:r>
            <a:r>
              <a:rPr sz="3200" b="1" dirty="0"/>
              <a:t> 100% dos </a:t>
            </a:r>
            <a:r>
              <a:rPr sz="3200" b="1" dirty="0" err="1"/>
              <a:t>idosos</a:t>
            </a:r>
            <a:r>
              <a:rPr sz="3200" b="1" dirty="0"/>
              <a:t> com </a:t>
            </a:r>
            <a:r>
              <a:rPr sz="3200" b="1" dirty="0" err="1"/>
              <a:t>primeira</a:t>
            </a:r>
            <a:r>
              <a:rPr sz="3200" b="1" dirty="0"/>
              <a:t> </a:t>
            </a:r>
            <a:r>
              <a:rPr sz="3200" b="1" dirty="0" err="1"/>
              <a:t>consulta</a:t>
            </a:r>
            <a:r>
              <a:rPr sz="3200" b="1" dirty="0"/>
              <a:t> </a:t>
            </a:r>
            <a:r>
              <a:rPr sz="3200" b="1" dirty="0" err="1"/>
              <a:t>odontológica</a:t>
            </a:r>
            <a:r>
              <a:rPr sz="3200" b="1" dirty="0"/>
              <a:t> </a:t>
            </a:r>
            <a:r>
              <a:rPr sz="3200" b="1" dirty="0" err="1"/>
              <a:t>programática</a:t>
            </a:r>
            <a:endParaRPr sz="3200" b="1" dirty="0"/>
          </a:p>
          <a:p>
            <a:pPr marL="737871" lvl="2" indent="0" defTabSz="484886">
              <a:spcBef>
                <a:spcPts val="3400"/>
              </a:spcBef>
              <a:buNone/>
              <a:defRPr sz="1800"/>
            </a:pPr>
            <a:r>
              <a:rPr lang="pt-BR" sz="2988" b="1" dirty="0" smtClean="0"/>
              <a:t>Resultado:</a:t>
            </a:r>
            <a:r>
              <a:rPr lang="pt-BR" sz="2988" dirty="0" smtClean="0"/>
              <a:t> </a:t>
            </a:r>
            <a:r>
              <a:rPr sz="2988" dirty="0" err="1" smtClean="0"/>
              <a:t>Todos</a:t>
            </a:r>
            <a:r>
              <a:rPr sz="2988" dirty="0" smtClean="0"/>
              <a:t> </a:t>
            </a:r>
            <a:r>
              <a:rPr sz="2988" dirty="0" err="1"/>
              <a:t>os</a:t>
            </a:r>
            <a:r>
              <a:rPr sz="2988" dirty="0"/>
              <a:t> </a:t>
            </a:r>
            <a:r>
              <a:rPr sz="2988" dirty="0" err="1"/>
              <a:t>usuários</a:t>
            </a:r>
            <a:r>
              <a:rPr sz="2988" dirty="0"/>
              <a:t> </a:t>
            </a:r>
            <a:r>
              <a:rPr sz="2988" dirty="0" err="1"/>
              <a:t>idosos</a:t>
            </a:r>
            <a:r>
              <a:rPr sz="2988" dirty="0"/>
              <a:t> </a:t>
            </a:r>
            <a:r>
              <a:rPr sz="2988" dirty="0" err="1"/>
              <a:t>atendidos</a:t>
            </a:r>
            <a:r>
              <a:rPr sz="2988" dirty="0"/>
              <a:t> </a:t>
            </a:r>
            <a:r>
              <a:rPr sz="2988" dirty="0" err="1"/>
              <a:t>pela</a:t>
            </a:r>
            <a:r>
              <a:rPr sz="2988" dirty="0"/>
              <a:t> </a:t>
            </a:r>
            <a:r>
              <a:rPr sz="2988" dirty="0" err="1"/>
              <a:t>odontóloga</a:t>
            </a:r>
            <a:r>
              <a:rPr sz="2988" dirty="0"/>
              <a:t> </a:t>
            </a:r>
            <a:r>
              <a:rPr sz="2988" dirty="0" err="1"/>
              <a:t>foram</a:t>
            </a:r>
            <a:r>
              <a:rPr sz="2988" dirty="0"/>
              <a:t> </a:t>
            </a:r>
            <a:r>
              <a:rPr sz="2988" dirty="0" err="1"/>
              <a:t>avaliados</a:t>
            </a:r>
            <a:r>
              <a:rPr sz="2988" dirty="0"/>
              <a:t> </a:t>
            </a:r>
            <a:r>
              <a:rPr sz="2988" dirty="0" err="1"/>
              <a:t>quanto</a:t>
            </a:r>
            <a:r>
              <a:rPr sz="2988" dirty="0"/>
              <a:t> a </a:t>
            </a:r>
            <a:r>
              <a:rPr sz="2988" dirty="0" err="1"/>
              <a:t>alterações</a:t>
            </a:r>
            <a:r>
              <a:rPr sz="2988" dirty="0"/>
              <a:t> de mucosa </a:t>
            </a:r>
            <a:r>
              <a:rPr sz="2988" dirty="0" err="1"/>
              <a:t>bucal</a:t>
            </a:r>
            <a:r>
              <a:rPr sz="2988" dirty="0"/>
              <a:t>.</a:t>
            </a:r>
          </a:p>
          <a:p>
            <a:pPr marL="0" lvl="0" indent="0" defTabSz="484886">
              <a:spcBef>
                <a:spcPts val="3400"/>
              </a:spcBef>
              <a:buNone/>
              <a:defRPr sz="1800"/>
            </a:pPr>
            <a:r>
              <a:rPr sz="3200" b="1" dirty="0" smtClean="0"/>
              <a:t>Meta: </a:t>
            </a:r>
            <a:r>
              <a:rPr sz="3200" b="1" dirty="0" err="1"/>
              <a:t>Avaliar</a:t>
            </a:r>
            <a:r>
              <a:rPr sz="3200" b="1" dirty="0"/>
              <a:t> a </a:t>
            </a:r>
            <a:r>
              <a:rPr sz="3200" b="1" dirty="0" err="1"/>
              <a:t>necessidade</a:t>
            </a:r>
            <a:r>
              <a:rPr sz="3200" b="1" dirty="0"/>
              <a:t> de </a:t>
            </a:r>
            <a:r>
              <a:rPr sz="3200" b="1" dirty="0" err="1"/>
              <a:t>prótese</a:t>
            </a:r>
            <a:r>
              <a:rPr sz="3200" b="1" dirty="0"/>
              <a:t> </a:t>
            </a:r>
            <a:r>
              <a:rPr sz="3200" b="1" dirty="0" err="1"/>
              <a:t>dentária</a:t>
            </a:r>
            <a:r>
              <a:rPr sz="3200" b="1" dirty="0"/>
              <a:t> </a:t>
            </a:r>
            <a:r>
              <a:rPr sz="3200" b="1" dirty="0" err="1"/>
              <a:t>em</a:t>
            </a:r>
            <a:r>
              <a:rPr sz="3200" b="1" dirty="0"/>
              <a:t> 100% dos </a:t>
            </a:r>
            <a:r>
              <a:rPr sz="3200" b="1" dirty="0" err="1"/>
              <a:t>idosos</a:t>
            </a:r>
            <a:r>
              <a:rPr sz="3200" b="1" dirty="0"/>
              <a:t> com </a:t>
            </a:r>
            <a:r>
              <a:rPr sz="3200" b="1" dirty="0" err="1"/>
              <a:t>primeira</a:t>
            </a:r>
            <a:r>
              <a:rPr sz="3200" b="1" dirty="0"/>
              <a:t> </a:t>
            </a:r>
            <a:r>
              <a:rPr sz="3200" b="1" dirty="0" err="1"/>
              <a:t>consulta</a:t>
            </a:r>
            <a:r>
              <a:rPr sz="3200" b="1" dirty="0"/>
              <a:t> </a:t>
            </a:r>
            <a:r>
              <a:rPr sz="3200" b="1" dirty="0" err="1"/>
              <a:t>odontológica</a:t>
            </a:r>
            <a:r>
              <a:rPr sz="3200" b="1" dirty="0"/>
              <a:t> </a:t>
            </a:r>
            <a:r>
              <a:rPr sz="3200" b="1" dirty="0" err="1"/>
              <a:t>programática</a:t>
            </a:r>
            <a:endParaRPr sz="3200" b="1" dirty="0"/>
          </a:p>
          <a:p>
            <a:pPr marL="737871" lvl="2" indent="0" defTabSz="484886">
              <a:spcBef>
                <a:spcPts val="3400"/>
              </a:spcBef>
              <a:buNone/>
              <a:defRPr sz="1800"/>
            </a:pPr>
            <a:r>
              <a:rPr lang="pt-BR" sz="2988" b="1" dirty="0" smtClean="0"/>
              <a:t>Resultado:</a:t>
            </a:r>
            <a:r>
              <a:rPr lang="pt-BR" sz="2988" dirty="0" smtClean="0"/>
              <a:t> </a:t>
            </a:r>
            <a:r>
              <a:rPr sz="2988" dirty="0" err="1" smtClean="0"/>
              <a:t>Todos</a:t>
            </a:r>
            <a:r>
              <a:rPr sz="2988" dirty="0" smtClean="0"/>
              <a:t> </a:t>
            </a:r>
            <a:r>
              <a:rPr sz="2988" dirty="0" err="1"/>
              <a:t>os</a:t>
            </a:r>
            <a:r>
              <a:rPr sz="2988" dirty="0"/>
              <a:t> </a:t>
            </a:r>
            <a:r>
              <a:rPr sz="2988" dirty="0" err="1"/>
              <a:t>usuários</a:t>
            </a:r>
            <a:r>
              <a:rPr sz="2988" dirty="0"/>
              <a:t> </a:t>
            </a:r>
            <a:r>
              <a:rPr sz="2988" dirty="0" err="1"/>
              <a:t>idosos</a:t>
            </a:r>
            <a:r>
              <a:rPr sz="2988" dirty="0"/>
              <a:t> </a:t>
            </a:r>
            <a:r>
              <a:rPr sz="2988" dirty="0" err="1"/>
              <a:t>atendidos</a:t>
            </a:r>
            <a:r>
              <a:rPr sz="2988" dirty="0"/>
              <a:t> </a:t>
            </a:r>
            <a:r>
              <a:rPr sz="2988" dirty="0" err="1"/>
              <a:t>pela</a:t>
            </a:r>
            <a:r>
              <a:rPr sz="2988" dirty="0"/>
              <a:t> </a:t>
            </a:r>
            <a:r>
              <a:rPr sz="2988" dirty="0" err="1"/>
              <a:t>odontóloga</a:t>
            </a:r>
            <a:r>
              <a:rPr sz="2988" dirty="0"/>
              <a:t> </a:t>
            </a:r>
            <a:r>
              <a:rPr sz="2988" dirty="0" err="1"/>
              <a:t>foram</a:t>
            </a:r>
            <a:r>
              <a:rPr sz="2988" dirty="0"/>
              <a:t> </a:t>
            </a:r>
            <a:r>
              <a:rPr sz="2988" dirty="0" err="1"/>
              <a:t>avaliados</a:t>
            </a:r>
            <a:r>
              <a:rPr sz="2988" dirty="0"/>
              <a:t> </a:t>
            </a:r>
            <a:r>
              <a:rPr sz="2988" dirty="0" err="1"/>
              <a:t>quanto</a:t>
            </a:r>
            <a:r>
              <a:rPr sz="2988" dirty="0"/>
              <a:t> a </a:t>
            </a:r>
            <a:r>
              <a:rPr sz="2988" dirty="0" err="1"/>
              <a:t>necessidade</a:t>
            </a:r>
            <a:r>
              <a:rPr sz="2988" dirty="0"/>
              <a:t> de </a:t>
            </a:r>
            <a:r>
              <a:rPr sz="2988" dirty="0" err="1"/>
              <a:t>prótese</a:t>
            </a:r>
            <a:r>
              <a:rPr sz="2988" dirty="0"/>
              <a:t> </a:t>
            </a:r>
            <a:r>
              <a:rPr sz="2988" dirty="0" err="1"/>
              <a:t>dentária</a:t>
            </a:r>
            <a:r>
              <a:rPr sz="2988" dirty="0"/>
              <a:t>. </a:t>
            </a:r>
          </a:p>
        </p:txBody>
      </p:sp>
      <p:sp>
        <p:nvSpPr>
          <p:cNvPr id="5" name="Shape 68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pt-BR" sz="5400" b="1" dirty="0" smtClean="0"/>
              <a:t>Objetivo: Melhorar </a:t>
            </a:r>
            <a:r>
              <a:rPr lang="pt-BR" sz="5400" b="1" dirty="0"/>
              <a:t>a qualidade da atenção ao idoso na </a:t>
            </a:r>
            <a:r>
              <a:rPr lang="pt-BR" sz="5400" b="1" dirty="0" smtClean="0"/>
              <a:t>UBS</a:t>
            </a:r>
            <a:endParaRPr lang="pt-BR" sz="5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defRPr sz="1800"/>
            </a:pPr>
            <a:r>
              <a:rPr lang="pt-BR" sz="5400" b="1" dirty="0" smtClean="0"/>
              <a:t>Objetivo: Melhorar </a:t>
            </a:r>
            <a:r>
              <a:rPr lang="pt-BR" sz="5400" b="1" dirty="0"/>
              <a:t>a adesão dos idosos ao </a:t>
            </a:r>
            <a:r>
              <a:rPr lang="pt-BR" sz="5400" b="1" dirty="0" smtClean="0"/>
              <a:t>Programa</a:t>
            </a:r>
            <a:endParaRPr sz="5400" dirty="0"/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813768" y="2716560"/>
            <a:ext cx="11809312" cy="648072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lvl="0" indent="0" defTabSz="449833">
              <a:spcBef>
                <a:spcPts val="3200"/>
              </a:spcBef>
              <a:buNone/>
              <a:defRPr sz="1800"/>
            </a:pPr>
            <a:r>
              <a:rPr sz="3200" b="1" dirty="0" smtClean="0"/>
              <a:t>Meta: </a:t>
            </a:r>
            <a:r>
              <a:rPr sz="3200" b="1" dirty="0" err="1"/>
              <a:t>Buscar</a:t>
            </a:r>
            <a:r>
              <a:rPr sz="3200" b="1" dirty="0"/>
              <a:t> 100% dos </a:t>
            </a:r>
            <a:r>
              <a:rPr sz="3200" b="1" dirty="0" err="1"/>
              <a:t>idosos</a:t>
            </a:r>
            <a:r>
              <a:rPr sz="3200" b="1" dirty="0"/>
              <a:t> </a:t>
            </a:r>
            <a:r>
              <a:rPr sz="3200" b="1" dirty="0" err="1"/>
              <a:t>faltosos</a:t>
            </a:r>
            <a:r>
              <a:rPr sz="3200" b="1" dirty="0"/>
              <a:t> </a:t>
            </a:r>
            <a:r>
              <a:rPr sz="3200" b="1" dirty="0" err="1"/>
              <a:t>às</a:t>
            </a:r>
            <a:r>
              <a:rPr sz="3200" b="1" dirty="0"/>
              <a:t> </a:t>
            </a:r>
            <a:r>
              <a:rPr sz="3200" b="1" dirty="0" err="1"/>
              <a:t>consultas</a:t>
            </a:r>
            <a:r>
              <a:rPr sz="3200" b="1" dirty="0"/>
              <a:t> </a:t>
            </a:r>
            <a:r>
              <a:rPr sz="3200" b="1" dirty="0" err="1" smtClean="0"/>
              <a:t>programadas</a:t>
            </a:r>
            <a:endParaRPr lang="pt-BR" sz="3200" b="1" dirty="0"/>
          </a:p>
          <a:p>
            <a:pPr marL="0" lvl="0" indent="0" defTabSz="449833">
              <a:spcBef>
                <a:spcPts val="3200"/>
              </a:spcBef>
              <a:buNone/>
              <a:defRPr sz="1800"/>
            </a:pPr>
            <a:r>
              <a:rPr lang="pt-BR" sz="2400" b="1" dirty="0" smtClean="0"/>
              <a:t>	Resultado:</a:t>
            </a:r>
            <a:r>
              <a:rPr lang="pt-BR" sz="2400" dirty="0" smtClean="0"/>
              <a:t> 100% compareceram às consultas nos 03 meses de intervenção.</a:t>
            </a:r>
            <a:endParaRPr sz="2400" dirty="0"/>
          </a:p>
          <a:p>
            <a:pPr marL="0" lvl="0" indent="0" defTabSz="449833">
              <a:spcBef>
                <a:spcPts val="3200"/>
              </a:spcBef>
              <a:buNone/>
              <a:defRPr sz="1800"/>
            </a:pPr>
            <a:r>
              <a:rPr sz="3200" b="1" dirty="0" smtClean="0"/>
              <a:t>Meta: </a:t>
            </a:r>
            <a:r>
              <a:rPr sz="3200" b="1" dirty="0" err="1"/>
              <a:t>Buscar</a:t>
            </a:r>
            <a:r>
              <a:rPr sz="3200" b="1" dirty="0"/>
              <a:t> 100% dos </a:t>
            </a:r>
            <a:r>
              <a:rPr sz="3200" b="1" dirty="0" err="1"/>
              <a:t>idosos</a:t>
            </a:r>
            <a:r>
              <a:rPr sz="3200" b="1" dirty="0"/>
              <a:t> </a:t>
            </a:r>
            <a:r>
              <a:rPr sz="3200" b="1" dirty="0" err="1"/>
              <a:t>faltosos</a:t>
            </a:r>
            <a:r>
              <a:rPr sz="3200" b="1" dirty="0"/>
              <a:t> à </a:t>
            </a:r>
            <a:r>
              <a:rPr sz="3200" b="1" dirty="0" err="1"/>
              <a:t>primeira</a:t>
            </a:r>
            <a:r>
              <a:rPr sz="3200" b="1" dirty="0"/>
              <a:t> </a:t>
            </a:r>
            <a:r>
              <a:rPr sz="3200" b="1" dirty="0" err="1"/>
              <a:t>consulta</a:t>
            </a:r>
            <a:r>
              <a:rPr sz="3200" b="1" dirty="0"/>
              <a:t> </a:t>
            </a:r>
            <a:r>
              <a:rPr sz="3200" b="1" dirty="0" err="1"/>
              <a:t>odontológica</a:t>
            </a:r>
            <a:r>
              <a:rPr sz="3200" b="1" dirty="0"/>
              <a:t> </a:t>
            </a:r>
            <a:r>
              <a:rPr sz="3200" b="1" dirty="0" err="1" smtClean="0"/>
              <a:t>programada</a:t>
            </a:r>
            <a:endParaRPr lang="pt-BR" sz="3200" b="1" dirty="0"/>
          </a:p>
          <a:p>
            <a:pPr marL="0" lvl="0" indent="0" defTabSz="449833">
              <a:spcBef>
                <a:spcPts val="3200"/>
              </a:spcBef>
              <a:buNone/>
              <a:defRPr sz="1800"/>
            </a:pPr>
            <a:r>
              <a:rPr lang="pt-BR" sz="2400" b="1" dirty="0" smtClean="0"/>
              <a:t>	Resultado: </a:t>
            </a:r>
            <a:r>
              <a:rPr sz="2400" dirty="0" smtClean="0"/>
              <a:t>100</a:t>
            </a:r>
            <a:r>
              <a:rPr sz="2400" dirty="0"/>
              <a:t>% </a:t>
            </a:r>
            <a:r>
              <a:rPr sz="2400" dirty="0" err="1"/>
              <a:t>compareceram</a:t>
            </a:r>
            <a:r>
              <a:rPr sz="2400" dirty="0"/>
              <a:t> as </a:t>
            </a:r>
            <a:r>
              <a:rPr sz="2400" dirty="0" err="1"/>
              <a:t>consultas</a:t>
            </a:r>
            <a:r>
              <a:rPr sz="2400" dirty="0"/>
              <a:t> </a:t>
            </a:r>
            <a:r>
              <a:rPr lang="pt-BR" sz="2400" dirty="0"/>
              <a:t>n</a:t>
            </a:r>
            <a:r>
              <a:rPr sz="2400" dirty="0" err="1" smtClean="0"/>
              <a:t>os</a:t>
            </a:r>
            <a:r>
              <a:rPr sz="2400" dirty="0" smtClean="0"/>
              <a:t> </a:t>
            </a:r>
            <a:r>
              <a:rPr lang="pt-BR" sz="2400" dirty="0" smtClean="0"/>
              <a:t>0</a:t>
            </a:r>
            <a:r>
              <a:rPr sz="2400" dirty="0" smtClean="0"/>
              <a:t>3 </a:t>
            </a:r>
            <a:r>
              <a:rPr sz="2400" dirty="0" err="1"/>
              <a:t>meses</a:t>
            </a:r>
            <a:r>
              <a:rPr sz="2400" dirty="0"/>
              <a:t> de </a:t>
            </a:r>
            <a:r>
              <a:rPr sz="2400" dirty="0" err="1" smtClean="0"/>
              <a:t>intervenção</a:t>
            </a:r>
            <a:r>
              <a:rPr lang="pt-BR" sz="2400" dirty="0" smtClean="0"/>
              <a:t>.</a:t>
            </a:r>
          </a:p>
          <a:p>
            <a:pPr marL="0" lvl="0" indent="0" defTabSz="467359">
              <a:spcBef>
                <a:spcPts val="3300"/>
              </a:spcBef>
              <a:buNone/>
              <a:defRPr sz="1800"/>
            </a:pPr>
            <a:r>
              <a:rPr lang="pt-BR" sz="3200" b="1" dirty="0" smtClean="0"/>
              <a:t>Meta: </a:t>
            </a:r>
            <a:r>
              <a:rPr lang="pt-BR" sz="3200" b="1" dirty="0"/>
              <a:t>Buscar 100% dos idosos faltosos as consultas odontológicas </a:t>
            </a:r>
            <a:r>
              <a:rPr lang="pt-BR" sz="3200" b="1" dirty="0" smtClean="0"/>
              <a:t>subsequente</a:t>
            </a:r>
          </a:p>
          <a:p>
            <a:pPr marL="0" lvl="0" indent="0" defTabSz="467359">
              <a:spcBef>
                <a:spcPts val="3300"/>
              </a:spcBef>
              <a:buNone/>
              <a:defRPr sz="1800"/>
            </a:pPr>
            <a:r>
              <a:rPr lang="pt-BR" sz="2400" b="1" dirty="0" smtClean="0"/>
              <a:t>	Resultado: </a:t>
            </a:r>
            <a:r>
              <a:rPr lang="pt-BR" sz="2400" dirty="0" smtClean="0"/>
              <a:t>Não </a:t>
            </a:r>
            <a:r>
              <a:rPr lang="pt-BR" sz="2400" dirty="0"/>
              <a:t>foi possível realizar o </a:t>
            </a:r>
            <a:r>
              <a:rPr lang="pt-BR" sz="2400" dirty="0" smtClean="0"/>
              <a:t>cálculo – apenas </a:t>
            </a:r>
            <a:r>
              <a:rPr lang="pt-BR" sz="2400" dirty="0"/>
              <a:t>primeiras consultas odontológicas </a:t>
            </a:r>
            <a:r>
              <a:rPr lang="pt-BR" sz="2400" dirty="0" smtClean="0"/>
              <a:t>programáticas</a:t>
            </a:r>
            <a:r>
              <a:rPr sz="2400" dirty="0" smtClean="0"/>
              <a:t>.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 marL="0" lvl="0" indent="0" defTabSz="467359">
              <a:spcBef>
                <a:spcPts val="3300"/>
              </a:spcBef>
              <a:buNone/>
              <a:defRPr sz="1800"/>
            </a:pPr>
            <a:r>
              <a:rPr sz="3200" b="1" dirty="0" smtClean="0"/>
              <a:t>Meta: </a:t>
            </a:r>
            <a:r>
              <a:rPr sz="3200" b="1" dirty="0" err="1"/>
              <a:t>Manter</a:t>
            </a:r>
            <a:r>
              <a:rPr sz="3200" b="1" dirty="0"/>
              <a:t> </a:t>
            </a:r>
            <a:r>
              <a:rPr sz="3200" b="1" dirty="0" err="1"/>
              <a:t>registro</a:t>
            </a:r>
            <a:r>
              <a:rPr sz="3200" b="1" dirty="0"/>
              <a:t> </a:t>
            </a:r>
            <a:r>
              <a:rPr sz="3200" b="1" dirty="0" err="1"/>
              <a:t>específico</a:t>
            </a:r>
            <a:r>
              <a:rPr sz="3200" b="1" dirty="0"/>
              <a:t> de 100% das </a:t>
            </a:r>
            <a:r>
              <a:rPr sz="3200" b="1" dirty="0" err="1"/>
              <a:t>pessoas</a:t>
            </a:r>
            <a:r>
              <a:rPr sz="3200" b="1" dirty="0"/>
              <a:t> </a:t>
            </a:r>
            <a:r>
              <a:rPr sz="3200" b="1" dirty="0" err="1" smtClean="0"/>
              <a:t>idosas</a:t>
            </a:r>
            <a:r>
              <a:rPr sz="3200" b="1" dirty="0" smtClean="0"/>
              <a:t>.</a:t>
            </a:r>
            <a:endParaRPr lang="pt-BR" sz="3200" b="1" dirty="0" smtClean="0"/>
          </a:p>
          <a:p>
            <a:pPr marL="444500" lvl="1" indent="0" defTabSz="467359">
              <a:spcBef>
                <a:spcPts val="3300"/>
              </a:spcBef>
              <a:buNone/>
              <a:defRPr sz="1800"/>
            </a:pPr>
            <a:r>
              <a:rPr lang="pt-BR" sz="2800" b="1" dirty="0" smtClean="0"/>
              <a:t>Resultado</a:t>
            </a:r>
            <a:r>
              <a:rPr lang="pt-BR" sz="2800" dirty="0" smtClean="0"/>
              <a:t>: 100% d</a:t>
            </a:r>
            <a:r>
              <a:rPr sz="2800" dirty="0" err="1" smtClean="0"/>
              <a:t>os</a:t>
            </a:r>
            <a:r>
              <a:rPr sz="2800" dirty="0" smtClean="0"/>
              <a:t> </a:t>
            </a:r>
            <a:r>
              <a:rPr sz="2800" dirty="0" err="1"/>
              <a:t>idosos</a:t>
            </a:r>
            <a:r>
              <a:rPr sz="2800" dirty="0"/>
              <a:t> </a:t>
            </a:r>
            <a:r>
              <a:rPr sz="2800" dirty="0" err="1"/>
              <a:t>atendidos</a:t>
            </a:r>
            <a:r>
              <a:rPr sz="2800" dirty="0"/>
              <a:t> </a:t>
            </a:r>
            <a:r>
              <a:rPr sz="2800" dirty="0" err="1"/>
              <a:t>durante</a:t>
            </a:r>
            <a:r>
              <a:rPr sz="2800" dirty="0"/>
              <a:t> as 12 </a:t>
            </a:r>
            <a:r>
              <a:rPr sz="2800" dirty="0" err="1"/>
              <a:t>semanas</a:t>
            </a:r>
            <a:r>
              <a:rPr sz="2800" dirty="0"/>
              <a:t> de </a:t>
            </a:r>
            <a:r>
              <a:rPr sz="2800" dirty="0" err="1"/>
              <a:t>intervenção</a:t>
            </a:r>
            <a:r>
              <a:rPr sz="2800" dirty="0"/>
              <a:t> </a:t>
            </a:r>
            <a:r>
              <a:rPr sz="2800" dirty="0" err="1"/>
              <a:t>tiveram</a:t>
            </a:r>
            <a:r>
              <a:rPr sz="2800" dirty="0"/>
              <a:t> </a:t>
            </a:r>
            <a:r>
              <a:rPr sz="2800" dirty="0" err="1"/>
              <a:t>seus</a:t>
            </a:r>
            <a:r>
              <a:rPr sz="2800" dirty="0"/>
              <a:t> </a:t>
            </a:r>
            <a:r>
              <a:rPr sz="2800" dirty="0" err="1"/>
              <a:t>registros</a:t>
            </a:r>
            <a:r>
              <a:rPr sz="2800" dirty="0"/>
              <a:t> </a:t>
            </a:r>
            <a:r>
              <a:rPr sz="2800" dirty="0" err="1"/>
              <a:t>atualizados</a:t>
            </a:r>
            <a:r>
              <a:rPr sz="2800" dirty="0"/>
              <a:t> </a:t>
            </a:r>
            <a:r>
              <a:rPr sz="2800" dirty="0" err="1"/>
              <a:t>na</a:t>
            </a:r>
            <a:r>
              <a:rPr sz="2800" dirty="0"/>
              <a:t> </a:t>
            </a:r>
            <a:r>
              <a:rPr sz="2800" dirty="0" err="1"/>
              <a:t>ficha</a:t>
            </a:r>
            <a:r>
              <a:rPr sz="2800" dirty="0"/>
              <a:t> </a:t>
            </a:r>
            <a:r>
              <a:rPr sz="2800" dirty="0" err="1"/>
              <a:t>espelho</a:t>
            </a:r>
            <a:r>
              <a:rPr sz="2800" dirty="0"/>
              <a:t> do </a:t>
            </a:r>
            <a:r>
              <a:rPr sz="2800" dirty="0" err="1"/>
              <a:t>prontuário</a:t>
            </a:r>
            <a:r>
              <a:rPr sz="2800" dirty="0"/>
              <a:t>. </a:t>
            </a:r>
            <a:endParaRPr lang="pt-BR" sz="2800" dirty="0"/>
          </a:p>
          <a:p>
            <a:pPr marL="0" lvl="0" indent="0" defTabSz="496570">
              <a:spcBef>
                <a:spcPts val="3500"/>
              </a:spcBef>
              <a:buNone/>
              <a:defRPr sz="1800"/>
            </a:pPr>
            <a:r>
              <a:rPr lang="pt-BR" sz="3200" b="1" dirty="0" smtClean="0"/>
              <a:t>Meta: </a:t>
            </a:r>
            <a:r>
              <a:rPr lang="pt-BR" sz="3200" b="1" dirty="0"/>
              <a:t>Manter registro específico de 100% das pessoas idosas com primeira consulta odontológica </a:t>
            </a:r>
            <a:r>
              <a:rPr lang="pt-BR" sz="3200" b="1" dirty="0" smtClean="0"/>
              <a:t>programática</a:t>
            </a:r>
          </a:p>
          <a:p>
            <a:pPr marL="444500" lvl="1" indent="0" defTabSz="496570">
              <a:spcBef>
                <a:spcPts val="3500"/>
              </a:spcBef>
              <a:buNone/>
              <a:defRPr sz="1800"/>
            </a:pPr>
            <a:r>
              <a:rPr lang="pt-BR" sz="2800" b="1" dirty="0" smtClean="0"/>
              <a:t>Resultado:</a:t>
            </a:r>
            <a:r>
              <a:rPr lang="pt-BR" sz="2800" dirty="0" smtClean="0"/>
              <a:t> 100% dos atendimentos tiveram registro específico. 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1029792" y="916360"/>
            <a:ext cx="10585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5400" b="1" dirty="0" smtClean="0"/>
              <a:t>Objetivo: Melhorar </a:t>
            </a:r>
            <a:r>
              <a:rPr lang="pt-BR" sz="5400" b="1" dirty="0"/>
              <a:t>o registro das informações</a:t>
            </a:r>
            <a:endParaRPr lang="pt-BR" sz="5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64" y="4588768"/>
            <a:ext cx="10465687" cy="423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799" cy="19769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385572">
              <a:spcBef>
                <a:spcPts val="2700"/>
              </a:spcBef>
              <a:buSzTx/>
              <a:buNone/>
              <a:defRPr sz="2376"/>
            </a:lvl1pPr>
          </a:lstStyle>
          <a:p>
            <a:pPr lvl="0">
              <a:defRPr sz="1800"/>
            </a:pPr>
            <a:r>
              <a:rPr lang="pt-BR" sz="3200" b="1" dirty="0" smtClean="0"/>
              <a:t>Meta: Distribuir </a:t>
            </a:r>
            <a:r>
              <a:rPr lang="pt-BR" sz="3200" b="1" dirty="0"/>
              <a:t>a Caderneta de Saúde da Pessoa Idosa a 100% dos idosos </a:t>
            </a:r>
            <a:r>
              <a:rPr lang="pt-BR" sz="3200" b="1" dirty="0" smtClean="0"/>
              <a:t>cadastrados</a:t>
            </a:r>
            <a:endParaRPr lang="pt-BR" sz="3200" b="1" dirty="0"/>
          </a:p>
        </p:txBody>
      </p:sp>
      <p:sp>
        <p:nvSpPr>
          <p:cNvPr id="3" name="Retângulo 2"/>
          <p:cNvSpPr/>
          <p:nvPr/>
        </p:nvSpPr>
        <p:spPr>
          <a:xfrm>
            <a:off x="1029792" y="916360"/>
            <a:ext cx="10585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5400" b="1" dirty="0" smtClean="0"/>
              <a:t>Objetivo: Melhorar </a:t>
            </a:r>
            <a:r>
              <a:rPr lang="pt-BR" sz="5400" b="1" dirty="0"/>
              <a:t>o registro das informações</a:t>
            </a:r>
            <a:endParaRPr lang="pt-BR" sz="5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766096" y="5248067"/>
            <a:ext cx="72008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t-BR" sz="1600" dirty="0" smtClean="0"/>
              <a:t>90,2%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62440" y="4960035"/>
            <a:ext cx="72008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t-BR" sz="1600" dirty="0" smtClean="0"/>
              <a:t>94,6%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886776" y="4888027"/>
            <a:ext cx="72008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t-BR" sz="1600" dirty="0" smtClean="0"/>
              <a:t>100%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pt-BR" sz="4900" b="1" dirty="0" smtClean="0"/>
              <a:t>Objetivo: Mapear </a:t>
            </a:r>
            <a:r>
              <a:rPr lang="pt-BR" sz="4900" b="1" dirty="0"/>
              <a:t>os idosos de risco da área de </a:t>
            </a:r>
            <a:r>
              <a:rPr lang="pt-BR" sz="4900" b="1" dirty="0" smtClean="0"/>
              <a:t>abrangência</a:t>
            </a:r>
            <a:endParaRPr lang="pt-BR" dirty="0"/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408940">
              <a:spcBef>
                <a:spcPts val="2900"/>
              </a:spcBef>
              <a:buNone/>
              <a:defRPr sz="1800"/>
            </a:pPr>
            <a:r>
              <a:rPr sz="3200" b="1" dirty="0" smtClean="0"/>
              <a:t>Meta: </a:t>
            </a:r>
            <a:r>
              <a:rPr sz="3200" b="1" dirty="0" err="1"/>
              <a:t>Rastrear</a:t>
            </a:r>
            <a:r>
              <a:rPr sz="3200" b="1" dirty="0"/>
              <a:t> 100% das </a:t>
            </a:r>
            <a:r>
              <a:rPr sz="3200" b="1" dirty="0" err="1"/>
              <a:t>pessoas</a:t>
            </a:r>
            <a:r>
              <a:rPr sz="3200" b="1" dirty="0"/>
              <a:t> </a:t>
            </a:r>
            <a:r>
              <a:rPr sz="3200" b="1" dirty="0" err="1"/>
              <a:t>idosas</a:t>
            </a:r>
            <a:r>
              <a:rPr sz="3200" b="1" dirty="0"/>
              <a:t> </a:t>
            </a:r>
            <a:r>
              <a:rPr sz="3200" b="1" dirty="0" err="1"/>
              <a:t>para</a:t>
            </a:r>
            <a:r>
              <a:rPr sz="3200" b="1" dirty="0"/>
              <a:t> </a:t>
            </a:r>
            <a:r>
              <a:rPr sz="3200" b="1" dirty="0" err="1"/>
              <a:t>risco</a:t>
            </a:r>
            <a:r>
              <a:rPr sz="3200" b="1" dirty="0"/>
              <a:t> de </a:t>
            </a:r>
            <a:r>
              <a:rPr sz="3200" b="1" dirty="0" err="1"/>
              <a:t>morbimortalidade</a:t>
            </a:r>
            <a:endParaRPr sz="3200" b="1" dirty="0"/>
          </a:p>
          <a:p>
            <a:pPr marL="622300" lvl="2" indent="0" defTabSz="408940">
              <a:spcBef>
                <a:spcPts val="2900"/>
              </a:spcBef>
              <a:buNone/>
              <a:defRPr sz="1800"/>
            </a:pPr>
            <a:r>
              <a:rPr lang="pt-BR" sz="3200" b="1" dirty="0" smtClean="0"/>
              <a:t>Resultado:</a:t>
            </a:r>
            <a:r>
              <a:rPr lang="pt-BR" sz="3200" dirty="0" smtClean="0"/>
              <a:t> </a:t>
            </a:r>
            <a:r>
              <a:rPr sz="3200" dirty="0" smtClean="0"/>
              <a:t>O </a:t>
            </a:r>
            <a:r>
              <a:rPr sz="3200" dirty="0" err="1"/>
              <a:t>número</a:t>
            </a:r>
            <a:r>
              <a:rPr sz="3200" dirty="0"/>
              <a:t> de </a:t>
            </a:r>
            <a:r>
              <a:rPr sz="3200" dirty="0" err="1"/>
              <a:t>idosos</a:t>
            </a:r>
            <a:r>
              <a:rPr sz="3200" dirty="0"/>
              <a:t> com </a:t>
            </a:r>
            <a:r>
              <a:rPr sz="3200" dirty="0" err="1"/>
              <a:t>avaliação</a:t>
            </a:r>
            <a:r>
              <a:rPr sz="3200" dirty="0"/>
              <a:t> de </a:t>
            </a:r>
            <a:r>
              <a:rPr sz="3200" dirty="0" err="1"/>
              <a:t>risco</a:t>
            </a:r>
            <a:r>
              <a:rPr sz="3200" dirty="0"/>
              <a:t> </a:t>
            </a:r>
            <a:r>
              <a:rPr sz="3200" dirty="0" err="1"/>
              <a:t>para</a:t>
            </a:r>
            <a:r>
              <a:rPr sz="3200" dirty="0"/>
              <a:t> </a:t>
            </a:r>
            <a:r>
              <a:rPr sz="3200" dirty="0" err="1"/>
              <a:t>morbimortalidade</a:t>
            </a:r>
            <a:r>
              <a:rPr sz="3200" dirty="0"/>
              <a:t> </a:t>
            </a:r>
            <a:r>
              <a:rPr sz="3200" dirty="0" err="1"/>
              <a:t>atingiu</a:t>
            </a:r>
            <a:r>
              <a:rPr sz="3200" dirty="0"/>
              <a:t> 100% dos </a:t>
            </a:r>
            <a:r>
              <a:rPr sz="3200" dirty="0" err="1"/>
              <a:t>idosos</a:t>
            </a:r>
            <a:r>
              <a:rPr sz="3200" dirty="0"/>
              <a:t> </a:t>
            </a:r>
            <a:r>
              <a:rPr sz="3200" dirty="0" err="1"/>
              <a:t>cadastrados</a:t>
            </a:r>
            <a:r>
              <a:rPr sz="3200" dirty="0"/>
              <a:t> no </a:t>
            </a:r>
            <a:r>
              <a:rPr sz="3200" dirty="0" err="1"/>
              <a:t>Programa</a:t>
            </a:r>
            <a:r>
              <a:rPr sz="3200" dirty="0" smtClean="0"/>
              <a:t>..</a:t>
            </a:r>
            <a:endParaRPr sz="3200" dirty="0"/>
          </a:p>
          <a:p>
            <a:pPr marL="0" lvl="0" indent="0" defTabSz="408940">
              <a:spcBef>
                <a:spcPts val="2900"/>
              </a:spcBef>
              <a:buNone/>
              <a:defRPr sz="1800"/>
            </a:pPr>
            <a:r>
              <a:rPr sz="3200" b="1" dirty="0" smtClean="0"/>
              <a:t>Meta: </a:t>
            </a:r>
            <a:r>
              <a:rPr sz="3200" b="1" dirty="0" err="1"/>
              <a:t>Investigar</a:t>
            </a:r>
            <a:r>
              <a:rPr sz="3200" b="1" dirty="0"/>
              <a:t> a </a:t>
            </a:r>
            <a:r>
              <a:rPr sz="3200" b="1" dirty="0" err="1"/>
              <a:t>presença</a:t>
            </a:r>
            <a:r>
              <a:rPr sz="3200" b="1" dirty="0"/>
              <a:t> de </a:t>
            </a:r>
            <a:r>
              <a:rPr sz="3200" b="1" dirty="0" err="1"/>
              <a:t>indicadores</a:t>
            </a:r>
            <a:r>
              <a:rPr sz="3200" b="1" dirty="0"/>
              <a:t> de </a:t>
            </a:r>
            <a:r>
              <a:rPr sz="3200" b="1" dirty="0" err="1"/>
              <a:t>fragilização</a:t>
            </a:r>
            <a:r>
              <a:rPr sz="3200" b="1" dirty="0"/>
              <a:t> </a:t>
            </a:r>
            <a:r>
              <a:rPr sz="3200" b="1" dirty="0" err="1"/>
              <a:t>na</a:t>
            </a:r>
            <a:r>
              <a:rPr sz="3200" b="1" dirty="0"/>
              <a:t> </a:t>
            </a:r>
            <a:r>
              <a:rPr sz="3200" b="1" dirty="0" err="1"/>
              <a:t>velhice</a:t>
            </a:r>
            <a:r>
              <a:rPr sz="3200" b="1" dirty="0"/>
              <a:t> </a:t>
            </a:r>
            <a:r>
              <a:rPr sz="3200" b="1" dirty="0" err="1"/>
              <a:t>em</a:t>
            </a:r>
            <a:r>
              <a:rPr sz="3200" b="1" dirty="0"/>
              <a:t> 100% das </a:t>
            </a:r>
            <a:r>
              <a:rPr sz="3200" b="1" dirty="0" err="1"/>
              <a:t>pessoas</a:t>
            </a:r>
            <a:r>
              <a:rPr sz="3200" b="1" dirty="0"/>
              <a:t> </a:t>
            </a:r>
            <a:r>
              <a:rPr sz="3200" b="1" dirty="0" err="1"/>
              <a:t>idosas</a:t>
            </a:r>
            <a:r>
              <a:rPr sz="3200" b="1" dirty="0"/>
              <a:t>.</a:t>
            </a:r>
          </a:p>
          <a:p>
            <a:pPr marL="622300" lvl="2" indent="0" defTabSz="408940">
              <a:spcBef>
                <a:spcPts val="2900"/>
              </a:spcBef>
              <a:buNone/>
              <a:defRPr sz="1800"/>
            </a:pPr>
            <a:r>
              <a:rPr lang="pt-BR" sz="3200" b="1" dirty="0" smtClean="0"/>
              <a:t>Resultado:</a:t>
            </a:r>
            <a:r>
              <a:rPr lang="pt-BR" sz="3200" dirty="0" smtClean="0"/>
              <a:t> 100% dos idosos foram investigados quanto a fragilização na velhice durante as 12 semanas de intervenção.</a:t>
            </a:r>
            <a:endParaRPr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 marL="0" lvl="0" indent="0" algn="l" defTabSz="368045">
              <a:spcBef>
                <a:spcPts val="2600"/>
              </a:spcBef>
              <a:buNone/>
              <a:defRPr sz="1800"/>
            </a:pPr>
            <a:r>
              <a:rPr sz="3200" b="1" dirty="0" smtClean="0"/>
              <a:t>Meta: </a:t>
            </a:r>
            <a:r>
              <a:rPr sz="3200" b="1" dirty="0" err="1"/>
              <a:t>Avaliar</a:t>
            </a:r>
            <a:r>
              <a:rPr sz="3200" b="1" dirty="0"/>
              <a:t> a </a:t>
            </a:r>
            <a:r>
              <a:rPr sz="3200" b="1" dirty="0" err="1"/>
              <a:t>rede</a:t>
            </a:r>
            <a:r>
              <a:rPr sz="3200" b="1" dirty="0"/>
              <a:t> social de 100% dos </a:t>
            </a:r>
            <a:r>
              <a:rPr sz="3200" b="1" dirty="0" err="1"/>
              <a:t>idosos</a:t>
            </a:r>
            <a:endParaRPr sz="3200" b="1" dirty="0"/>
          </a:p>
          <a:p>
            <a:pPr marL="560071" lvl="2" indent="0" algn="l" defTabSz="368045">
              <a:spcBef>
                <a:spcPts val="2600"/>
              </a:spcBef>
              <a:buNone/>
              <a:defRPr sz="1800"/>
            </a:pPr>
            <a:r>
              <a:rPr lang="pt-BR" sz="3200" b="1" dirty="0" smtClean="0"/>
              <a:t>Resultado:</a:t>
            </a:r>
            <a:r>
              <a:rPr lang="pt-BR" sz="3200" dirty="0" smtClean="0"/>
              <a:t> Todos os </a:t>
            </a:r>
            <a:r>
              <a:rPr sz="3200" dirty="0" err="1" smtClean="0"/>
              <a:t>idosos</a:t>
            </a:r>
            <a:r>
              <a:rPr sz="3200" dirty="0" smtClean="0"/>
              <a:t> </a:t>
            </a:r>
            <a:r>
              <a:rPr lang="pt-BR" sz="3200" dirty="0" smtClean="0"/>
              <a:t>atendidos</a:t>
            </a:r>
            <a:r>
              <a:rPr sz="3200" dirty="0" smtClean="0"/>
              <a:t> </a:t>
            </a:r>
            <a:r>
              <a:rPr sz="3200" dirty="0" err="1"/>
              <a:t>foram</a:t>
            </a:r>
            <a:r>
              <a:rPr sz="3200" dirty="0"/>
              <a:t> </a:t>
            </a:r>
            <a:r>
              <a:rPr sz="3200" dirty="0" err="1"/>
              <a:t>avaliados</a:t>
            </a:r>
            <a:r>
              <a:rPr sz="3200" dirty="0"/>
              <a:t> </a:t>
            </a:r>
            <a:r>
              <a:rPr sz="3200" dirty="0" err="1"/>
              <a:t>quanto</a:t>
            </a:r>
            <a:r>
              <a:rPr sz="3200" dirty="0"/>
              <a:t> a </a:t>
            </a:r>
            <a:r>
              <a:rPr sz="3200" dirty="0" err="1"/>
              <a:t>rede</a:t>
            </a:r>
            <a:r>
              <a:rPr sz="3200" dirty="0"/>
              <a:t> social (100%).</a:t>
            </a:r>
          </a:p>
          <a:p>
            <a:pPr marL="0" lvl="0" indent="0" algn="l" defTabSz="368045">
              <a:spcBef>
                <a:spcPts val="2600"/>
              </a:spcBef>
              <a:buNone/>
              <a:defRPr sz="1800"/>
            </a:pPr>
            <a:r>
              <a:rPr sz="3200" b="1" dirty="0" smtClean="0"/>
              <a:t>Meta: </a:t>
            </a:r>
            <a:r>
              <a:rPr sz="3200" b="1" dirty="0" err="1"/>
              <a:t>Realizar</a:t>
            </a:r>
            <a:r>
              <a:rPr sz="3200" b="1" dirty="0"/>
              <a:t> </a:t>
            </a:r>
            <a:r>
              <a:rPr sz="3200" b="1" dirty="0" err="1"/>
              <a:t>avaliação</a:t>
            </a:r>
            <a:r>
              <a:rPr sz="3200" b="1" dirty="0"/>
              <a:t> de </a:t>
            </a:r>
            <a:r>
              <a:rPr sz="3200" b="1" dirty="0" err="1"/>
              <a:t>risco</a:t>
            </a:r>
            <a:r>
              <a:rPr sz="3200" b="1" dirty="0"/>
              <a:t> </a:t>
            </a:r>
            <a:r>
              <a:rPr sz="3200" b="1" dirty="0" err="1"/>
              <a:t>para</a:t>
            </a:r>
            <a:r>
              <a:rPr sz="3200" b="1" dirty="0"/>
              <a:t> o </a:t>
            </a:r>
            <a:r>
              <a:rPr sz="3200" b="1" dirty="0" err="1"/>
              <a:t>câncer</a:t>
            </a:r>
            <a:r>
              <a:rPr sz="3200" b="1" dirty="0"/>
              <a:t> de </a:t>
            </a:r>
            <a:r>
              <a:rPr sz="3200" b="1" dirty="0" err="1"/>
              <a:t>boca</a:t>
            </a:r>
            <a:r>
              <a:rPr sz="3200" b="1" dirty="0"/>
              <a:t> e </a:t>
            </a:r>
            <a:r>
              <a:rPr sz="3200" b="1" dirty="0" err="1"/>
              <a:t>outras</a:t>
            </a:r>
            <a:r>
              <a:rPr sz="3200" b="1" dirty="0"/>
              <a:t> </a:t>
            </a:r>
            <a:r>
              <a:rPr sz="3200" b="1" dirty="0" err="1"/>
              <a:t>alterações</a:t>
            </a:r>
            <a:r>
              <a:rPr sz="3200" b="1" dirty="0"/>
              <a:t> </a:t>
            </a:r>
            <a:r>
              <a:rPr sz="3200" b="1" dirty="0" err="1"/>
              <a:t>bucais</a:t>
            </a:r>
            <a:r>
              <a:rPr sz="3200" b="1" dirty="0"/>
              <a:t> </a:t>
            </a:r>
            <a:r>
              <a:rPr sz="3200" b="1" dirty="0" err="1"/>
              <a:t>em</a:t>
            </a:r>
            <a:r>
              <a:rPr sz="3200" b="1" dirty="0"/>
              <a:t> 100% dos </a:t>
            </a:r>
            <a:r>
              <a:rPr sz="3200" b="1" dirty="0" err="1"/>
              <a:t>idosos</a:t>
            </a:r>
            <a:endParaRPr sz="3200" b="1" dirty="0"/>
          </a:p>
          <a:p>
            <a:pPr marL="560071" lvl="2" indent="0" algn="l" defTabSz="368045">
              <a:spcBef>
                <a:spcPts val="2600"/>
              </a:spcBef>
              <a:buNone/>
              <a:defRPr sz="1800"/>
            </a:pPr>
            <a:r>
              <a:rPr lang="pt-BR" sz="3200" b="1" dirty="0" smtClean="0"/>
              <a:t>Resultado:</a:t>
            </a:r>
            <a:r>
              <a:rPr lang="pt-BR" sz="3200" dirty="0" smtClean="0"/>
              <a:t> Todos os idosos atendidos durante a intervenção foram </a:t>
            </a:r>
            <a:r>
              <a:rPr sz="3200" dirty="0" err="1" smtClean="0"/>
              <a:t>avalia</a:t>
            </a:r>
            <a:r>
              <a:rPr lang="pt-BR" sz="3200" dirty="0" smtClean="0"/>
              <a:t>dos</a:t>
            </a:r>
            <a:r>
              <a:rPr lang="pt-BR" sz="3200" dirty="0"/>
              <a:t> </a:t>
            </a:r>
            <a:r>
              <a:rPr lang="pt-BR" sz="3200" dirty="0" smtClean="0"/>
              <a:t>quanto ao</a:t>
            </a:r>
            <a:r>
              <a:rPr sz="3200" dirty="0" smtClean="0"/>
              <a:t> </a:t>
            </a:r>
            <a:r>
              <a:rPr sz="3200" dirty="0" err="1"/>
              <a:t>risco</a:t>
            </a:r>
            <a:r>
              <a:rPr sz="3200" dirty="0"/>
              <a:t> </a:t>
            </a:r>
            <a:r>
              <a:rPr sz="3200" dirty="0" err="1"/>
              <a:t>em</a:t>
            </a:r>
            <a:r>
              <a:rPr sz="3200" dirty="0"/>
              <a:t> </a:t>
            </a:r>
            <a:r>
              <a:rPr sz="3200" dirty="0" err="1"/>
              <a:t>saúde</a:t>
            </a:r>
            <a:r>
              <a:rPr sz="3200" dirty="0"/>
              <a:t> </a:t>
            </a:r>
            <a:r>
              <a:rPr sz="3200" dirty="0" err="1"/>
              <a:t>bucal</a:t>
            </a:r>
            <a:r>
              <a:rPr sz="3200" dirty="0"/>
              <a:t> (100%).</a:t>
            </a:r>
          </a:p>
        </p:txBody>
      </p:sp>
      <p:sp>
        <p:nvSpPr>
          <p:cNvPr id="5" name="Shape 124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pt-BR" sz="5400" b="1" dirty="0" smtClean="0"/>
              <a:t>Objetivo: Mapear </a:t>
            </a:r>
            <a:r>
              <a:rPr lang="pt-BR" sz="5400" b="1" dirty="0"/>
              <a:t>os idosos de risco da área de </a:t>
            </a:r>
            <a:r>
              <a:rPr lang="pt-BR" sz="5400" b="1" dirty="0" smtClean="0"/>
              <a:t>abrangência</a:t>
            </a:r>
            <a:endParaRPr lang="pt-BR" sz="5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algn="l">
              <a:defRPr sz="1800"/>
            </a:pPr>
            <a:r>
              <a:rPr lang="pt-BR" sz="5400" b="1" dirty="0" smtClean="0"/>
              <a:t>Objetivo: </a:t>
            </a:r>
            <a:r>
              <a:rPr lang="pt-BR" sz="5400" b="1" dirty="0"/>
              <a:t>P</a:t>
            </a:r>
            <a:r>
              <a:rPr lang="pt-BR" sz="5400" b="1" dirty="0" smtClean="0"/>
              <a:t>romover </a:t>
            </a:r>
            <a:r>
              <a:rPr lang="pt-BR" sz="5400" b="1" dirty="0"/>
              <a:t>a saúde dos idosos</a:t>
            </a:r>
            <a:endParaRPr sz="5400" dirty="0"/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379729">
              <a:spcBef>
                <a:spcPts val="2700"/>
              </a:spcBef>
              <a:buNone/>
              <a:defRPr sz="1800"/>
            </a:pPr>
            <a:r>
              <a:rPr sz="3200" b="1" dirty="0" smtClean="0"/>
              <a:t>Meta: </a:t>
            </a:r>
            <a:r>
              <a:rPr sz="3200" b="1" dirty="0" err="1"/>
              <a:t>Garantir</a:t>
            </a:r>
            <a:r>
              <a:rPr sz="3200" b="1" dirty="0"/>
              <a:t> </a:t>
            </a:r>
            <a:r>
              <a:rPr sz="3200" b="1" dirty="0" err="1"/>
              <a:t>orientação</a:t>
            </a:r>
            <a:r>
              <a:rPr sz="3200" b="1" dirty="0"/>
              <a:t> </a:t>
            </a:r>
            <a:r>
              <a:rPr sz="3200" b="1" dirty="0" err="1"/>
              <a:t>nutricional</a:t>
            </a:r>
            <a:r>
              <a:rPr sz="3200" b="1" dirty="0"/>
              <a:t> </a:t>
            </a:r>
            <a:r>
              <a:rPr sz="3200" b="1" dirty="0" err="1"/>
              <a:t>para</a:t>
            </a:r>
            <a:r>
              <a:rPr sz="3200" b="1" dirty="0"/>
              <a:t> </a:t>
            </a:r>
            <a:r>
              <a:rPr sz="3200" b="1" dirty="0" err="1"/>
              <a:t>hábitos</a:t>
            </a:r>
            <a:r>
              <a:rPr sz="3200" b="1" dirty="0"/>
              <a:t> </a:t>
            </a:r>
            <a:r>
              <a:rPr sz="3200" b="1" dirty="0" err="1"/>
              <a:t>alimentares</a:t>
            </a:r>
            <a:r>
              <a:rPr sz="3200" b="1" dirty="0"/>
              <a:t> </a:t>
            </a:r>
            <a:r>
              <a:rPr sz="3200" b="1" dirty="0" err="1"/>
              <a:t>saudáveis</a:t>
            </a:r>
            <a:r>
              <a:rPr sz="3200" b="1" dirty="0"/>
              <a:t> a 100% das </a:t>
            </a:r>
            <a:r>
              <a:rPr sz="3200" b="1" dirty="0" err="1"/>
              <a:t>pessoas</a:t>
            </a:r>
            <a:r>
              <a:rPr sz="3200" b="1" dirty="0"/>
              <a:t> </a:t>
            </a:r>
            <a:r>
              <a:rPr sz="3200" b="1" dirty="0" err="1"/>
              <a:t>idosas</a:t>
            </a:r>
            <a:r>
              <a:rPr sz="3200" dirty="0"/>
              <a:t>.</a:t>
            </a:r>
          </a:p>
          <a:p>
            <a:pPr marL="577850" lvl="2" indent="0" defTabSz="379729">
              <a:spcBef>
                <a:spcPts val="2700"/>
              </a:spcBef>
              <a:buNone/>
              <a:defRPr sz="1800"/>
            </a:pPr>
            <a:r>
              <a:rPr lang="pt-BR" sz="3200" b="1" dirty="0" smtClean="0"/>
              <a:t>Resultado:</a:t>
            </a:r>
            <a:r>
              <a:rPr lang="pt-BR" sz="3200" dirty="0" smtClean="0"/>
              <a:t> Todos os idosos receberam </a:t>
            </a:r>
            <a:r>
              <a:rPr sz="3200" dirty="0" err="1" smtClean="0"/>
              <a:t>orientação</a:t>
            </a:r>
            <a:r>
              <a:rPr sz="3200" dirty="0" smtClean="0"/>
              <a:t> </a:t>
            </a:r>
            <a:r>
              <a:rPr sz="3200" dirty="0" err="1"/>
              <a:t>nutricional</a:t>
            </a:r>
            <a:r>
              <a:rPr sz="3200" dirty="0"/>
              <a:t> </a:t>
            </a:r>
            <a:r>
              <a:rPr sz="3200" dirty="0" smtClean="0"/>
              <a:t> </a:t>
            </a:r>
            <a:r>
              <a:rPr lang="pt-BR" sz="3200" dirty="0" smtClean="0"/>
              <a:t>(</a:t>
            </a:r>
            <a:r>
              <a:rPr sz="3200" dirty="0" smtClean="0"/>
              <a:t>100%</a:t>
            </a:r>
            <a:r>
              <a:rPr lang="pt-BR" sz="3200" dirty="0" smtClean="0"/>
              <a:t>).</a:t>
            </a:r>
            <a:endParaRPr sz="3200" dirty="0"/>
          </a:p>
          <a:p>
            <a:pPr marL="0" lvl="0" indent="0" defTabSz="379729">
              <a:spcBef>
                <a:spcPts val="2700"/>
              </a:spcBef>
              <a:buNone/>
              <a:defRPr sz="1800"/>
            </a:pPr>
            <a:r>
              <a:rPr sz="3200" b="1" dirty="0" smtClean="0"/>
              <a:t>Meta: </a:t>
            </a:r>
            <a:r>
              <a:rPr sz="3200" b="1" dirty="0" err="1"/>
              <a:t>Garantir</a:t>
            </a:r>
            <a:r>
              <a:rPr sz="3200" b="1" dirty="0"/>
              <a:t> </a:t>
            </a:r>
            <a:r>
              <a:rPr sz="3200" b="1" dirty="0" err="1"/>
              <a:t>orientação</a:t>
            </a:r>
            <a:r>
              <a:rPr sz="3200" b="1" dirty="0"/>
              <a:t> </a:t>
            </a:r>
            <a:r>
              <a:rPr sz="3200" b="1" dirty="0" err="1"/>
              <a:t>para</a:t>
            </a:r>
            <a:r>
              <a:rPr sz="3200" b="1" dirty="0"/>
              <a:t> a </a:t>
            </a:r>
            <a:r>
              <a:rPr sz="3200" b="1" dirty="0" err="1"/>
              <a:t>prática</a:t>
            </a:r>
            <a:r>
              <a:rPr sz="3200" b="1" dirty="0"/>
              <a:t> regular de </a:t>
            </a:r>
            <a:r>
              <a:rPr sz="3200" b="1" dirty="0" err="1"/>
              <a:t>atividade</a:t>
            </a:r>
            <a:r>
              <a:rPr sz="3200" b="1" dirty="0"/>
              <a:t> </a:t>
            </a:r>
            <a:r>
              <a:rPr sz="3200" b="1" dirty="0" err="1"/>
              <a:t>física</a:t>
            </a:r>
            <a:r>
              <a:rPr sz="3200" b="1" dirty="0"/>
              <a:t> a 100% </a:t>
            </a:r>
            <a:r>
              <a:rPr sz="3200" b="1" dirty="0" err="1"/>
              <a:t>idosos</a:t>
            </a:r>
            <a:r>
              <a:rPr sz="3200" dirty="0"/>
              <a:t>.</a:t>
            </a:r>
          </a:p>
          <a:p>
            <a:pPr marL="577850" lvl="2" indent="0" defTabSz="379729">
              <a:spcBef>
                <a:spcPts val="2700"/>
              </a:spcBef>
              <a:buNone/>
              <a:defRPr sz="1800"/>
            </a:pPr>
            <a:r>
              <a:rPr lang="pt-BR" sz="3200" b="1" dirty="0" smtClean="0"/>
              <a:t>Resultado:</a:t>
            </a:r>
            <a:r>
              <a:rPr lang="pt-BR" sz="3200" dirty="0" smtClean="0"/>
              <a:t> Todos os idosos atendidos nas 12 semanas de intervenção</a:t>
            </a:r>
            <a:r>
              <a:rPr sz="3200" dirty="0" smtClean="0"/>
              <a:t> </a:t>
            </a:r>
            <a:r>
              <a:rPr sz="3200" dirty="0" err="1"/>
              <a:t>foram</a:t>
            </a:r>
            <a:r>
              <a:rPr sz="3200" dirty="0"/>
              <a:t> </a:t>
            </a:r>
            <a:r>
              <a:rPr sz="3200" dirty="0" err="1"/>
              <a:t>orientados</a:t>
            </a:r>
            <a:r>
              <a:rPr sz="3200" dirty="0"/>
              <a:t> </a:t>
            </a:r>
            <a:r>
              <a:rPr sz="3200" dirty="0" smtClean="0"/>
              <a:t>a </a:t>
            </a:r>
            <a:r>
              <a:rPr sz="3200" dirty="0" err="1"/>
              <a:t>pratica</a:t>
            </a:r>
            <a:r>
              <a:rPr sz="3200" dirty="0"/>
              <a:t> regular de </a:t>
            </a:r>
            <a:r>
              <a:rPr sz="3200" dirty="0" err="1"/>
              <a:t>atividade</a:t>
            </a:r>
            <a:r>
              <a:rPr sz="3200" dirty="0"/>
              <a:t> </a:t>
            </a:r>
            <a:r>
              <a:rPr sz="3200" dirty="0" err="1" smtClean="0"/>
              <a:t>física</a:t>
            </a:r>
            <a:r>
              <a:rPr lang="pt-BR" sz="3200" dirty="0"/>
              <a:t> </a:t>
            </a:r>
            <a:r>
              <a:rPr lang="pt-BR" sz="3200" dirty="0" smtClean="0"/>
              <a:t>(100%).</a:t>
            </a:r>
            <a:endParaRPr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76" y="4415780"/>
            <a:ext cx="9281044" cy="449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hape 130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>
              <a:defRPr sz="1800"/>
            </a:pPr>
            <a:r>
              <a:rPr lang="pt-BR" sz="5400" b="1" dirty="0" smtClean="0"/>
              <a:t>Objetivo: </a:t>
            </a:r>
            <a:r>
              <a:rPr lang="pt-BR" sz="5400" b="1" dirty="0"/>
              <a:t>P</a:t>
            </a:r>
            <a:r>
              <a:rPr lang="pt-BR" sz="5400" b="1" dirty="0" smtClean="0"/>
              <a:t>romover </a:t>
            </a:r>
            <a:r>
              <a:rPr lang="pt-BR" sz="5400" b="1" dirty="0"/>
              <a:t>a saúde dos idosos</a:t>
            </a:r>
            <a:endParaRPr sz="5400" dirty="0"/>
          </a:p>
        </p:txBody>
      </p:sp>
      <p:sp>
        <p:nvSpPr>
          <p:cNvPr id="7" name="Shape 13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17692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/>
            </a:pPr>
            <a:r>
              <a:rPr sz="3200" b="1" dirty="0" smtClean="0"/>
              <a:t>Meta: </a:t>
            </a:r>
            <a:r>
              <a:rPr sz="3200" b="1" dirty="0" err="1" smtClean="0"/>
              <a:t>Garantir</a:t>
            </a:r>
            <a:r>
              <a:rPr sz="3200" b="1" dirty="0" smtClean="0"/>
              <a:t> </a:t>
            </a:r>
            <a:r>
              <a:rPr sz="3200" b="1" dirty="0" err="1"/>
              <a:t>orientações</a:t>
            </a:r>
            <a:r>
              <a:rPr sz="3200" b="1" dirty="0"/>
              <a:t> </a:t>
            </a:r>
            <a:r>
              <a:rPr sz="3200" b="1" dirty="0" err="1"/>
              <a:t>sobre</a:t>
            </a:r>
            <a:r>
              <a:rPr sz="3200" b="1" dirty="0"/>
              <a:t> </a:t>
            </a:r>
            <a:r>
              <a:rPr sz="3200" b="1" dirty="0" err="1"/>
              <a:t>higiene</a:t>
            </a:r>
            <a:r>
              <a:rPr sz="3200" b="1" dirty="0"/>
              <a:t> </a:t>
            </a:r>
            <a:r>
              <a:rPr sz="3200" b="1" dirty="0" err="1"/>
              <a:t>bucal</a:t>
            </a:r>
            <a:r>
              <a:rPr sz="3200" b="1" dirty="0"/>
              <a:t> (</a:t>
            </a:r>
            <a:r>
              <a:rPr sz="3200" b="1" dirty="0" err="1"/>
              <a:t>incluindo</a:t>
            </a:r>
            <a:r>
              <a:rPr sz="3200" b="1" dirty="0"/>
              <a:t> </a:t>
            </a:r>
            <a:r>
              <a:rPr sz="3200" b="1" dirty="0" err="1"/>
              <a:t>higiene</a:t>
            </a:r>
            <a:r>
              <a:rPr sz="3200" b="1" dirty="0"/>
              <a:t> de </a:t>
            </a:r>
            <a:r>
              <a:rPr sz="3200" b="1" dirty="0" err="1"/>
              <a:t>próteses</a:t>
            </a:r>
            <a:r>
              <a:rPr sz="3200" b="1" dirty="0"/>
              <a:t> </a:t>
            </a:r>
            <a:r>
              <a:rPr sz="3200" b="1" dirty="0" err="1"/>
              <a:t>dentárias</a:t>
            </a:r>
            <a:r>
              <a:rPr sz="3200" b="1" dirty="0"/>
              <a:t>) </a:t>
            </a:r>
            <a:r>
              <a:rPr sz="3200" b="1" dirty="0" err="1"/>
              <a:t>para</a:t>
            </a:r>
            <a:r>
              <a:rPr sz="3200" b="1" dirty="0"/>
              <a:t> 100% dos </a:t>
            </a:r>
            <a:r>
              <a:rPr sz="3200" b="1" dirty="0" err="1"/>
              <a:t>idosos</a:t>
            </a:r>
            <a:r>
              <a:rPr sz="3200" b="1" dirty="0"/>
              <a:t> </a:t>
            </a:r>
            <a:r>
              <a:rPr sz="3200" b="1" dirty="0" err="1"/>
              <a:t>cadastrados</a:t>
            </a:r>
            <a:r>
              <a:rPr sz="3200" b="1" dirty="0"/>
              <a:t>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10112" y="4960035"/>
            <a:ext cx="72008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t-BR" sz="1600" dirty="0" smtClean="0"/>
              <a:t>100%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646416" y="6832243"/>
            <a:ext cx="72008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t-BR" sz="1600" dirty="0" smtClean="0"/>
              <a:t>35,7%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454728" y="6904251"/>
            <a:ext cx="72008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t-BR" sz="1600" dirty="0" smtClean="0"/>
              <a:t>31,3%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952500" y="2838772"/>
            <a:ext cx="11099800" cy="6286500"/>
          </a:xfrm>
          <a:prstGeom prst="rect">
            <a:avLst/>
          </a:prstGeom>
        </p:spPr>
        <p:txBody>
          <a:bodyPr anchor="ctr"/>
          <a:lstStyle/>
          <a:p>
            <a:pPr marL="0" lvl="0" indent="0" defTabSz="455675">
              <a:spcBef>
                <a:spcPts val="3200"/>
              </a:spcBef>
              <a:buNone/>
              <a:defRPr sz="1800"/>
            </a:pPr>
            <a:r>
              <a:rPr sz="3200" b="1" dirty="0" smtClean="0"/>
              <a:t>Meta: </a:t>
            </a:r>
            <a:r>
              <a:rPr sz="3200" b="1" dirty="0" err="1"/>
              <a:t>Garantir</a:t>
            </a:r>
            <a:r>
              <a:rPr sz="3200" b="1" dirty="0"/>
              <a:t> </a:t>
            </a:r>
            <a:r>
              <a:rPr sz="3200" b="1" dirty="0" err="1"/>
              <a:t>orientações</a:t>
            </a:r>
            <a:r>
              <a:rPr sz="3200" b="1" dirty="0"/>
              <a:t> </a:t>
            </a:r>
            <a:r>
              <a:rPr sz="3200" b="1" dirty="0" err="1"/>
              <a:t>para</a:t>
            </a:r>
            <a:r>
              <a:rPr sz="3200" b="1" dirty="0"/>
              <a:t> 100% dos </a:t>
            </a:r>
            <a:r>
              <a:rPr sz="3200" b="1" dirty="0" err="1"/>
              <a:t>idosos</a:t>
            </a:r>
            <a:r>
              <a:rPr sz="3200" b="1" dirty="0"/>
              <a:t> </a:t>
            </a:r>
            <a:r>
              <a:rPr sz="3200" b="1" dirty="0" err="1"/>
              <a:t>atendidos</a:t>
            </a:r>
            <a:r>
              <a:rPr sz="3200" b="1" dirty="0"/>
              <a:t> </a:t>
            </a:r>
            <a:r>
              <a:rPr sz="3200" b="1" dirty="0" err="1"/>
              <a:t>em</a:t>
            </a:r>
            <a:r>
              <a:rPr sz="3200" b="1" dirty="0"/>
              <a:t> </a:t>
            </a:r>
            <a:r>
              <a:rPr sz="3200" b="1" dirty="0" err="1"/>
              <a:t>primeira</a:t>
            </a:r>
            <a:r>
              <a:rPr sz="3200" b="1" dirty="0"/>
              <a:t> </a:t>
            </a:r>
            <a:r>
              <a:rPr sz="3200" b="1" dirty="0" err="1"/>
              <a:t>consulta</a:t>
            </a:r>
            <a:r>
              <a:rPr sz="3200" b="1" dirty="0"/>
              <a:t> </a:t>
            </a:r>
            <a:r>
              <a:rPr sz="3200" b="1" dirty="0" err="1"/>
              <a:t>odontológica</a:t>
            </a:r>
            <a:r>
              <a:rPr sz="3200" b="1" dirty="0"/>
              <a:t> </a:t>
            </a:r>
            <a:r>
              <a:rPr sz="3200" b="1" dirty="0" err="1"/>
              <a:t>programática</a:t>
            </a:r>
            <a:r>
              <a:rPr sz="3200" b="1" dirty="0"/>
              <a:t> </a:t>
            </a:r>
            <a:r>
              <a:rPr sz="3200" b="1" dirty="0" err="1"/>
              <a:t>sobre</a:t>
            </a:r>
            <a:r>
              <a:rPr sz="3200" b="1" dirty="0"/>
              <a:t> </a:t>
            </a:r>
            <a:r>
              <a:rPr sz="3200" b="1" dirty="0" err="1"/>
              <a:t>os</a:t>
            </a:r>
            <a:r>
              <a:rPr sz="3200" b="1" dirty="0"/>
              <a:t> </a:t>
            </a:r>
            <a:r>
              <a:rPr sz="3200" b="1" dirty="0" err="1"/>
              <a:t>malefícios</a:t>
            </a:r>
            <a:r>
              <a:rPr sz="3200" b="1" dirty="0"/>
              <a:t> do </a:t>
            </a:r>
            <a:r>
              <a:rPr sz="3200" b="1" dirty="0" err="1"/>
              <a:t>tabagismo</a:t>
            </a:r>
            <a:r>
              <a:rPr sz="3200" b="1" dirty="0"/>
              <a:t>, </a:t>
            </a:r>
            <a:r>
              <a:rPr sz="3200" b="1" dirty="0" err="1"/>
              <a:t>álcool</a:t>
            </a:r>
            <a:r>
              <a:rPr sz="3200" b="1" dirty="0"/>
              <a:t> e </a:t>
            </a:r>
            <a:r>
              <a:rPr sz="3200" b="1" dirty="0" err="1"/>
              <a:t>drogas</a:t>
            </a:r>
            <a:r>
              <a:rPr sz="3200" b="1" dirty="0"/>
              <a:t> </a:t>
            </a:r>
            <a:r>
              <a:rPr sz="3200" b="1" dirty="0" err="1"/>
              <a:t>para</a:t>
            </a:r>
            <a:r>
              <a:rPr sz="3200" b="1" dirty="0"/>
              <a:t> a </a:t>
            </a:r>
            <a:r>
              <a:rPr sz="3200" b="1" dirty="0" err="1"/>
              <a:t>saúde</a:t>
            </a:r>
            <a:r>
              <a:rPr sz="3200" b="1" dirty="0"/>
              <a:t> </a:t>
            </a:r>
            <a:r>
              <a:rPr sz="3200" b="1" dirty="0" err="1"/>
              <a:t>bucal</a:t>
            </a:r>
            <a:endParaRPr sz="3200" b="1" dirty="0"/>
          </a:p>
          <a:p>
            <a:pPr marL="693420" lvl="2" indent="0" defTabSz="455675">
              <a:spcBef>
                <a:spcPts val="3200"/>
              </a:spcBef>
              <a:buNone/>
              <a:defRPr sz="1800"/>
            </a:pPr>
            <a:r>
              <a:rPr lang="pt-BR" sz="2807" b="1" dirty="0" smtClean="0"/>
              <a:t>Resultado: </a:t>
            </a:r>
            <a:r>
              <a:rPr lang="pt-BR" sz="2807" dirty="0" smtClean="0"/>
              <a:t>Todos os idosos atendidos </a:t>
            </a:r>
            <a:r>
              <a:rPr sz="2807" dirty="0" err="1" smtClean="0"/>
              <a:t>receberam</a:t>
            </a:r>
            <a:r>
              <a:rPr sz="2807" dirty="0" smtClean="0"/>
              <a:t> </a:t>
            </a:r>
            <a:r>
              <a:rPr sz="2807" dirty="0" err="1"/>
              <a:t>orientação</a:t>
            </a:r>
            <a:r>
              <a:rPr sz="2807" dirty="0"/>
              <a:t> </a:t>
            </a:r>
            <a:r>
              <a:rPr sz="2807" dirty="0" err="1"/>
              <a:t>sobre</a:t>
            </a:r>
            <a:r>
              <a:rPr sz="2807" dirty="0"/>
              <a:t> </a:t>
            </a:r>
            <a:r>
              <a:rPr sz="2807" dirty="0" err="1"/>
              <a:t>os</a:t>
            </a:r>
            <a:r>
              <a:rPr sz="2807" dirty="0"/>
              <a:t> </a:t>
            </a:r>
            <a:r>
              <a:rPr sz="2807" dirty="0" err="1"/>
              <a:t>malefícios</a:t>
            </a:r>
            <a:r>
              <a:rPr sz="2807" dirty="0"/>
              <a:t> do </a:t>
            </a:r>
            <a:r>
              <a:rPr sz="2807" dirty="0" err="1"/>
              <a:t>tabagismo</a:t>
            </a:r>
            <a:r>
              <a:rPr sz="2807" dirty="0"/>
              <a:t>, </a:t>
            </a:r>
            <a:r>
              <a:rPr sz="2807" dirty="0" err="1"/>
              <a:t>álcool</a:t>
            </a:r>
            <a:r>
              <a:rPr sz="2807" dirty="0"/>
              <a:t> e </a:t>
            </a:r>
            <a:r>
              <a:rPr sz="2807" dirty="0" err="1"/>
              <a:t>drogas</a:t>
            </a:r>
            <a:r>
              <a:rPr sz="2807" dirty="0"/>
              <a:t> </a:t>
            </a:r>
            <a:r>
              <a:rPr sz="2807" dirty="0" err="1"/>
              <a:t>para</a:t>
            </a:r>
            <a:r>
              <a:rPr sz="2807" dirty="0"/>
              <a:t> a </a:t>
            </a:r>
            <a:r>
              <a:rPr sz="2807" dirty="0" err="1"/>
              <a:t>saúde</a:t>
            </a:r>
            <a:r>
              <a:rPr sz="2807" dirty="0"/>
              <a:t> </a:t>
            </a:r>
            <a:r>
              <a:rPr sz="2807" dirty="0" err="1"/>
              <a:t>bucal</a:t>
            </a:r>
            <a:r>
              <a:rPr sz="2807" dirty="0"/>
              <a:t> (100%).</a:t>
            </a:r>
          </a:p>
        </p:txBody>
      </p:sp>
      <p:sp>
        <p:nvSpPr>
          <p:cNvPr id="5" name="Shape 130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>
              <a:defRPr sz="1800"/>
            </a:pPr>
            <a:r>
              <a:rPr lang="pt-BR" sz="5400" b="1" dirty="0" smtClean="0"/>
              <a:t>Objetivo: </a:t>
            </a:r>
            <a:r>
              <a:rPr lang="pt-BR" sz="5400" b="1" dirty="0"/>
              <a:t>P</a:t>
            </a:r>
            <a:r>
              <a:rPr lang="pt-BR" sz="5400" b="1" dirty="0" smtClean="0"/>
              <a:t>romover </a:t>
            </a:r>
            <a:r>
              <a:rPr lang="pt-BR" sz="5400" b="1" dirty="0"/>
              <a:t>a saúde dos idosos</a:t>
            </a:r>
            <a:endParaRPr sz="5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5400" b="1" dirty="0" err="1" smtClean="0"/>
              <a:t>Discussão</a:t>
            </a:r>
            <a:r>
              <a:rPr lang="pt-BR" sz="5400" b="1" dirty="0"/>
              <a:t> </a:t>
            </a:r>
            <a:r>
              <a:rPr lang="pt-BR" sz="5400" b="1" dirty="0" smtClean="0"/>
              <a:t>- </a:t>
            </a:r>
            <a:r>
              <a:rPr lang="pt-BR" sz="5400" b="1" dirty="0"/>
              <a:t>I</a:t>
            </a:r>
            <a:r>
              <a:rPr lang="pt-BR" sz="5400" b="1" dirty="0" smtClean="0"/>
              <a:t>mportância da Intervenção para a equipe</a:t>
            </a:r>
            <a:endParaRPr sz="5400" b="1" dirty="0"/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80034" lvl="0" indent="-280034" defTabSz="368045">
              <a:spcBef>
                <a:spcPts val="2600"/>
              </a:spcBef>
              <a:defRPr sz="1800"/>
            </a:pPr>
            <a:r>
              <a:rPr lang="pt-BR" sz="3200" dirty="0" smtClean="0"/>
              <a:t>Capacitação no atendimento ao usuário idoso</a:t>
            </a:r>
            <a:endParaRPr sz="3200" dirty="0"/>
          </a:p>
          <a:p>
            <a:pPr marL="280034" lvl="0" indent="-280034" defTabSz="368045">
              <a:spcBef>
                <a:spcPts val="2600"/>
              </a:spcBef>
              <a:defRPr sz="1800"/>
            </a:pPr>
            <a:r>
              <a:rPr lang="pt-BR" sz="3200" dirty="0" smtClean="0"/>
              <a:t>Diminuição do atendimento apenas por doenças</a:t>
            </a:r>
            <a:r>
              <a:rPr sz="3200" dirty="0" smtClean="0"/>
              <a:t> </a:t>
            </a:r>
            <a:endParaRPr sz="3200" dirty="0"/>
          </a:p>
          <a:p>
            <a:pPr marL="280034" lvl="0" indent="-280034" defTabSz="368045">
              <a:spcBef>
                <a:spcPts val="2600"/>
              </a:spcBef>
              <a:defRPr sz="1800"/>
            </a:pPr>
            <a:r>
              <a:rPr lang="pt-BR" sz="3200" dirty="0"/>
              <a:t>P</a:t>
            </a:r>
            <a:r>
              <a:rPr sz="3200" dirty="0" err="1" smtClean="0"/>
              <a:t>riorizar</a:t>
            </a:r>
            <a:r>
              <a:rPr sz="3200" dirty="0" smtClean="0"/>
              <a:t> </a:t>
            </a:r>
            <a:r>
              <a:rPr sz="3200" dirty="0"/>
              <a:t>as </a:t>
            </a:r>
            <a:r>
              <a:rPr sz="3200" dirty="0" err="1"/>
              <a:t>buscas</a:t>
            </a:r>
            <a:r>
              <a:rPr sz="3200" dirty="0"/>
              <a:t> e </a:t>
            </a:r>
            <a:r>
              <a:rPr sz="3200" dirty="0" err="1"/>
              <a:t>os</a:t>
            </a:r>
            <a:r>
              <a:rPr sz="3200" dirty="0"/>
              <a:t> </a:t>
            </a:r>
            <a:r>
              <a:rPr sz="3200" dirty="0" err="1"/>
              <a:t>agendamentos</a:t>
            </a:r>
            <a:r>
              <a:rPr sz="3200" dirty="0"/>
              <a:t> </a:t>
            </a:r>
            <a:r>
              <a:rPr sz="3200" dirty="0" smtClean="0"/>
              <a:t>d</a:t>
            </a:r>
            <a:r>
              <a:rPr lang="pt-BR" sz="3200" dirty="0" smtClean="0"/>
              <a:t>os</a:t>
            </a:r>
            <a:r>
              <a:rPr sz="3200" dirty="0" smtClean="0"/>
              <a:t> </a:t>
            </a:r>
            <a:r>
              <a:rPr sz="3200" dirty="0" err="1" smtClean="0"/>
              <a:t>usuários</a:t>
            </a:r>
            <a:endParaRPr sz="3200" dirty="0"/>
          </a:p>
          <a:p>
            <a:pPr marL="280034" lvl="0" indent="-280034" defTabSz="368045">
              <a:spcBef>
                <a:spcPts val="2600"/>
              </a:spcBef>
              <a:defRPr sz="1800"/>
            </a:pPr>
            <a:r>
              <a:rPr lang="pt-BR" sz="3200" dirty="0" smtClean="0"/>
              <a:t>Organização de registros</a:t>
            </a:r>
          </a:p>
          <a:p>
            <a:pPr marL="280034" lvl="0" indent="-280034" defTabSz="368045">
              <a:spcBef>
                <a:spcPts val="2600"/>
              </a:spcBef>
              <a:defRPr sz="1800"/>
            </a:pPr>
            <a:r>
              <a:rPr lang="pt-BR" sz="3200" dirty="0" smtClean="0"/>
              <a:t>Crescimento </a:t>
            </a:r>
            <a:r>
              <a:rPr lang="pt-BR" sz="3200" dirty="0"/>
              <a:t>de toda a equipe em relação ao acolhimento e atendimentos oferecidos aos </a:t>
            </a:r>
            <a:r>
              <a:rPr lang="pt-BR" sz="3200" dirty="0" smtClean="0"/>
              <a:t>idosos</a:t>
            </a:r>
            <a:endParaRPr lang="pt-BR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5600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lang="pt-BR" sz="7200" dirty="0" smtClean="0"/>
              <a:t>O município de </a:t>
            </a:r>
            <a:br>
              <a:rPr lang="pt-BR" sz="7200" dirty="0" smtClean="0"/>
            </a:br>
            <a:r>
              <a:rPr sz="7200" dirty="0" smtClean="0"/>
              <a:t>Caxias </a:t>
            </a:r>
            <a:r>
              <a:rPr sz="7200" dirty="0"/>
              <a:t>do </a:t>
            </a:r>
            <a:r>
              <a:rPr sz="7200" dirty="0" err="1"/>
              <a:t>Sul</a:t>
            </a:r>
            <a:r>
              <a:rPr sz="7200" dirty="0"/>
              <a:t> 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47216" y="2766764"/>
            <a:ext cx="11099800" cy="62865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327152">
              <a:spcBef>
                <a:spcPts val="2300"/>
              </a:spcBef>
              <a:buFont typeface="Wingdings" pitchFamily="2" charset="2"/>
              <a:buChar char="q"/>
              <a:defRPr sz="1800"/>
            </a:pPr>
            <a:r>
              <a:rPr sz="3200" dirty="0" smtClean="0"/>
              <a:t>430 </a:t>
            </a:r>
            <a:r>
              <a:rPr sz="3200" dirty="0"/>
              <a:t>mil </a:t>
            </a:r>
            <a:r>
              <a:rPr sz="3200" dirty="0" err="1"/>
              <a:t>habitantes</a:t>
            </a:r>
            <a:r>
              <a:rPr sz="3200" dirty="0"/>
              <a:t> </a:t>
            </a:r>
            <a:r>
              <a:rPr sz="3200" dirty="0" err="1"/>
              <a:t>zona</a:t>
            </a:r>
            <a:r>
              <a:rPr sz="3200" dirty="0"/>
              <a:t> </a:t>
            </a:r>
            <a:r>
              <a:rPr sz="3200" dirty="0" err="1" smtClean="0"/>
              <a:t>urbana</a:t>
            </a:r>
            <a:r>
              <a:rPr lang="pt-BR" sz="3200" dirty="0"/>
              <a:t> </a:t>
            </a:r>
          </a:p>
          <a:p>
            <a:pPr lvl="0" defTabSz="327152">
              <a:spcBef>
                <a:spcPts val="2300"/>
              </a:spcBef>
              <a:buFont typeface="Wingdings" pitchFamily="2" charset="2"/>
              <a:buChar char="q"/>
              <a:defRPr sz="1800"/>
            </a:pPr>
            <a:r>
              <a:rPr sz="3200" dirty="0" smtClean="0"/>
              <a:t>17 </a:t>
            </a:r>
            <a:r>
              <a:rPr sz="3200" dirty="0"/>
              <a:t>mil </a:t>
            </a:r>
            <a:r>
              <a:rPr sz="3200" dirty="0" err="1"/>
              <a:t>habitantes</a:t>
            </a:r>
            <a:r>
              <a:rPr sz="3200" dirty="0"/>
              <a:t> </a:t>
            </a:r>
            <a:r>
              <a:rPr sz="3200" dirty="0" err="1"/>
              <a:t>zona</a:t>
            </a:r>
            <a:r>
              <a:rPr sz="3200" dirty="0"/>
              <a:t> rural</a:t>
            </a:r>
          </a:p>
          <a:p>
            <a:pPr lvl="0" defTabSz="327152">
              <a:spcBef>
                <a:spcPts val="2300"/>
              </a:spcBef>
              <a:buFont typeface="Wingdings" pitchFamily="2" charset="2"/>
              <a:buChar char="q"/>
              <a:defRPr sz="1800"/>
            </a:pPr>
            <a:r>
              <a:rPr sz="3200" dirty="0"/>
              <a:t>46 </a:t>
            </a:r>
            <a:r>
              <a:rPr sz="3200" dirty="0" err="1"/>
              <a:t>Unidades</a:t>
            </a:r>
            <a:r>
              <a:rPr sz="3200" dirty="0"/>
              <a:t> </a:t>
            </a:r>
            <a:r>
              <a:rPr sz="3200" dirty="0" err="1"/>
              <a:t>Básicas</a:t>
            </a:r>
            <a:r>
              <a:rPr sz="3200" dirty="0"/>
              <a:t> de </a:t>
            </a:r>
            <a:r>
              <a:rPr sz="3200" dirty="0" err="1"/>
              <a:t>Saúde</a:t>
            </a:r>
            <a:r>
              <a:rPr sz="3200" dirty="0"/>
              <a:t> - 22 com ESF - total de 35 </a:t>
            </a:r>
            <a:r>
              <a:rPr sz="3200" dirty="0" err="1"/>
              <a:t>equipes</a:t>
            </a:r>
            <a:r>
              <a:rPr sz="3200" dirty="0"/>
              <a:t>!</a:t>
            </a:r>
          </a:p>
          <a:p>
            <a:pPr lvl="0" defTabSz="327152">
              <a:spcBef>
                <a:spcPts val="2300"/>
              </a:spcBef>
              <a:buFont typeface="Wingdings" pitchFamily="2" charset="2"/>
              <a:buChar char="q"/>
              <a:defRPr sz="1800"/>
            </a:pPr>
            <a:r>
              <a:rPr sz="3200" dirty="0"/>
              <a:t>3 </a:t>
            </a:r>
            <a:r>
              <a:rPr sz="3200" dirty="0" err="1"/>
              <a:t>ambulatórios</a:t>
            </a:r>
            <a:r>
              <a:rPr sz="3200" dirty="0"/>
              <a:t> de </a:t>
            </a:r>
            <a:r>
              <a:rPr sz="3200" dirty="0" err="1" smtClean="0"/>
              <a:t>especialidades</a:t>
            </a:r>
            <a:r>
              <a:rPr lang="pt-BR" sz="3200" dirty="0"/>
              <a:t> </a:t>
            </a:r>
            <a:r>
              <a:rPr lang="pt-BR" sz="3200" dirty="0" smtClean="0"/>
              <a:t>e </a:t>
            </a:r>
            <a:r>
              <a:rPr sz="3200" dirty="0" smtClean="0"/>
              <a:t>3 </a:t>
            </a:r>
            <a:r>
              <a:rPr sz="3200" dirty="0" err="1"/>
              <a:t>hospitais</a:t>
            </a:r>
            <a:r>
              <a:rPr sz="3200" dirty="0"/>
              <a:t> </a:t>
            </a:r>
            <a:r>
              <a:rPr sz="3200" dirty="0" err="1"/>
              <a:t>para</a:t>
            </a:r>
            <a:r>
              <a:rPr sz="3200" dirty="0"/>
              <a:t> </a:t>
            </a:r>
            <a:r>
              <a:rPr sz="3200" dirty="0" err="1"/>
              <a:t>atendimentos</a:t>
            </a:r>
            <a:r>
              <a:rPr sz="3200" dirty="0"/>
              <a:t> </a:t>
            </a:r>
            <a:r>
              <a:rPr sz="3200" dirty="0" smtClean="0"/>
              <a:t>SUS</a:t>
            </a:r>
            <a:endParaRPr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/>
              <a:t>Discussão- </a:t>
            </a:r>
            <a:r>
              <a:rPr lang="pt-BR" sz="5400" b="1" dirty="0"/>
              <a:t>I</a:t>
            </a:r>
            <a:r>
              <a:rPr lang="pt-BR" sz="5400" b="1" dirty="0" smtClean="0"/>
              <a:t>mportância </a:t>
            </a:r>
            <a:r>
              <a:rPr lang="pt-BR" sz="5400" b="1" dirty="0"/>
              <a:t>da Intervenção para </a:t>
            </a:r>
            <a:r>
              <a:rPr lang="pt-BR" sz="5400" b="1" dirty="0" smtClean="0"/>
              <a:t>o serviço</a:t>
            </a:r>
            <a:endParaRPr lang="pt-BR" sz="54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0034" lvl="0" indent="-280034" defTabSz="368045">
              <a:spcBef>
                <a:spcPts val="2600"/>
              </a:spcBef>
              <a:defRPr sz="1800"/>
            </a:pPr>
            <a:r>
              <a:rPr lang="pt-BR" sz="3200" dirty="0" smtClean="0"/>
              <a:t> Acresceu dados sobre a qualidade da atenção ao idoso</a:t>
            </a:r>
          </a:p>
          <a:p>
            <a:pPr marL="280034" lvl="0" indent="-280034" defTabSz="368045">
              <a:spcBef>
                <a:spcPts val="2600"/>
              </a:spcBef>
              <a:defRPr sz="1800"/>
            </a:pPr>
            <a:r>
              <a:rPr lang="pt-BR" sz="3200" dirty="0"/>
              <a:t>R</a:t>
            </a:r>
            <a:r>
              <a:rPr lang="pt-BR" sz="3200" dirty="0" smtClean="0"/>
              <a:t>espostas </a:t>
            </a:r>
            <a:r>
              <a:rPr lang="pt-BR" sz="3200" dirty="0"/>
              <a:t>positivas da comunidade em relação a atenção prestada na UBS. </a:t>
            </a:r>
            <a:endParaRPr lang="pt-BR" sz="3200" dirty="0" smtClean="0"/>
          </a:p>
          <a:p>
            <a:pPr marL="280034" lvl="0" indent="-280034" defTabSz="368045">
              <a:spcBef>
                <a:spcPts val="2600"/>
              </a:spcBef>
              <a:defRPr sz="1800"/>
            </a:pPr>
            <a:r>
              <a:rPr lang="pt-BR" sz="3200" dirty="0" smtClean="0"/>
              <a:t>Melhora no acolhimento e atendimento aos usuários com mais de 60 anos de idade.</a:t>
            </a:r>
          </a:p>
          <a:p>
            <a:pPr marL="280034" lvl="0" indent="-280034" defTabSz="368045">
              <a:spcBef>
                <a:spcPts val="2600"/>
              </a:spcBef>
              <a:defRPr sz="1800"/>
            </a:pPr>
            <a:r>
              <a:rPr lang="pt-BR" sz="3200" dirty="0" smtClean="0"/>
              <a:t>Organização dos registros dos usuários acompanhados na UBS</a:t>
            </a:r>
          </a:p>
        </p:txBody>
      </p:sp>
    </p:spTree>
    <p:extLst>
      <p:ext uri="{BB962C8B-B14F-4D97-AF65-F5344CB8AC3E}">
        <p14:creationId xmlns:p14="http://schemas.microsoft.com/office/powerpoint/2010/main" val="16830791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5400" b="1" dirty="0" err="1" smtClean="0"/>
              <a:t>Discussão</a:t>
            </a:r>
            <a:r>
              <a:rPr lang="pt-BR" sz="5400" b="1" dirty="0"/>
              <a:t> </a:t>
            </a:r>
            <a:r>
              <a:rPr lang="pt-BR" sz="5400" b="1" dirty="0" smtClean="0"/>
              <a:t>- Importância </a:t>
            </a:r>
            <a:r>
              <a:rPr lang="pt-BR" sz="5400" b="1" dirty="0"/>
              <a:t>da Intervenção para </a:t>
            </a:r>
            <a:r>
              <a:rPr lang="pt-BR" sz="5400" b="1" dirty="0" smtClean="0"/>
              <a:t>a comunidade</a:t>
            </a:r>
            <a:endParaRPr sz="5400" b="1" dirty="0"/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64489" lvl="0" indent="-364489" defTabSz="479044">
              <a:spcBef>
                <a:spcPts val="3400"/>
              </a:spcBef>
              <a:defRPr sz="1800"/>
            </a:pPr>
            <a:r>
              <a:rPr lang="pt-BR" sz="3200" dirty="0" smtClean="0"/>
              <a:t>Vagas prioritárias no agendamento</a:t>
            </a:r>
            <a:r>
              <a:rPr sz="3200" dirty="0" smtClean="0"/>
              <a:t>. </a:t>
            </a:r>
            <a:endParaRPr lang="pt-BR" sz="3200" dirty="0" smtClean="0"/>
          </a:p>
          <a:p>
            <a:pPr marL="364489" lvl="0" indent="-364489" defTabSz="479044">
              <a:spcBef>
                <a:spcPts val="3400"/>
              </a:spcBef>
              <a:defRPr sz="1800"/>
            </a:pPr>
            <a:r>
              <a:rPr lang="pt-BR" sz="3200" dirty="0" smtClean="0"/>
              <a:t>Melhora no acolhimento</a:t>
            </a:r>
            <a:r>
              <a:rPr lang="pt-BR" sz="3200" dirty="0"/>
              <a:t> </a:t>
            </a:r>
            <a:r>
              <a:rPr lang="pt-BR" sz="3200" dirty="0" smtClean="0"/>
              <a:t>dos usuários</a:t>
            </a:r>
          </a:p>
          <a:p>
            <a:pPr marL="364489" lvl="0" indent="-364489" defTabSz="479044">
              <a:spcBef>
                <a:spcPts val="3400"/>
              </a:spcBef>
              <a:defRPr sz="1800"/>
            </a:pPr>
            <a:r>
              <a:rPr lang="pt-BR" sz="3200" dirty="0" smtClean="0"/>
              <a:t>Melhora nos registros</a:t>
            </a:r>
          </a:p>
          <a:p>
            <a:pPr marL="364489" lvl="0" indent="-364489" defTabSz="479044">
              <a:spcBef>
                <a:spcPts val="3400"/>
              </a:spcBef>
              <a:defRPr sz="1800"/>
            </a:pPr>
            <a:r>
              <a:rPr lang="pt-BR" sz="3200" dirty="0" smtClean="0"/>
              <a:t>Busca ativa</a:t>
            </a:r>
          </a:p>
          <a:p>
            <a:pPr marL="364489" lvl="0" indent="-364489" defTabSz="479044">
              <a:spcBef>
                <a:spcPts val="3400"/>
              </a:spcBef>
              <a:defRPr sz="1800"/>
            </a:pPr>
            <a:r>
              <a:rPr lang="pt-BR" sz="3200" dirty="0" smtClean="0"/>
              <a:t>Atualização de prontuários e exames</a:t>
            </a:r>
          </a:p>
          <a:p>
            <a:pPr marL="364489" lvl="0" indent="-364489" defTabSz="479044">
              <a:spcBef>
                <a:spcPts val="3400"/>
              </a:spcBef>
              <a:defRPr sz="1800"/>
            </a:pPr>
            <a:r>
              <a:rPr lang="pt-BR" sz="3200" dirty="0" smtClean="0"/>
              <a:t>Melhora na qualidade da atenção a saúde do idoso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 b="1" dirty="0" err="1"/>
              <a:t>Reflexão</a:t>
            </a:r>
            <a:endParaRPr sz="8000" b="1" dirty="0"/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>
            <a:noAutofit/>
          </a:bodyPr>
          <a:lstStyle>
            <a:lvl1pPr marL="0" indent="0" algn="ctr" defTabSz="514095">
              <a:spcBef>
                <a:spcPts val="3600"/>
              </a:spcBef>
              <a:buSzTx/>
              <a:buNone/>
              <a:defRPr sz="3168"/>
            </a:lvl1pPr>
          </a:lstStyle>
          <a:p>
            <a:pPr marL="457200" lvl="0" indent="-457200" algn="l">
              <a:buFont typeface="Arial" pitchFamily="34" charset="0"/>
              <a:buChar char="•"/>
              <a:defRPr sz="1800"/>
            </a:pPr>
            <a:r>
              <a:rPr lang="pt-BR" sz="3200" dirty="0" smtClean="0"/>
              <a:t>C</a:t>
            </a:r>
            <a:r>
              <a:rPr sz="3200" dirty="0" err="1" smtClean="0"/>
              <a:t>resci</a:t>
            </a:r>
            <a:r>
              <a:rPr lang="pt-BR" sz="3200" dirty="0" smtClean="0"/>
              <a:t>mento profissional</a:t>
            </a:r>
          </a:p>
          <a:p>
            <a:pPr marL="457200" lvl="0" indent="-457200" algn="l">
              <a:buFont typeface="Arial" pitchFamily="34" charset="0"/>
              <a:buChar char="•"/>
              <a:defRPr sz="1800"/>
            </a:pPr>
            <a:r>
              <a:rPr lang="pt-BR" sz="3200" dirty="0" err="1"/>
              <a:t>P</a:t>
            </a:r>
            <a:r>
              <a:rPr sz="3200" dirty="0" err="1" smtClean="0"/>
              <a:t>rática</a:t>
            </a:r>
            <a:r>
              <a:rPr sz="3200" dirty="0" smtClean="0"/>
              <a:t> </a:t>
            </a:r>
            <a:r>
              <a:rPr sz="3200" dirty="0" err="1" smtClean="0"/>
              <a:t>clínica</a:t>
            </a:r>
            <a:endParaRPr lang="pt-BR" sz="3200" dirty="0" smtClean="0"/>
          </a:p>
          <a:p>
            <a:pPr marL="457200" lvl="0" indent="-457200" algn="l">
              <a:buFont typeface="Arial" pitchFamily="34" charset="0"/>
              <a:buChar char="•"/>
              <a:defRPr sz="1800"/>
            </a:pPr>
            <a:r>
              <a:rPr lang="pt-BR" sz="3200" dirty="0" err="1" smtClean="0"/>
              <a:t>Resolutibilidade</a:t>
            </a:r>
            <a:r>
              <a:rPr lang="pt-BR" sz="3200" dirty="0" smtClean="0"/>
              <a:t> d</a:t>
            </a:r>
            <a:r>
              <a:rPr sz="3200" dirty="0" smtClean="0"/>
              <a:t>a </a:t>
            </a:r>
            <a:r>
              <a:rPr sz="3200" dirty="0" err="1"/>
              <a:t>atenção</a:t>
            </a:r>
            <a:r>
              <a:rPr sz="3200" dirty="0"/>
              <a:t> </a:t>
            </a:r>
            <a:r>
              <a:rPr sz="3200" dirty="0" err="1"/>
              <a:t>primária</a:t>
            </a:r>
            <a:r>
              <a:rPr sz="3200" dirty="0"/>
              <a:t>. </a:t>
            </a:r>
            <a:endParaRPr lang="pt-BR" sz="3200" dirty="0" smtClean="0"/>
          </a:p>
          <a:p>
            <a:pPr marL="457200" lvl="0" indent="-457200" algn="l">
              <a:buFont typeface="Arial" pitchFamily="34" charset="0"/>
              <a:buChar char="•"/>
              <a:defRPr sz="1800"/>
            </a:pPr>
            <a:r>
              <a:rPr lang="pt-BR" sz="3200" dirty="0" err="1"/>
              <a:t>C</a:t>
            </a:r>
            <a:r>
              <a:rPr sz="3200" dirty="0" err="1" smtClean="0"/>
              <a:t>rescimento</a:t>
            </a:r>
            <a:r>
              <a:rPr sz="3200" dirty="0" smtClean="0"/>
              <a:t> </a:t>
            </a:r>
            <a:r>
              <a:rPr sz="3200" dirty="0" err="1"/>
              <a:t>pessoal</a:t>
            </a:r>
            <a:r>
              <a:rPr sz="3200" dirty="0"/>
              <a:t> </a:t>
            </a:r>
            <a:endParaRPr lang="pt-BR" sz="3200" dirty="0" smtClean="0"/>
          </a:p>
          <a:p>
            <a:pPr marL="457200" lvl="0" indent="-457200" algn="l">
              <a:buFont typeface="Arial" pitchFamily="34" charset="0"/>
              <a:buChar char="•"/>
              <a:defRPr sz="1800"/>
            </a:pPr>
            <a:r>
              <a:rPr sz="3200" dirty="0" err="1" smtClean="0"/>
              <a:t>Vivenciar</a:t>
            </a:r>
            <a:r>
              <a:rPr sz="3200" dirty="0" smtClean="0"/>
              <a:t> </a:t>
            </a:r>
            <a:r>
              <a:rPr sz="3200" dirty="0" err="1"/>
              <a:t>diferentes</a:t>
            </a:r>
            <a:r>
              <a:rPr sz="3200" dirty="0"/>
              <a:t> </a:t>
            </a:r>
            <a:r>
              <a:rPr sz="3200" dirty="0" smtClean="0"/>
              <a:t>costumes</a:t>
            </a:r>
            <a:r>
              <a:rPr lang="pt-BR" sz="3200" dirty="0" smtClean="0"/>
              <a:t>, </a:t>
            </a:r>
            <a:r>
              <a:rPr sz="3200" dirty="0" err="1" smtClean="0"/>
              <a:t>culturas</a:t>
            </a:r>
            <a:r>
              <a:rPr lang="pt-BR" sz="3200" dirty="0" smtClean="0"/>
              <a:t> e realidades</a:t>
            </a:r>
            <a:r>
              <a:rPr sz="3200" dirty="0" smtClean="0"/>
              <a:t> </a:t>
            </a:r>
            <a:endParaRPr lang="pt-BR" sz="3200" dirty="0"/>
          </a:p>
          <a:p>
            <a:pPr marL="457200" lvl="0" indent="-457200" algn="l">
              <a:buFont typeface="Arial" pitchFamily="34" charset="0"/>
              <a:buChar char="•"/>
              <a:defRPr sz="1800"/>
            </a:pPr>
            <a:endParaRPr lang="pt-BR" sz="3200" dirty="0" smtClean="0"/>
          </a:p>
          <a:p>
            <a:pPr marL="457200" lvl="0" indent="-457200" algn="l">
              <a:buFont typeface="Arial" pitchFamily="34" charset="0"/>
              <a:buChar char="•"/>
              <a:defRPr sz="1800"/>
            </a:pPr>
            <a:endParaRPr lang="pt-BR" sz="3200" dirty="0"/>
          </a:p>
          <a:p>
            <a:pPr lvl="0" algn="l">
              <a:defRPr sz="1800"/>
            </a:pPr>
            <a:endParaRPr lang="pt-BR" sz="3200" dirty="0"/>
          </a:p>
          <a:p>
            <a:pPr marL="457200" lvl="0" indent="-457200" algn="l">
              <a:buFont typeface="Arial" pitchFamily="34" charset="0"/>
              <a:buChar char="•"/>
              <a:defRPr sz="1800"/>
            </a:pPr>
            <a:r>
              <a:rPr lang="pt-BR" sz="3200" dirty="0" smtClean="0"/>
              <a:t>P</a:t>
            </a:r>
            <a:r>
              <a:rPr sz="3200" dirty="0" err="1" smtClean="0"/>
              <a:t>raticar</a:t>
            </a:r>
            <a:r>
              <a:rPr sz="3200" dirty="0" smtClean="0"/>
              <a:t> </a:t>
            </a:r>
            <a:r>
              <a:rPr sz="3200" dirty="0"/>
              <a:t>a </a:t>
            </a:r>
            <a:r>
              <a:rPr sz="3200" dirty="0" err="1"/>
              <a:t>empatia</a:t>
            </a:r>
            <a:r>
              <a:rPr sz="3200" dirty="0"/>
              <a:t> </a:t>
            </a:r>
            <a:endParaRPr lang="pt-BR" sz="3200" dirty="0"/>
          </a:p>
          <a:p>
            <a:pPr marL="457200" lvl="0" indent="-457200" algn="l">
              <a:buFont typeface="Arial" pitchFamily="34" charset="0"/>
              <a:buChar char="•"/>
              <a:defRPr sz="1800"/>
            </a:pPr>
            <a:r>
              <a:rPr lang="pt-BR" sz="3200" dirty="0"/>
              <a:t>C</a:t>
            </a:r>
            <a:r>
              <a:rPr sz="3200" dirty="0" err="1" smtClean="0"/>
              <a:t>ompreender</a:t>
            </a:r>
            <a:endParaRPr lang="pt-BR" sz="3200" dirty="0" smtClean="0"/>
          </a:p>
          <a:p>
            <a:pPr marL="457200" lvl="0" indent="-457200" algn="l">
              <a:buFont typeface="Arial" pitchFamily="34" charset="0"/>
              <a:buChar char="•"/>
              <a:defRPr sz="1800"/>
            </a:pPr>
            <a:r>
              <a:rPr lang="pt-BR" sz="3200" dirty="0" smtClean="0"/>
              <a:t>Trabalhar em Equipe!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286376" y="993268"/>
            <a:ext cx="540060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UNIDADE</a:t>
            </a:r>
            <a:r>
              <a:rPr kumimoji="0" lang="pt-BR" sz="36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BÁSICA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 smtClean="0">
                <a:solidFill>
                  <a:schemeClr val="bg1"/>
                </a:solidFill>
              </a:rPr>
              <a:t>DE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kumimoji="0" lang="pt-BR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SAÚDE</a:t>
            </a:r>
            <a:br>
              <a:rPr kumimoji="0" lang="pt-BR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t-BR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Parque Oásis</a:t>
            </a:r>
            <a:endParaRPr kumimoji="0" lang="pt-BR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08" y="2907610"/>
            <a:ext cx="9606644" cy="638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28" y="1048891"/>
            <a:ext cx="5295900" cy="397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5300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7784" y="268288"/>
            <a:ext cx="11017224" cy="7623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ixaDeTexto 2"/>
          <p:cNvSpPr txBox="1"/>
          <p:nvPr/>
        </p:nvSpPr>
        <p:spPr>
          <a:xfrm>
            <a:off x="1701634" y="8477200"/>
            <a:ext cx="952952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Reunião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smtClean="0">
                <a:solidFill>
                  <a:schemeClr val="bg1"/>
                </a:solidFill>
              </a:rPr>
              <a:t>das médicas do PROVAB com a gestão municipal</a:t>
            </a:r>
            <a:endParaRPr kumimoji="0" lang="pt-BR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97744" y="8180650"/>
            <a:ext cx="468052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Visitas Domiciliares</a:t>
            </a:r>
            <a:endParaRPr kumimoji="0" lang="pt-B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646416" y="1492424"/>
            <a:ext cx="547260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 smtClean="0">
                <a:solidFill>
                  <a:srgbClr val="000000"/>
                </a:solidFill>
              </a:rPr>
              <a:t>Área de abrangência da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 smtClean="0">
                <a:solidFill>
                  <a:srgbClr val="000000"/>
                </a:solidFill>
              </a:rPr>
              <a:t>UBS Parque Oásis</a:t>
            </a:r>
            <a:endParaRPr kumimoji="0" lang="pt-B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8" y="1085056"/>
            <a:ext cx="6096000" cy="60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38" y="3868688"/>
            <a:ext cx="7239651" cy="5400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asted-image.pn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9832" y="196280"/>
            <a:ext cx="10377909" cy="79284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1957139" y="8890277"/>
            <a:ext cx="987385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Visita Domiciliar</a:t>
            </a:r>
            <a:r>
              <a:rPr kumimoji="0" lang="pt-BR" sz="32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a uma usuária idosa.</a:t>
            </a:r>
            <a:endParaRPr kumimoji="0" lang="pt-BR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951016" y="7338620"/>
            <a:ext cx="609600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Momentos com a Equipe</a:t>
            </a:r>
            <a:r>
              <a:rPr kumimoji="0" lang="pt-BR" sz="36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da UBS Parque Oásis</a:t>
            </a:r>
            <a:endParaRPr kumimoji="0" lang="pt-BR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00" y="484312"/>
            <a:ext cx="468052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4"/>
          <a:stretch/>
        </p:blipFill>
        <p:spPr>
          <a:xfrm>
            <a:off x="1101800" y="5164832"/>
            <a:ext cx="4680520" cy="418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20" y="556320"/>
            <a:ext cx="6528048" cy="652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0422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2" y="772344"/>
            <a:ext cx="10945216" cy="82089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927225" y="1782391"/>
            <a:ext cx="918368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Equipe da UBS Parque Oásis 2014 / 15</a:t>
            </a:r>
            <a:endParaRPr kumimoji="0" lang="pt-B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01877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UBS Parque Oásis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327152">
              <a:spcBef>
                <a:spcPts val="2300"/>
              </a:spcBef>
              <a:buFont typeface="Wingdings" pitchFamily="2" charset="2"/>
              <a:buChar char="q"/>
              <a:defRPr sz="1800"/>
            </a:pPr>
            <a:r>
              <a:rPr lang="pt-BR" sz="3200" dirty="0" smtClean="0"/>
              <a:t>Localizada na </a:t>
            </a:r>
            <a:r>
              <a:rPr lang="pt-BR" sz="3200" dirty="0"/>
              <a:t>zona urbana - 10 mil habitantes na área de abrangência e duas ESF</a:t>
            </a:r>
          </a:p>
          <a:p>
            <a:pPr lvl="0" defTabSz="327152">
              <a:spcBef>
                <a:spcPts val="2300"/>
              </a:spcBef>
              <a:buFont typeface="Wingdings" pitchFamily="2" charset="2"/>
              <a:buChar char="q"/>
              <a:defRPr sz="1800"/>
            </a:pPr>
            <a:r>
              <a:rPr lang="pt-BR" sz="3200" dirty="0"/>
              <a:t>5 Agentes Comunitárias de Saúde no inicio do trabalho. Após, 6 ACS - 3 em cada equipe.</a:t>
            </a:r>
          </a:p>
          <a:p>
            <a:pPr lvl="0" defTabSz="327152">
              <a:spcBef>
                <a:spcPts val="2300"/>
              </a:spcBef>
              <a:buFont typeface="Wingdings" pitchFamily="2" charset="2"/>
              <a:buChar char="q"/>
              <a:defRPr sz="1800"/>
            </a:pPr>
            <a:r>
              <a:rPr lang="pt-BR" sz="3200" dirty="0"/>
              <a:t>Equipe UM: um </a:t>
            </a:r>
            <a:r>
              <a:rPr lang="pt-BR" sz="3200" dirty="0" smtClean="0"/>
              <a:t>médico</a:t>
            </a:r>
            <a:r>
              <a:rPr lang="pt-BR" sz="3200" dirty="0"/>
              <a:t>, uma enfermeira, dois técnicos de enfermagem, uma dentista e uma ASB, e duas ACS (atualmente, 3) </a:t>
            </a:r>
          </a:p>
          <a:p>
            <a:pPr marL="746759" lvl="2" indent="-248920" defTabSz="327152">
              <a:spcBef>
                <a:spcPts val="2300"/>
              </a:spcBef>
              <a:defRPr sz="1800"/>
            </a:pPr>
            <a:r>
              <a:rPr lang="pt-BR" sz="3200" dirty="0"/>
              <a:t>1693 famílias e 5248 </a:t>
            </a:r>
            <a:r>
              <a:rPr lang="pt-BR" sz="3200" dirty="0" smtClean="0"/>
              <a:t>pessoas</a:t>
            </a:r>
          </a:p>
          <a:p>
            <a:pPr marL="746759" lvl="2" indent="-248920" defTabSz="327152">
              <a:spcBef>
                <a:spcPts val="2300"/>
              </a:spcBef>
              <a:defRPr sz="1800"/>
            </a:pPr>
            <a:r>
              <a:rPr lang="pt-BR" sz="3200" dirty="0" smtClean="0"/>
              <a:t>6 </a:t>
            </a:r>
            <a:r>
              <a:rPr lang="pt-BR" sz="3200" dirty="0" err="1" smtClean="0"/>
              <a:t>micro-áreas</a:t>
            </a:r>
            <a:r>
              <a:rPr lang="pt-BR" sz="3200" dirty="0" smtClean="0"/>
              <a:t>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579821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97744" y="1996480"/>
            <a:ext cx="11737304" cy="7200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0045" indent="-360045" defTabSz="473201">
              <a:spcBef>
                <a:spcPts val="3400"/>
              </a:spcBef>
              <a:defRPr sz="1800"/>
            </a:pPr>
            <a:r>
              <a:rPr lang="pt-BR" sz="3200" dirty="0"/>
              <a:t>631 idosos na área de abrangência da UBS</a:t>
            </a:r>
          </a:p>
          <a:p>
            <a:pPr marL="360045" lvl="0" indent="-360045" defTabSz="473201">
              <a:spcBef>
                <a:spcPts val="3400"/>
              </a:spcBef>
              <a:defRPr sz="1800"/>
            </a:pPr>
            <a:r>
              <a:rPr lang="pt-BR" sz="3200" dirty="0" smtClean="0"/>
              <a:t>T</a:t>
            </a:r>
            <a:r>
              <a:rPr sz="3200" dirty="0" err="1" smtClean="0"/>
              <a:t>êm</a:t>
            </a:r>
            <a:r>
              <a:rPr sz="3200" dirty="0" smtClean="0"/>
              <a:t> </a:t>
            </a:r>
            <a:r>
              <a:rPr sz="3200" dirty="0" err="1"/>
              <a:t>prioridade</a:t>
            </a:r>
            <a:r>
              <a:rPr sz="3200" dirty="0"/>
              <a:t> no </a:t>
            </a:r>
            <a:r>
              <a:rPr sz="3200" dirty="0" err="1"/>
              <a:t>atendimento</a:t>
            </a:r>
            <a:endParaRPr sz="3200" dirty="0"/>
          </a:p>
          <a:p>
            <a:pPr marL="360045" lvl="0" indent="-360045" defTabSz="473201">
              <a:spcBef>
                <a:spcPts val="3400"/>
              </a:spcBef>
              <a:defRPr sz="1800"/>
            </a:pPr>
            <a:r>
              <a:rPr lang="pt-BR" sz="3200" dirty="0" smtClean="0"/>
              <a:t>Não havia </a:t>
            </a:r>
            <a:r>
              <a:rPr sz="3200" dirty="0" smtClean="0"/>
              <a:t>um </a:t>
            </a:r>
            <a:r>
              <a:rPr sz="3200" dirty="0" err="1"/>
              <a:t>programa</a:t>
            </a:r>
            <a:r>
              <a:rPr sz="3200" dirty="0"/>
              <a:t> </a:t>
            </a:r>
            <a:r>
              <a:rPr sz="3200" dirty="0" err="1"/>
              <a:t>direcionado</a:t>
            </a:r>
            <a:r>
              <a:rPr sz="3200" dirty="0"/>
              <a:t> a </a:t>
            </a:r>
            <a:r>
              <a:rPr sz="3200" dirty="0" err="1"/>
              <a:t>esta</a:t>
            </a:r>
            <a:r>
              <a:rPr sz="3200" dirty="0"/>
              <a:t> </a:t>
            </a:r>
            <a:r>
              <a:rPr sz="3200" dirty="0" err="1"/>
              <a:t>população</a:t>
            </a:r>
            <a:endParaRPr sz="3200" dirty="0"/>
          </a:p>
          <a:p>
            <a:pPr marL="360045" lvl="0" indent="-360045" defTabSz="473201">
              <a:spcBef>
                <a:spcPts val="3400"/>
              </a:spcBef>
              <a:defRPr sz="1800"/>
            </a:pPr>
            <a:r>
              <a:rPr sz="3200" dirty="0" err="1" smtClean="0"/>
              <a:t>Livre</a:t>
            </a:r>
            <a:r>
              <a:rPr sz="3200" dirty="0" smtClean="0"/>
              <a:t> </a:t>
            </a:r>
            <a:r>
              <a:rPr sz="3200" dirty="0" err="1"/>
              <a:t>demanda</a:t>
            </a:r>
            <a:r>
              <a:rPr sz="3200" dirty="0"/>
              <a:t> e </a:t>
            </a:r>
            <a:r>
              <a:rPr sz="3200" dirty="0" err="1"/>
              <a:t>visitas</a:t>
            </a:r>
            <a:r>
              <a:rPr sz="3200" dirty="0"/>
              <a:t> </a:t>
            </a:r>
            <a:r>
              <a:rPr sz="3200" dirty="0" err="1"/>
              <a:t>domiciliares</a:t>
            </a:r>
            <a:endParaRPr sz="3200" dirty="0"/>
          </a:p>
          <a:p>
            <a:pPr marL="360045" lvl="0" indent="-360045" defTabSz="473201">
              <a:spcBef>
                <a:spcPts val="3400"/>
              </a:spcBef>
              <a:defRPr sz="1800"/>
            </a:pPr>
            <a:r>
              <a:rPr sz="3200" dirty="0" err="1"/>
              <a:t>Cadernetas</a:t>
            </a:r>
            <a:r>
              <a:rPr sz="3200" dirty="0"/>
              <a:t> de </a:t>
            </a:r>
            <a:r>
              <a:rPr sz="3200" dirty="0" err="1"/>
              <a:t>Saúde</a:t>
            </a:r>
            <a:r>
              <a:rPr sz="3200" dirty="0"/>
              <a:t> do </a:t>
            </a:r>
            <a:r>
              <a:rPr sz="3200" dirty="0" err="1"/>
              <a:t>Idoso</a:t>
            </a:r>
            <a:endParaRPr sz="3200" dirty="0"/>
          </a:p>
          <a:p>
            <a:pPr marL="360045" lvl="0" indent="-360045" defTabSz="473201">
              <a:spcBef>
                <a:spcPts val="3400"/>
              </a:spcBef>
              <a:defRPr sz="1800"/>
            </a:pPr>
            <a:r>
              <a:rPr sz="3200" dirty="0" err="1"/>
              <a:t>Grupos</a:t>
            </a:r>
            <a:r>
              <a:rPr sz="3200" dirty="0"/>
              <a:t> de </a:t>
            </a:r>
            <a:r>
              <a:rPr sz="3200" dirty="0" err="1"/>
              <a:t>Hipertensos</a:t>
            </a:r>
            <a:r>
              <a:rPr sz="3200" dirty="0"/>
              <a:t> e </a:t>
            </a:r>
            <a:r>
              <a:rPr sz="3200" dirty="0" err="1" smtClean="0"/>
              <a:t>Diabéticos</a:t>
            </a:r>
            <a:r>
              <a:rPr lang="pt-BR" sz="3200" dirty="0"/>
              <a:t> </a:t>
            </a:r>
            <a:r>
              <a:rPr lang="pt-BR" sz="3200" dirty="0" smtClean="0"/>
              <a:t>e </a:t>
            </a:r>
            <a:r>
              <a:rPr sz="3200" dirty="0" err="1" smtClean="0"/>
              <a:t>Grupo</a:t>
            </a:r>
            <a:r>
              <a:rPr sz="3200" dirty="0" smtClean="0"/>
              <a:t> </a:t>
            </a:r>
            <a:r>
              <a:rPr sz="3200" dirty="0"/>
              <a:t>de </a:t>
            </a:r>
            <a:r>
              <a:rPr sz="3200" dirty="0" err="1"/>
              <a:t>Saúde</a:t>
            </a:r>
            <a:r>
              <a:rPr sz="3200" dirty="0"/>
              <a:t> Mental</a:t>
            </a:r>
          </a:p>
          <a:p>
            <a:pPr marL="360045" lvl="0" indent="-360045" defTabSz="473201">
              <a:spcBef>
                <a:spcPts val="3400"/>
              </a:spcBef>
              <a:defRPr sz="1800"/>
            </a:pPr>
            <a:r>
              <a:rPr sz="3200" dirty="0" err="1"/>
              <a:t>Não</a:t>
            </a:r>
            <a:r>
              <a:rPr sz="3200" dirty="0"/>
              <a:t> </a:t>
            </a:r>
            <a:r>
              <a:rPr sz="3200" dirty="0" err="1"/>
              <a:t>haviam</a:t>
            </a:r>
            <a:r>
              <a:rPr sz="3200" dirty="0"/>
              <a:t> dados </a:t>
            </a:r>
            <a:r>
              <a:rPr sz="3200" dirty="0" err="1"/>
              <a:t>específicos</a:t>
            </a:r>
            <a:r>
              <a:rPr sz="3200" dirty="0"/>
              <a:t> </a:t>
            </a:r>
            <a:r>
              <a:rPr sz="3200" dirty="0" err="1"/>
              <a:t>sobre</a:t>
            </a:r>
            <a:r>
              <a:rPr sz="3200" dirty="0"/>
              <a:t> </a:t>
            </a:r>
            <a:r>
              <a:rPr sz="3200" dirty="0" err="1"/>
              <a:t>os</a:t>
            </a:r>
            <a:r>
              <a:rPr sz="3200" dirty="0"/>
              <a:t> </a:t>
            </a:r>
            <a:r>
              <a:rPr sz="3200" dirty="0" err="1"/>
              <a:t>idosos</a:t>
            </a:r>
            <a:r>
              <a:rPr sz="3200" dirty="0"/>
              <a:t> da </a:t>
            </a:r>
            <a:r>
              <a:rPr sz="3200" dirty="0" err="1"/>
              <a:t>área</a:t>
            </a:r>
            <a:r>
              <a:rPr sz="3200" dirty="0"/>
              <a:t> de </a:t>
            </a:r>
            <a:r>
              <a:rPr sz="3200" dirty="0" err="1"/>
              <a:t>abrangência</a:t>
            </a:r>
            <a:endParaRPr sz="3200" dirty="0"/>
          </a:p>
        </p:txBody>
      </p:sp>
      <p:sp>
        <p:nvSpPr>
          <p:cNvPr id="3" name="Shape 36"/>
          <p:cNvSpPr txBox="1">
            <a:spLocks/>
          </p:cNvSpPr>
          <p:nvPr/>
        </p:nvSpPr>
        <p:spPr>
          <a:xfrm>
            <a:off x="237704" y="444500"/>
            <a:ext cx="12529392" cy="17680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/>
            </a:pPr>
            <a:r>
              <a:rPr lang="pt-BR" sz="5400" b="1" dirty="0" smtClean="0"/>
              <a:t>Os idosos na UBS </a:t>
            </a:r>
            <a:r>
              <a:rPr lang="pt-BR" sz="5400" b="1" dirty="0" smtClean="0"/>
              <a:t>Parque Oásis...</a:t>
            </a:r>
            <a:endParaRPr lang="pt-BR" sz="5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 numCol="1">
            <a:noAutofit/>
          </a:bodyPr>
          <a:lstStyle/>
          <a:p>
            <a:pPr>
              <a:lnSpc>
                <a:spcPct val="50000"/>
              </a:lnSpc>
            </a:pPr>
            <a:r>
              <a:rPr lang="pt-BR" sz="3200" dirty="0" smtClean="0"/>
              <a:t>Cadastrar os usuários idosos da </a:t>
            </a:r>
            <a:r>
              <a:rPr lang="pt-BR" sz="3200" dirty="0"/>
              <a:t>á</a:t>
            </a:r>
            <a:r>
              <a:rPr lang="pt-BR" sz="3200" dirty="0" smtClean="0"/>
              <a:t>rea de abrangência</a:t>
            </a:r>
          </a:p>
          <a:p>
            <a:pPr>
              <a:lnSpc>
                <a:spcPct val="50000"/>
              </a:lnSpc>
            </a:pPr>
            <a:r>
              <a:rPr lang="pt-BR" sz="3200" dirty="0"/>
              <a:t>Busca ativa dos idosos da área de abrangência</a:t>
            </a:r>
          </a:p>
          <a:p>
            <a:pPr>
              <a:lnSpc>
                <a:spcPct val="50000"/>
              </a:lnSpc>
            </a:pPr>
            <a:r>
              <a:rPr lang="pt-BR" sz="3200" dirty="0" smtClean="0"/>
              <a:t>Dispor da versão atualizada do protocolo do MS na UBS</a:t>
            </a:r>
          </a:p>
          <a:p>
            <a:pPr>
              <a:lnSpc>
                <a:spcPct val="50000"/>
              </a:lnSpc>
            </a:pPr>
            <a:r>
              <a:rPr lang="pt-BR" sz="3200" dirty="0" smtClean="0"/>
              <a:t>Organizar capacitação </a:t>
            </a:r>
            <a:r>
              <a:rPr lang="pt-BR" sz="3200" dirty="0" smtClean="0"/>
              <a:t>da equipe</a:t>
            </a:r>
          </a:p>
          <a:p>
            <a:pPr>
              <a:lnSpc>
                <a:spcPct val="50000"/>
              </a:lnSpc>
            </a:pPr>
            <a:r>
              <a:rPr lang="pt-BR" sz="3200" dirty="0" smtClean="0"/>
              <a:t>Capacitação dos </a:t>
            </a:r>
            <a:r>
              <a:rPr lang="pt-BR" sz="3200" dirty="0" smtClean="0"/>
              <a:t>usuários</a:t>
            </a:r>
          </a:p>
          <a:p>
            <a:pPr>
              <a:lnSpc>
                <a:spcPct val="50000"/>
              </a:lnSpc>
            </a:pPr>
            <a:r>
              <a:rPr lang="pt-BR" sz="3200" dirty="0"/>
              <a:t>Melhorar o </a:t>
            </a:r>
            <a:r>
              <a:rPr lang="pt-BR" sz="3200" dirty="0" smtClean="0"/>
              <a:t>acolhimento</a:t>
            </a:r>
            <a:endParaRPr lang="pt-BR" sz="3200" dirty="0" smtClean="0"/>
          </a:p>
          <a:p>
            <a:pPr>
              <a:lnSpc>
                <a:spcPct val="50000"/>
              </a:lnSpc>
            </a:pPr>
            <a:r>
              <a:rPr lang="pt-BR" sz="3200" dirty="0" smtClean="0"/>
              <a:t>Exame </a:t>
            </a:r>
            <a:r>
              <a:rPr lang="pt-BR" sz="3200" dirty="0" smtClean="0"/>
              <a:t>clínico e laboratoriais atualizados</a:t>
            </a:r>
          </a:p>
          <a:p>
            <a:pPr>
              <a:lnSpc>
                <a:spcPct val="50000"/>
              </a:lnSpc>
            </a:pPr>
            <a:r>
              <a:rPr lang="pt-BR" sz="3200" dirty="0" smtClean="0"/>
              <a:t>Visitas </a:t>
            </a:r>
            <a:r>
              <a:rPr lang="pt-BR" sz="3200" dirty="0" smtClean="0"/>
              <a:t>domiciliares</a:t>
            </a:r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386515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52500" y="2891532"/>
            <a:ext cx="11099800" cy="6233740"/>
          </a:xfrm>
        </p:spPr>
        <p:txBody>
          <a:bodyPr>
            <a:normAutofit fontScale="92500" lnSpcReduction="20000"/>
          </a:bodyPr>
          <a:lstStyle/>
          <a:p>
            <a:r>
              <a:rPr lang="pt-BR" sz="3500" dirty="0" smtClean="0"/>
              <a:t>Priorizar o agendamento aos idosos</a:t>
            </a:r>
          </a:p>
          <a:p>
            <a:r>
              <a:rPr lang="pt-BR" sz="3500" dirty="0" smtClean="0"/>
              <a:t>Orientações </a:t>
            </a:r>
            <a:r>
              <a:rPr lang="pt-BR" sz="3500" dirty="0"/>
              <a:t>de saúde bucal a todos os </a:t>
            </a:r>
            <a:r>
              <a:rPr lang="pt-BR" sz="3500" dirty="0" smtClean="0"/>
              <a:t>idosos</a:t>
            </a:r>
          </a:p>
          <a:p>
            <a:r>
              <a:rPr lang="pt-BR" sz="3500" dirty="0"/>
              <a:t>Orientações nas </a:t>
            </a:r>
            <a:r>
              <a:rPr lang="pt-BR" sz="3500" dirty="0" smtClean="0"/>
              <a:t>consultas – hábitos saudáveis</a:t>
            </a:r>
          </a:p>
          <a:p>
            <a:r>
              <a:rPr lang="pt-BR" sz="3500" dirty="0" smtClean="0"/>
              <a:t>Oferecer atendimento em saúde </a:t>
            </a:r>
            <a:r>
              <a:rPr lang="pt-BR" sz="3500" dirty="0" err="1" smtClean="0"/>
              <a:t>buca</a:t>
            </a:r>
            <a:r>
              <a:rPr lang="pt-BR" sz="3500" dirty="0" smtClean="0"/>
              <a:t> a todos</a:t>
            </a:r>
          </a:p>
          <a:p>
            <a:r>
              <a:rPr lang="pt-BR" sz="3500" dirty="0" smtClean="0"/>
              <a:t>Preencher os registros</a:t>
            </a:r>
          </a:p>
          <a:p>
            <a:r>
              <a:rPr lang="pt-BR" sz="3500" dirty="0" smtClean="0"/>
              <a:t>Manter registro/ata de atendimentos atualizados na UBS</a:t>
            </a:r>
          </a:p>
          <a:p>
            <a:r>
              <a:rPr lang="pt-BR" sz="3500" dirty="0" smtClean="0"/>
              <a:t>Manter registros do SIAB atualizados</a:t>
            </a:r>
            <a:endParaRPr lang="pt-BR" sz="3500" dirty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0613256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 b="1" dirty="0" err="1"/>
              <a:t>Objetivo</a:t>
            </a:r>
            <a:r>
              <a:rPr sz="8000" b="1" dirty="0"/>
              <a:t> </a:t>
            </a:r>
            <a:r>
              <a:rPr sz="8000" b="1" dirty="0" err="1"/>
              <a:t>Geral</a:t>
            </a:r>
            <a:endParaRPr sz="8000" b="1" dirty="0"/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4400" dirty="0" err="1"/>
              <a:t>Qualificar</a:t>
            </a:r>
            <a:r>
              <a:rPr sz="4400" dirty="0"/>
              <a:t> a </a:t>
            </a:r>
            <a:r>
              <a:rPr sz="4400" dirty="0" err="1"/>
              <a:t>atenção</a:t>
            </a:r>
            <a:r>
              <a:rPr sz="4400" dirty="0"/>
              <a:t> a </a:t>
            </a:r>
            <a:r>
              <a:rPr sz="4400" dirty="0" err="1"/>
              <a:t>saúde</a:t>
            </a:r>
            <a:r>
              <a:rPr sz="4400" dirty="0"/>
              <a:t> do </a:t>
            </a:r>
            <a:r>
              <a:rPr sz="4400" dirty="0" err="1"/>
              <a:t>Idoso</a:t>
            </a:r>
            <a:r>
              <a:rPr sz="4400" dirty="0"/>
              <a:t> </a:t>
            </a:r>
            <a:r>
              <a:rPr sz="4400" dirty="0" err="1"/>
              <a:t>na</a:t>
            </a:r>
            <a:r>
              <a:rPr sz="4400" dirty="0"/>
              <a:t> UBS </a:t>
            </a:r>
            <a:r>
              <a:rPr sz="4400" dirty="0" err="1"/>
              <a:t>Parque</a:t>
            </a:r>
            <a:r>
              <a:rPr sz="4400" dirty="0"/>
              <a:t> </a:t>
            </a:r>
            <a:r>
              <a:rPr sz="4400" dirty="0" err="1"/>
              <a:t>Oásis</a:t>
            </a:r>
            <a:r>
              <a:rPr sz="4400" dirty="0"/>
              <a:t>, no </a:t>
            </a:r>
            <a:r>
              <a:rPr sz="4400" dirty="0" err="1"/>
              <a:t>município</a:t>
            </a:r>
            <a:r>
              <a:rPr sz="4400" dirty="0"/>
              <a:t> de Caxias do </a:t>
            </a:r>
            <a:r>
              <a:rPr sz="4400" dirty="0" err="1"/>
              <a:t>Sul</a:t>
            </a:r>
            <a:r>
              <a:rPr sz="4400" dirty="0"/>
              <a:t>, RS.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pt-BR" sz="6000" b="1" dirty="0"/>
              <a:t>Resultados referentes ao objetivo de ampliar a cobertura do Programa de Saúde do </a:t>
            </a:r>
            <a:r>
              <a:rPr lang="pt-BR" sz="6000" b="1" dirty="0" smtClean="0"/>
              <a:t>Idoso</a:t>
            </a:r>
            <a:endParaRPr lang="pt-BR" dirty="0"/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101800" y="2459484"/>
            <a:ext cx="10950499" cy="22012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/>
            </a:pPr>
            <a:r>
              <a:rPr sz="3200" b="1" dirty="0" smtClean="0"/>
              <a:t>Meta: </a:t>
            </a:r>
            <a:r>
              <a:rPr lang="pt-BR" sz="3200" b="1" dirty="0" smtClean="0"/>
              <a:t>A</a:t>
            </a:r>
            <a:r>
              <a:rPr sz="3200" b="1" dirty="0" err="1" smtClean="0"/>
              <a:t>mpliar</a:t>
            </a:r>
            <a:r>
              <a:rPr sz="3200" b="1" dirty="0" smtClean="0"/>
              <a:t> </a:t>
            </a:r>
            <a:r>
              <a:rPr sz="3200" b="1" dirty="0"/>
              <a:t>a </a:t>
            </a:r>
            <a:r>
              <a:rPr sz="3200" b="1" dirty="0" err="1"/>
              <a:t>cobertura</a:t>
            </a:r>
            <a:r>
              <a:rPr sz="3200" b="1" dirty="0"/>
              <a:t> de </a:t>
            </a:r>
            <a:r>
              <a:rPr sz="3200" b="1" dirty="0" err="1"/>
              <a:t>atenção</a:t>
            </a:r>
            <a:r>
              <a:rPr sz="3200" b="1" dirty="0"/>
              <a:t> a </a:t>
            </a:r>
            <a:r>
              <a:rPr sz="3200" b="1" dirty="0" err="1"/>
              <a:t>saúde</a:t>
            </a:r>
            <a:r>
              <a:rPr sz="3200" b="1" dirty="0"/>
              <a:t> do </a:t>
            </a:r>
            <a:r>
              <a:rPr sz="3200" b="1" dirty="0" err="1"/>
              <a:t>idoso</a:t>
            </a:r>
            <a:r>
              <a:rPr sz="3200" b="1" dirty="0"/>
              <a:t> da </a:t>
            </a:r>
            <a:r>
              <a:rPr sz="3200" b="1" dirty="0" err="1"/>
              <a:t>área</a:t>
            </a:r>
            <a:r>
              <a:rPr sz="3200" b="1" dirty="0"/>
              <a:t> da UBS para 70%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896" y="4299496"/>
            <a:ext cx="8928991" cy="43937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1977</Words>
  <Application>Microsoft Office PowerPoint</Application>
  <PresentationFormat>Personalizar</PresentationFormat>
  <Paragraphs>187</Paragraphs>
  <Slides>38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White</vt:lpstr>
      <vt:lpstr>Qualificação da Atenção a Saúde do Idoso na UBS Parque Oásis, no município de Caxias do Sul, RS. </vt:lpstr>
      <vt:lpstr>Apresentação do PowerPoint</vt:lpstr>
      <vt:lpstr>O município de  Caxias do Sul </vt:lpstr>
      <vt:lpstr>UBS Parque Oásis</vt:lpstr>
      <vt:lpstr>Apresentação do PowerPoint</vt:lpstr>
      <vt:lpstr>Metodologia</vt:lpstr>
      <vt:lpstr>Metodologia</vt:lpstr>
      <vt:lpstr>Objetivo Geral</vt:lpstr>
      <vt:lpstr>Resultados referentes ao objetivo de ampliar a cobertura do Programa de Saúde do Idoso</vt:lpstr>
      <vt:lpstr>Objetivo: Melhorar a cobertura da primeira consulta odontológica aos idosos na UBS</vt:lpstr>
      <vt:lpstr>Objetivo: Ampliar a cobertura do Programa de Saúde do Idoso</vt:lpstr>
      <vt:lpstr>Objetivo: Melhorar a qualidade da atenção ao idoso na UBS</vt:lpstr>
      <vt:lpstr>Objetivo: Melhorar a qualidade da atenção ao idoso na UBS.</vt:lpstr>
      <vt:lpstr>Apresentação do PowerPoint</vt:lpstr>
      <vt:lpstr>Objetivo: Melhorar a qualidade da atenção ao idoso na UBS.</vt:lpstr>
      <vt:lpstr>Objetivo: Melhorar a qualidade da atenção ao idoso na UBS</vt:lpstr>
      <vt:lpstr>Objetivo: Melhorar a qualidade da atenção ao idoso na UBS</vt:lpstr>
      <vt:lpstr>Objetivo: Melhorar a qualidade da atenção ao idoso na UBS</vt:lpstr>
      <vt:lpstr>Objetivo: Melhorar a qualidade da atenção ao idoso na UBS</vt:lpstr>
      <vt:lpstr>Objetivo: Melhorar a qualidade da atenção ao idoso na UBS</vt:lpstr>
      <vt:lpstr>Objetivo: Melhorar a adesão dos idosos ao Programa</vt:lpstr>
      <vt:lpstr>Apresentação do PowerPoint</vt:lpstr>
      <vt:lpstr>Apresentação do PowerPoint</vt:lpstr>
      <vt:lpstr>Objetivo: Mapear os idosos de risco da área de abrangência</vt:lpstr>
      <vt:lpstr>Objetivo: Mapear os idosos de risco da área de abrangência</vt:lpstr>
      <vt:lpstr>Objetivo: Promover a saúde dos idosos</vt:lpstr>
      <vt:lpstr>Objetivo: Promover a saúde dos idosos</vt:lpstr>
      <vt:lpstr>Objetivo: Promover a saúde dos idosos</vt:lpstr>
      <vt:lpstr>Discussão - Importância da Intervenção para a equipe</vt:lpstr>
      <vt:lpstr>Discussão- Importância da Intervenção para o serviço</vt:lpstr>
      <vt:lpstr>Discussão - Importância da Intervenção para a comunidade</vt:lpstr>
      <vt:lpstr>Reflexão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 Atenção a Saúde do Idoso na UBS Parque Oásis, no município de Caxias do Sul, RS.</dc:title>
  <dc:creator>Débora Slaviero</dc:creator>
  <cp:lastModifiedBy>Débora Slaviero</cp:lastModifiedBy>
  <cp:revision>49</cp:revision>
  <dcterms:modified xsi:type="dcterms:W3CDTF">2015-01-22T13:22:31Z</dcterms:modified>
</cp:coreProperties>
</file>