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2" r:id="rId20"/>
    <p:sldId id="273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20" autoAdjust="0"/>
    <p:restoredTop sz="94660"/>
  </p:normalViewPr>
  <p:slideViewPr>
    <p:cSldViewPr>
      <p:cViewPr>
        <p:scale>
          <a:sx n="75" d="100"/>
          <a:sy n="75" d="100"/>
        </p:scale>
        <p:origin x="-195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2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AppData\Local\Temp\Ecl&#233;a-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>
        <c:manualLayout>
          <c:layoutTarget val="inner"/>
          <c:xMode val="edge"/>
          <c:yMode val="edge"/>
          <c:x val="0.11693559898681706"/>
          <c:y val="8.4099568199138039E-2"/>
          <c:w val="0.84677502714591224"/>
          <c:h val="0.7986872791927399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0.14560439560439706</c:v>
                </c:pt>
                <c:pt idx="1">
                  <c:v>0.23534798534798707</c:v>
                </c:pt>
                <c:pt idx="2">
                  <c:v>0.33058608058608313</c:v>
                </c:pt>
                <c:pt idx="3">
                  <c:v>0.40934065934066521</c:v>
                </c:pt>
              </c:numCache>
            </c:numRef>
          </c:val>
        </c:ser>
        <c:axId val="60182912"/>
        <c:axId val="60184448"/>
      </c:barChart>
      <c:catAx>
        <c:axId val="601829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0184448"/>
        <c:crosses val="autoZero"/>
        <c:auto val="1"/>
        <c:lblAlgn val="ctr"/>
        <c:lblOffset val="100"/>
      </c:catAx>
      <c:valAx>
        <c:axId val="6018444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0182912"/>
        <c:crosses val="autoZero"/>
        <c:crossBetween val="between"/>
        <c:majorUnit val="0.2"/>
        <c:min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015761067945999"/>
          <c:y val="4.4488561799093315E-2"/>
          <c:w val="0.842344344788027"/>
          <c:h val="0.842039116559303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Indicadores!$S$26</c:f>
              <c:strCache>
                <c:ptCount val="1"/>
                <c:pt idx="0">
                  <c:v>Proporção de diabéticos com prescrição de medicamentos  da lista do Hiperdia ou da Farmácia Popular</c:v>
                </c:pt>
              </c:strCache>
            </c:strRef>
          </c:tx>
          <c:cat>
            <c:strRef>
              <c:f>Indicadores!$T$25:$W$25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Indicadores!$T$26:$W$26</c:f>
              <c:numCache>
                <c:formatCode>0.0%</c:formatCode>
                <c:ptCount val="4"/>
                <c:pt idx="0">
                  <c:v>0.93636363636363917</c:v>
                </c:pt>
                <c:pt idx="1">
                  <c:v>0.93548387096773478</c:v>
                </c:pt>
                <c:pt idx="2">
                  <c:v>0.93953488372092275</c:v>
                </c:pt>
                <c:pt idx="3">
                  <c:v>0.94163424124513917</c:v>
                </c:pt>
              </c:numCache>
            </c:numRef>
          </c:val>
        </c:ser>
        <c:axId val="64308736"/>
        <c:axId val="64310272"/>
      </c:barChart>
      <c:catAx>
        <c:axId val="643087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310272"/>
        <c:crosses val="autoZero"/>
        <c:auto val="1"/>
        <c:lblAlgn val="ctr"/>
        <c:lblOffset val="100"/>
      </c:catAx>
      <c:valAx>
        <c:axId val="64310272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308736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098"/>
          <c:y val="7.6805617521393324E-2"/>
          <c:w val="0.84615384615385425"/>
          <c:h val="0.800592460398805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cat>
            <c:strRef>
              <c:f>Indicadores!$D$30:$G$30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Indicadores!$D$31:$G$31</c:f>
              <c:numCache>
                <c:formatCode>0.0%</c:formatCode>
                <c:ptCount val="4"/>
                <c:pt idx="0">
                  <c:v>0.91194968553460121</c:v>
                </c:pt>
                <c:pt idx="1">
                  <c:v>0.91050583657588946</c:v>
                </c:pt>
                <c:pt idx="2">
                  <c:v>0.91689750692520799</c:v>
                </c:pt>
                <c:pt idx="3">
                  <c:v>0.92393736017897099</c:v>
                </c:pt>
              </c:numCache>
            </c:numRef>
          </c:val>
        </c:ser>
        <c:axId val="64393984"/>
        <c:axId val="64395520"/>
      </c:barChart>
      <c:catAx>
        <c:axId val="643939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395520"/>
        <c:crosses val="autoZero"/>
        <c:auto val="1"/>
        <c:lblAlgn val="ctr"/>
        <c:lblOffset val="100"/>
      </c:catAx>
      <c:valAx>
        <c:axId val="64395520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393984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040810327991502"/>
          <c:y val="4.6535271054081506E-2"/>
          <c:w val="0.84201347498505796"/>
          <c:h val="0.8299143741291600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cat>
            <c:strRef>
              <c:f>Indicadores!$T$30:$W$30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Indicadores!$T$31:$W$31</c:f>
              <c:numCache>
                <c:formatCode>0.0%</c:formatCode>
                <c:ptCount val="4"/>
                <c:pt idx="0">
                  <c:v>0.88596491228070517</c:v>
                </c:pt>
                <c:pt idx="1">
                  <c:v>0.88749999999999996</c:v>
                </c:pt>
                <c:pt idx="2">
                  <c:v>0.89545454545454584</c:v>
                </c:pt>
                <c:pt idx="3">
                  <c:v>0.90151515151514783</c:v>
                </c:pt>
              </c:numCache>
            </c:numRef>
          </c:val>
        </c:ser>
        <c:axId val="64423424"/>
        <c:axId val="64424960"/>
      </c:barChart>
      <c:catAx>
        <c:axId val="644234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424960"/>
        <c:crosses val="autoZero"/>
        <c:auto val="1"/>
        <c:lblAlgn val="ctr"/>
        <c:lblOffset val="100"/>
      </c:catAx>
      <c:valAx>
        <c:axId val="64424960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423424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autoTitleDeleted val="1"/>
    <c:plotArea>
      <c:layout>
        <c:manualLayout>
          <c:layoutTarget val="inner"/>
          <c:xMode val="edge"/>
          <c:yMode val="edge"/>
          <c:x val="0.11990750226853603"/>
          <c:y val="5.5585239345081798E-2"/>
          <c:w val="0.84267146284534122"/>
          <c:h val="0.8254558023997083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0.92982456140351522</c:v>
                </c:pt>
                <c:pt idx="1">
                  <c:v>0.90625</c:v>
                </c:pt>
                <c:pt idx="2">
                  <c:v>0.90909090909090584</c:v>
                </c:pt>
                <c:pt idx="3">
                  <c:v>0.91666666666666596</c:v>
                </c:pt>
              </c:numCache>
            </c:numRef>
          </c:val>
        </c:ser>
        <c:axId val="65687552"/>
        <c:axId val="65689088"/>
      </c:barChart>
      <c:catAx>
        <c:axId val="656875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5689088"/>
        <c:crosses val="autoZero"/>
        <c:auto val="1"/>
        <c:lblAlgn val="ctr"/>
        <c:lblOffset val="100"/>
      </c:catAx>
      <c:valAx>
        <c:axId val="65689088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568755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298"/>
          <c:y val="7.4324397133643624E-2"/>
          <c:w val="0.8442622950819566"/>
          <c:h val="0.808462450258230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0.85534591194969223</c:v>
                </c:pt>
                <c:pt idx="1">
                  <c:v>0.87159533073930218</c:v>
                </c:pt>
                <c:pt idx="2">
                  <c:v>0.89196675900275857</c:v>
                </c:pt>
                <c:pt idx="3">
                  <c:v>0.89932885906040305</c:v>
                </c:pt>
              </c:numCache>
            </c:numRef>
          </c:val>
        </c:ser>
        <c:axId val="65700608"/>
        <c:axId val="65702144"/>
      </c:barChart>
      <c:catAx>
        <c:axId val="657006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5702144"/>
        <c:crosses val="autoZero"/>
        <c:auto val="1"/>
        <c:lblAlgn val="ctr"/>
        <c:lblOffset val="100"/>
      </c:catAx>
      <c:valAx>
        <c:axId val="65702144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5700608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298"/>
          <c:y val="4.5647472550038794E-2"/>
          <c:w val="0.8442622950819576"/>
          <c:h val="0.828340039402165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0.25786163522012601</c:v>
                </c:pt>
                <c:pt idx="1">
                  <c:v>0.36186770428015813</c:v>
                </c:pt>
                <c:pt idx="2">
                  <c:v>0.36011080332410522</c:v>
                </c:pt>
                <c:pt idx="3">
                  <c:v>0.36912751677852301</c:v>
                </c:pt>
              </c:numCache>
            </c:numRef>
          </c:val>
        </c:ser>
        <c:axId val="65645952"/>
        <c:axId val="71898240"/>
      </c:barChart>
      <c:catAx>
        <c:axId val="656459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1898240"/>
        <c:crosses val="autoZero"/>
        <c:auto val="1"/>
        <c:lblAlgn val="ctr"/>
        <c:lblOffset val="100"/>
      </c:catAx>
      <c:valAx>
        <c:axId val="7189824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564595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015517530068603"/>
          <c:y val="5.9853931302066225E-2"/>
          <c:w val="0.84234680896868219"/>
          <c:h val="0.815651666730066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0.23684210526315796</c:v>
                </c:pt>
                <c:pt idx="1">
                  <c:v>0.30625000000000002</c:v>
                </c:pt>
                <c:pt idx="2">
                  <c:v>0.31818181818182112</c:v>
                </c:pt>
                <c:pt idx="3">
                  <c:v>0.3371212121212121</c:v>
                </c:pt>
              </c:numCache>
            </c:numRef>
          </c:val>
        </c:ser>
        <c:axId val="71942528"/>
        <c:axId val="71944064"/>
      </c:barChart>
      <c:catAx>
        <c:axId val="719425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1944064"/>
        <c:crosses val="autoZero"/>
        <c:auto val="1"/>
        <c:lblAlgn val="ctr"/>
        <c:lblOffset val="100"/>
      </c:catAx>
      <c:valAx>
        <c:axId val="7194406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1942528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298"/>
          <c:y val="4.0327672388872603E-2"/>
          <c:w val="0.8442622950819576"/>
          <c:h val="0.8428857224356883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Indicadores!$C$48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cat>
            <c:strRef>
              <c:f>Indicadores!$D$47:$G$47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Indicadores!$D$48:$G$48</c:f>
              <c:numCache>
                <c:formatCode>0.0%</c:formatCode>
                <c:ptCount val="4"/>
                <c:pt idx="0">
                  <c:v>0.96855345911949919</c:v>
                </c:pt>
                <c:pt idx="1">
                  <c:v>0.9805447470817118</c:v>
                </c:pt>
                <c:pt idx="2">
                  <c:v>0.98614958448753398</c:v>
                </c:pt>
                <c:pt idx="3">
                  <c:v>0.98881431767338523</c:v>
                </c:pt>
              </c:numCache>
            </c:numRef>
          </c:val>
        </c:ser>
        <c:axId val="71989888"/>
        <c:axId val="72016256"/>
      </c:barChart>
      <c:catAx>
        <c:axId val="719898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016256"/>
        <c:crosses val="autoZero"/>
        <c:auto val="1"/>
        <c:lblAlgn val="ctr"/>
        <c:lblOffset val="100"/>
      </c:catAx>
      <c:valAx>
        <c:axId val="720162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1989888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autoTitleDeleted val="1"/>
    <c:plotArea>
      <c:layout>
        <c:manualLayout>
          <c:layoutTarget val="inner"/>
          <c:xMode val="edge"/>
          <c:yMode val="edge"/>
          <c:x val="0.11990750226853603"/>
          <c:y val="8.3469302631411224E-2"/>
          <c:w val="0.84267146284534122"/>
          <c:h val="0.8054227433923287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Indicadores!$S$48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cat>
            <c:strRef>
              <c:f>Indicadores!$T$47:$W$47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Indicadores!$T$48:$W$48</c:f>
              <c:numCache>
                <c:formatCode>0.0%</c:formatCode>
                <c:ptCount val="4"/>
                <c:pt idx="0">
                  <c:v>0.97368421052632426</c:v>
                </c:pt>
                <c:pt idx="1">
                  <c:v>0.98124999999999996</c:v>
                </c:pt>
                <c:pt idx="2">
                  <c:v>0.986363636363636</c:v>
                </c:pt>
                <c:pt idx="3">
                  <c:v>0.98863636363635676</c:v>
                </c:pt>
              </c:numCache>
            </c:numRef>
          </c:val>
        </c:ser>
        <c:axId val="72043904"/>
        <c:axId val="72049792"/>
      </c:barChart>
      <c:catAx>
        <c:axId val="720439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049792"/>
        <c:crosses val="autoZero"/>
        <c:auto val="1"/>
        <c:lblAlgn val="ctr"/>
        <c:lblOffset val="100"/>
      </c:catAx>
      <c:valAx>
        <c:axId val="7204979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043904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4959016393442706"/>
          <c:y val="0.10812037830552403"/>
          <c:w val="0.84836065573770481"/>
          <c:h val="0.75805509702083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0.98742138364779797</c:v>
                </c:pt>
                <c:pt idx="1">
                  <c:v>0.98832684824902683</c:v>
                </c:pt>
                <c:pt idx="2">
                  <c:v>0.99168975069252119</c:v>
                </c:pt>
                <c:pt idx="3">
                  <c:v>0.99328859060402697</c:v>
                </c:pt>
              </c:numCache>
            </c:numRef>
          </c:val>
        </c:ser>
        <c:axId val="72104576"/>
        <c:axId val="72126848"/>
      </c:barChart>
      <c:catAx>
        <c:axId val="721045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126848"/>
        <c:crosses val="autoZero"/>
        <c:auto val="1"/>
        <c:lblAlgn val="ctr"/>
        <c:lblOffset val="100"/>
      </c:catAx>
      <c:valAx>
        <c:axId val="7212684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104576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040810327991502"/>
          <c:y val="8.2000454017586627E-2"/>
          <c:w val="0.84201347498505796"/>
          <c:h val="0.8037154397873239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0.20105820105820105</c:v>
                </c:pt>
                <c:pt idx="1">
                  <c:v>0.28218694885361811</c:v>
                </c:pt>
                <c:pt idx="2">
                  <c:v>0.38800705467372099</c:v>
                </c:pt>
                <c:pt idx="3">
                  <c:v>0.46560846560846914</c:v>
                </c:pt>
              </c:numCache>
            </c:numRef>
          </c:val>
        </c:ser>
        <c:axId val="60212352"/>
        <c:axId val="60213888"/>
      </c:barChart>
      <c:catAx>
        <c:axId val="602123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0213888"/>
        <c:crosses val="autoZero"/>
        <c:auto val="1"/>
        <c:lblAlgn val="ctr"/>
        <c:lblOffset val="100"/>
      </c:catAx>
      <c:valAx>
        <c:axId val="6021388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021235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schemeClr val="bg1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2916916741774"/>
          <c:y val="6.0545556805399296E-2"/>
          <c:w val="0.83958504147347723"/>
          <c:h val="0.803140623047120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Indicadores!$S$53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cat>
            <c:strRef>
              <c:f>Indicadores!$T$52:$W$52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Indicadores!$T$53:$W$53</c:f>
              <c:numCache>
                <c:formatCode>0.0%</c:formatCode>
                <c:ptCount val="4"/>
                <c:pt idx="0">
                  <c:v>0.99122807017543901</c:v>
                </c:pt>
                <c:pt idx="1">
                  <c:v>0.99375000000000002</c:v>
                </c:pt>
                <c:pt idx="2">
                  <c:v>0.99545454545454481</c:v>
                </c:pt>
                <c:pt idx="3">
                  <c:v>0.99621212121211256</c:v>
                </c:pt>
              </c:numCache>
            </c:numRef>
          </c:val>
        </c:ser>
        <c:axId val="72138112"/>
        <c:axId val="72488064"/>
      </c:barChart>
      <c:catAx>
        <c:axId val="721381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488064"/>
        <c:crosses val="autoZero"/>
        <c:auto val="1"/>
        <c:lblAlgn val="ctr"/>
        <c:lblOffset val="100"/>
      </c:catAx>
      <c:valAx>
        <c:axId val="7248806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13811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298"/>
          <c:y val="3.9965183314832189E-2"/>
          <c:w val="0.8442622950819576"/>
          <c:h val="0.843247844567276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cat>
            <c:strRef>
              <c:f>Indicadores!$D$57:$G$57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Indicadores!$D$58:$G$58</c:f>
              <c:numCache>
                <c:formatCode>0.0%</c:formatCode>
                <c:ptCount val="4"/>
                <c:pt idx="0">
                  <c:v>0.99371069182389993</c:v>
                </c:pt>
                <c:pt idx="1">
                  <c:v>0.99610894941633576</c:v>
                </c:pt>
                <c:pt idx="2">
                  <c:v>0.99722991689750917</c:v>
                </c:pt>
                <c:pt idx="3">
                  <c:v>0.99776286353467603</c:v>
                </c:pt>
              </c:numCache>
            </c:numRef>
          </c:val>
        </c:ser>
        <c:axId val="72545792"/>
        <c:axId val="72547328"/>
      </c:barChart>
      <c:catAx>
        <c:axId val="725457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547328"/>
        <c:crosses val="autoZero"/>
        <c:auto val="1"/>
        <c:lblAlgn val="ctr"/>
        <c:lblOffset val="100"/>
      </c:catAx>
      <c:valAx>
        <c:axId val="7254732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54579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>
        <c:manualLayout>
          <c:layoutTarget val="inner"/>
          <c:xMode val="edge"/>
          <c:yMode val="edge"/>
          <c:x val="0.11990750226853603"/>
          <c:y val="4.1628415169564295E-2"/>
          <c:w val="0.84267146284534122"/>
          <c:h val="0.836698666091405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Indicadores!$S$58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cat>
            <c:strRef>
              <c:f>Indicadores!$T$57:$W$57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Indicadores!$T$58:$W$58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2571136"/>
        <c:axId val="72589312"/>
      </c:barChart>
      <c:catAx>
        <c:axId val="725711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589312"/>
        <c:crosses val="autoZero"/>
        <c:auto val="1"/>
        <c:lblAlgn val="ctr"/>
        <c:lblOffset val="100"/>
      </c:catAx>
      <c:valAx>
        <c:axId val="7258931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72571136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466091840196"/>
          <c:y val="0.10014306151645203"/>
          <c:w val="0.84739121994074218"/>
          <c:h val="0.7668097281831284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0.42105263157895012</c:v>
                </c:pt>
                <c:pt idx="1">
                  <c:v>0.64406779661018043</c:v>
                </c:pt>
                <c:pt idx="2">
                  <c:v>0.73239436619718923</c:v>
                </c:pt>
                <c:pt idx="3">
                  <c:v>0.65000000000000724</c:v>
                </c:pt>
              </c:numCache>
            </c:numRef>
          </c:val>
        </c:ser>
        <c:axId val="63734912"/>
        <c:axId val="63736448"/>
      </c:barChart>
      <c:catAx>
        <c:axId val="637349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736448"/>
        <c:crosses val="autoZero"/>
        <c:auto val="1"/>
        <c:lblAlgn val="ctr"/>
        <c:lblOffset val="100"/>
      </c:catAx>
      <c:valAx>
        <c:axId val="6373644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734912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040810327991502"/>
          <c:y val="6.9265432729999632E-2"/>
          <c:w val="0.84201347498505796"/>
          <c:h val="0.796539068980010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Indicadores!$S$9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cat>
            <c:strRef>
              <c:f>Indicadores!$T$8:$W$8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Indicadores!$T$9:$W$9</c:f>
              <c:numCache>
                <c:formatCode>0.0%</c:formatCode>
                <c:ptCount val="4"/>
                <c:pt idx="0">
                  <c:v>0.40740740740740711</c:v>
                </c:pt>
                <c:pt idx="1">
                  <c:v>0.57142857142858039</c:v>
                </c:pt>
                <c:pt idx="2">
                  <c:v>0.70000000000000318</c:v>
                </c:pt>
                <c:pt idx="3">
                  <c:v>0.63636363636364324</c:v>
                </c:pt>
              </c:numCache>
            </c:numRef>
          </c:val>
        </c:ser>
        <c:axId val="63510400"/>
        <c:axId val="63511936"/>
      </c:barChart>
      <c:catAx>
        <c:axId val="635104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511936"/>
        <c:crosses val="autoZero"/>
        <c:auto val="1"/>
        <c:lblAlgn val="ctr"/>
        <c:lblOffset val="100"/>
      </c:catAx>
      <c:valAx>
        <c:axId val="6351193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510400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94891944990197"/>
          <c:y val="4.1737406698036821E-2"/>
          <c:w val="0.85068762278979226"/>
          <c:h val="0.8379619777257569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0.83018867924528505</c:v>
                </c:pt>
                <c:pt idx="1">
                  <c:v>0.84046692607003881</c:v>
                </c:pt>
                <c:pt idx="2">
                  <c:v>0.86703601108033301</c:v>
                </c:pt>
                <c:pt idx="3">
                  <c:v>0.88814317673378418</c:v>
                </c:pt>
              </c:numCache>
            </c:numRef>
          </c:val>
        </c:ser>
        <c:axId val="63857408"/>
        <c:axId val="63858944"/>
      </c:barChart>
      <c:catAx>
        <c:axId val="638574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858944"/>
        <c:crosses val="autoZero"/>
        <c:auto val="1"/>
        <c:lblAlgn val="ctr"/>
        <c:lblOffset val="100"/>
      </c:catAx>
      <c:valAx>
        <c:axId val="63858944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857408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245384130864002"/>
          <c:y val="7.286865437552012E-2"/>
          <c:w val="0.83933155550832605"/>
          <c:h val="0.804995678893806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0.84210526315790002</c:v>
                </c:pt>
                <c:pt idx="1">
                  <c:v>0.85625000000000318</c:v>
                </c:pt>
                <c:pt idx="2">
                  <c:v>0.87727272727272698</c:v>
                </c:pt>
                <c:pt idx="3">
                  <c:v>0.89015151515151503</c:v>
                </c:pt>
              </c:numCache>
            </c:numRef>
          </c:val>
        </c:ser>
        <c:axId val="63870464"/>
        <c:axId val="63872000"/>
      </c:barChart>
      <c:catAx>
        <c:axId val="638704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872000"/>
        <c:crosses val="autoZero"/>
        <c:auto val="1"/>
        <c:lblAlgn val="ctr"/>
        <c:lblOffset val="100"/>
      </c:catAx>
      <c:valAx>
        <c:axId val="63872000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870464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298"/>
          <c:y val="4.393380187299991E-2"/>
          <c:w val="0.8442622950819576"/>
          <c:h val="0.838419093860510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0.84905660377359327</c:v>
                </c:pt>
                <c:pt idx="1">
                  <c:v>0.84435797665370538</c:v>
                </c:pt>
                <c:pt idx="2">
                  <c:v>0.85595567867036826</c:v>
                </c:pt>
                <c:pt idx="3">
                  <c:v>0.86129753914989626</c:v>
                </c:pt>
              </c:numCache>
            </c:numRef>
          </c:val>
        </c:ser>
        <c:axId val="63828736"/>
        <c:axId val="63830272"/>
      </c:barChart>
      <c:catAx>
        <c:axId val="638287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830272"/>
        <c:crosses val="autoZero"/>
        <c:auto val="1"/>
        <c:lblAlgn val="ctr"/>
        <c:lblOffset val="100"/>
      </c:catAx>
      <c:valAx>
        <c:axId val="63830272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3828736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autoTitleDeleted val="1"/>
    <c:plotArea>
      <c:layout>
        <c:manualLayout>
          <c:layoutTarget val="inner"/>
          <c:xMode val="edge"/>
          <c:yMode val="edge"/>
          <c:x val="0.12271417256275004"/>
          <c:y val="5.0252968748182719E-2"/>
          <c:w val="0.83898780403929019"/>
          <c:h val="0.83166742266522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Indicadores!$S$20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cat>
            <c:strRef>
              <c:f>Indicadores!$T$19:$W$19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Indicadores!$T$20:$W$20</c:f>
              <c:numCache>
                <c:formatCode>0.0%</c:formatCode>
                <c:ptCount val="4"/>
                <c:pt idx="0">
                  <c:v>0.85964912280702221</c:v>
                </c:pt>
                <c:pt idx="1">
                  <c:v>0.85625000000000318</c:v>
                </c:pt>
                <c:pt idx="2">
                  <c:v>0.87272727272727924</c:v>
                </c:pt>
                <c:pt idx="3">
                  <c:v>0.88257575757575801</c:v>
                </c:pt>
              </c:numCache>
            </c:numRef>
          </c:val>
        </c:ser>
        <c:axId val="64202240"/>
        <c:axId val="64203776"/>
      </c:barChart>
      <c:catAx>
        <c:axId val="642022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203776"/>
        <c:crosses val="autoZero"/>
        <c:auto val="1"/>
        <c:lblAlgn val="ctr"/>
        <c:lblOffset val="100"/>
      </c:catAx>
      <c:valAx>
        <c:axId val="64203776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202240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17194833481002"/>
          <c:y val="5.7844664792185314E-2"/>
          <c:w val="0.84646631641871417"/>
          <c:h val="0.820946434008115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0.0%</c:formatCode>
                <c:ptCount val="4"/>
                <c:pt idx="0">
                  <c:v>0.9230769230769228</c:v>
                </c:pt>
                <c:pt idx="1">
                  <c:v>0.92369477911646602</c:v>
                </c:pt>
                <c:pt idx="2">
                  <c:v>0.91761363636364324</c:v>
                </c:pt>
                <c:pt idx="3">
                  <c:v>0.92922374429223076</c:v>
                </c:pt>
              </c:numCache>
            </c:numRef>
          </c:val>
        </c:ser>
        <c:axId val="64275200"/>
        <c:axId val="64276736"/>
      </c:barChart>
      <c:catAx>
        <c:axId val="642752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276736"/>
        <c:crosses val="autoZero"/>
        <c:auto val="1"/>
        <c:lblAlgn val="ctr"/>
        <c:lblOffset val="100"/>
      </c:catAx>
      <c:valAx>
        <c:axId val="64276736"/>
        <c:scaling>
          <c:orientation val="minMax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64275200"/>
        <c:crosses val="autoZero"/>
        <c:crossBetween val="between"/>
        <c:majorUnit val="0.2"/>
      </c:valAx>
    </c:plotArea>
    <c:plotVisOnly val="1"/>
    <c:dispBlanksAs val="gap"/>
  </c:chart>
  <c:spPr>
    <a:gradFill>
      <a:gsLst>
        <a:gs pos="0">
          <a:srgbClr val="4F81BD">
            <a:tint val="50000"/>
            <a:satMod val="300000"/>
          </a:srgbClr>
        </a:gs>
        <a:gs pos="0">
          <a:prstClr val="white"/>
        </a:gs>
        <a:gs pos="100000">
          <a:srgbClr val="4F81BD">
            <a:tint val="15000"/>
            <a:satMod val="350000"/>
          </a:srgbClr>
        </a:gs>
      </a:gsLst>
      <a:lin ang="16200000" scaled="1"/>
    </a:gradFill>
    <a:ln>
      <a:solidFill>
        <a:prstClr val="black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0B1B-CA43-4A33-816A-CBFB268B3B9F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AF7F-9019-4EA4-BC5E-1C07502851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Universidade</a:t>
            </a:r>
            <a:r>
              <a:rPr lang="en-US" dirty="0" smtClean="0"/>
              <a:t> Federal de Pelotas</a:t>
            </a:r>
          </a:p>
          <a:p>
            <a:pPr algn="ctr"/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Aberta</a:t>
            </a:r>
            <a:r>
              <a:rPr lang="en-US" dirty="0" smtClean="0"/>
              <a:t> do SUS</a:t>
            </a:r>
          </a:p>
          <a:p>
            <a:pPr algn="ctr"/>
            <a:r>
              <a:rPr lang="en-US" dirty="0" err="1" smtClean="0"/>
              <a:t>Curso</a:t>
            </a:r>
            <a:r>
              <a:rPr lang="en-US" dirty="0" smtClean="0"/>
              <a:t> de </a:t>
            </a:r>
            <a:r>
              <a:rPr lang="en-US" dirty="0" err="1" smtClean="0"/>
              <a:t>Especialização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 da </a:t>
            </a:r>
            <a:r>
              <a:rPr lang="en-US" dirty="0" err="1" smtClean="0"/>
              <a:t>Família</a:t>
            </a:r>
            <a:endParaRPr lang="en-US" dirty="0" smtClean="0"/>
          </a:p>
          <a:p>
            <a:pPr algn="ctr"/>
            <a:r>
              <a:rPr lang="en-US" dirty="0" err="1" smtClean="0"/>
              <a:t>Turma</a:t>
            </a:r>
            <a:r>
              <a:rPr lang="en-US" dirty="0" smtClean="0"/>
              <a:t> 04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Melhoria da atenção à saúde dos adultos hipertensos e diabéticos na Unidade de Saúde Vista Alegre das Mercês – Curitiba - PR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705600" cy="9144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Eclea</a:t>
            </a:r>
            <a:r>
              <a:rPr lang="en-US" sz="2400" dirty="0" smtClean="0"/>
              <a:t> </a:t>
            </a:r>
            <a:r>
              <a:rPr lang="en-US" sz="2400" dirty="0" err="1" smtClean="0"/>
              <a:t>Gusso</a:t>
            </a:r>
            <a:r>
              <a:rPr lang="en-US" sz="2400" dirty="0" smtClean="0"/>
              <a:t> </a:t>
            </a:r>
            <a:r>
              <a:rPr lang="en-US" sz="2400" dirty="0" err="1" smtClean="0"/>
              <a:t>Ulaf</a:t>
            </a:r>
            <a:endParaRPr lang="en-US" sz="2400" dirty="0"/>
          </a:p>
          <a:p>
            <a:r>
              <a:rPr lang="en-US" sz="2400" dirty="0" err="1" smtClean="0"/>
              <a:t>Orientador</a:t>
            </a:r>
            <a:r>
              <a:rPr lang="en-US" sz="2400" dirty="0" smtClean="0"/>
              <a:t>: Gustavo </a:t>
            </a:r>
            <a:r>
              <a:rPr lang="en-US" sz="2400" dirty="0" err="1" smtClean="0"/>
              <a:t>Giacomelli</a:t>
            </a:r>
            <a:r>
              <a:rPr lang="en-US" sz="2400" dirty="0" smtClean="0"/>
              <a:t> </a:t>
            </a:r>
            <a:r>
              <a:rPr lang="en-US" sz="2400" dirty="0" err="1" smtClean="0"/>
              <a:t>Nascimento</a:t>
            </a:r>
            <a:endParaRPr lang="en-US" sz="2400" dirty="0" smtClean="0"/>
          </a:p>
          <a:p>
            <a:pPr algn="l"/>
            <a:endParaRPr lang="en-US" sz="2400" dirty="0"/>
          </a:p>
        </p:txBody>
      </p:sp>
      <p:pic>
        <p:nvPicPr>
          <p:cNvPr id="1126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Exame clínico em dia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54000" y="1828800"/>
          <a:ext cx="4222800" cy="235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673600" y="1828800"/>
          <a:ext cx="4221285" cy="2359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4000" y="430276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562533" y="430276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5937321"/>
              </p:ext>
            </p:extLst>
          </p:nvPr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</a:t>
                      </a:r>
                      <a:r>
                        <a:rPr lang="pt-BR" sz="1800" b="1" i="1" u="none" strike="noStrike" dirty="0"/>
                        <a:t>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88,81%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397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89,02%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235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Melhorar a Qualidade do Atendimento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Exames complementares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em dia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54000" y="1828800"/>
          <a:ext cx="4230370" cy="23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6736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4000" y="427990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565776" y="427990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86,13%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385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88,26%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233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Melhorar a Qualidade do Atendimento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Prescrição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medicamentos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794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6863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79400" y="429260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578476" y="429260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91,05%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407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91,67%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242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Melhorar a Qualidade do Atendimento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-990600" y="838200"/>
            <a:ext cx="1127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Registro adequado em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ficha de acompanhamento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794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79400" y="427990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578476" y="427990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4" name="Gráfico 13"/>
          <p:cNvGraphicFramePr/>
          <p:nvPr/>
        </p:nvGraphicFramePr>
        <p:xfrm>
          <a:off x="4686300" y="18415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92,39%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413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89,93%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402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Melhorar Registro das Informações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Estratificação de risco cardiovascular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47117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04800" y="4293108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03876" y="4293108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Gráfico 12"/>
          <p:cNvGraphicFramePr/>
          <p:nvPr/>
        </p:nvGraphicFramePr>
        <p:xfrm>
          <a:off x="304800" y="1842008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90,15%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238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91,67%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242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Realizar estratificação de risco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odontológica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309372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728972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09372" y="430530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21148" y="430530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36,91%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165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33,71%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89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Promoção da Saúde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Orientação nutricional</a:t>
            </a:r>
            <a:endParaRPr kumimoji="0" lang="pt-BR" sz="4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322072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741672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22072" y="4293108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33848" y="4293108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98,88%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442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98,86%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Promoção da Saúde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Orientações sobre atividade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física regular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3048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724400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04800" y="429260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16576" y="429260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99,33%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444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99,62%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263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Promoção da Saúde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3200" dirty="0"/>
              <a:t>Risco do Tabagismo</a:t>
            </a:r>
            <a:endParaRPr lang="pt-BR" sz="4400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283972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741672" y="1828800"/>
          <a:ext cx="4224528" cy="235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83972" y="4280408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633848" y="4280408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-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Percentual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Absoluto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Hipertensos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99,78%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446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264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Promoção da Saúde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dirty="0" smtClean="0"/>
              <a:t>Importância:</a:t>
            </a:r>
          </a:p>
          <a:p>
            <a:pPr lvl="1"/>
            <a:r>
              <a:rPr lang="pt-BR" dirty="0" smtClean="0"/>
              <a:t>Equipe</a:t>
            </a:r>
          </a:p>
          <a:p>
            <a:pPr lvl="1"/>
            <a:r>
              <a:rPr lang="pt-BR" dirty="0" smtClean="0"/>
              <a:t>Serviço</a:t>
            </a:r>
          </a:p>
          <a:p>
            <a:pPr lvl="1"/>
            <a:r>
              <a:rPr lang="pt-BR" dirty="0" smtClean="0"/>
              <a:t>Comunidade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Sobre Curitiba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População: 1,75 milhões de habitantes;</a:t>
            </a:r>
          </a:p>
          <a:p>
            <a:r>
              <a:rPr lang="pt-BR" dirty="0" smtClean="0"/>
              <a:t>109 unidades básicas de saúde divididas em 9 distritos;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Unidade analisada: </a:t>
            </a:r>
            <a:r>
              <a:rPr lang="pt-BR" i="1" dirty="0" smtClean="0"/>
              <a:t>Unidade de Saúde Vista Alegre das Mercês</a:t>
            </a:r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Nível de incorporação 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dirty="0" smtClean="0"/>
              <a:t>Viabilidade</a:t>
            </a:r>
          </a:p>
          <a:p>
            <a:r>
              <a:rPr lang="pt-BR" dirty="0" smtClean="0"/>
              <a:t>Análise Critica:</a:t>
            </a:r>
          </a:p>
          <a:p>
            <a:pPr lvl="1"/>
            <a:r>
              <a:rPr lang="pt-BR" dirty="0" smtClean="0"/>
              <a:t>Superação das expectativas;</a:t>
            </a:r>
          </a:p>
          <a:p>
            <a:pPr lvl="1"/>
            <a:r>
              <a:rPr lang="pt-BR" dirty="0" smtClean="0"/>
              <a:t>Qualificação técnica ampla: Teórica e Prática;</a:t>
            </a:r>
          </a:p>
          <a:p>
            <a:pPr lvl="1"/>
            <a:r>
              <a:rPr lang="pt-BR" dirty="0" smtClean="0"/>
              <a:t>Trabalho em equipe.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Valorização profissional</a:t>
            </a:r>
            <a:endParaRPr lang="pt-BR" dirty="0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14422"/>
            <a:ext cx="6015067" cy="448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Sobre a UBS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pt-BR" dirty="0" smtClean="0"/>
              <a:t>População: 13.507 habitantes</a:t>
            </a:r>
          </a:p>
          <a:p>
            <a:pPr lvl="1"/>
            <a:r>
              <a:rPr lang="pt-BR" dirty="0" smtClean="0"/>
              <a:t>4000 Famílias</a:t>
            </a:r>
          </a:p>
          <a:p>
            <a:r>
              <a:rPr lang="pt-BR" dirty="0" smtClean="0"/>
              <a:t>Equipe de Saúde multidisciplinar que se revezam  no atendimento à população nos diversos setores</a:t>
            </a:r>
          </a:p>
          <a:p>
            <a:r>
              <a:rPr lang="pt-BR" dirty="0" smtClean="0"/>
              <a:t>Médicos, Cirurgiões dentistas, equipe de saúde bucal, equipe de enfermagem, ACS, gestora local e apoio.</a:t>
            </a:r>
          </a:p>
          <a:p>
            <a:endParaRPr lang="pt-BR" dirty="0" smtClean="0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Importância da Ação Pragmática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Motivações para realizar a intervenção:</a:t>
            </a:r>
          </a:p>
          <a:p>
            <a:pPr lvl="1"/>
            <a:r>
              <a:rPr lang="pt-BR" dirty="0" smtClean="0"/>
              <a:t>Atuar no controle de doenças crônico-degenerativas, hipertensão e diabetes, de grande impacto na morbimortalidade da população</a:t>
            </a:r>
          </a:p>
          <a:p>
            <a:pPr lvl="1"/>
            <a:r>
              <a:rPr lang="pt-BR" dirty="0" smtClean="0"/>
              <a:t>Percepção da baixa cobertura destes programas no levantamento da análise situacional.</a:t>
            </a:r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pt-BR" dirty="0" smtClean="0"/>
              <a:t>O objetivo geral da intervenção foi qualificar a atenção à saúde dos usuários portadores de hipertensão e diabetes da unidade de saúde vista alegre das Mercês – Curitiba PR.</a:t>
            </a:r>
          </a:p>
          <a:p>
            <a:endParaRPr lang="pt-BR" dirty="0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Objetivo geral da Intervenção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Ações realizadas:</a:t>
            </a:r>
          </a:p>
          <a:p>
            <a:pPr lvl="1"/>
            <a:r>
              <a:rPr lang="pt-BR" dirty="0" smtClean="0"/>
              <a:t>Acolhimento: Melhorar a abordagem do usuário;</a:t>
            </a:r>
          </a:p>
          <a:p>
            <a:pPr lvl="1"/>
            <a:r>
              <a:rPr lang="pt-BR" dirty="0" smtClean="0"/>
              <a:t>Ações em consultório: </a:t>
            </a:r>
            <a:r>
              <a:rPr lang="pt-BR" dirty="0" err="1" smtClean="0"/>
              <a:t>Anamnese</a:t>
            </a:r>
            <a:r>
              <a:rPr lang="pt-BR" dirty="0" smtClean="0"/>
              <a:t> </a:t>
            </a:r>
            <a:r>
              <a:rPr lang="pt-BR" dirty="0" smtClean="0"/>
              <a:t>estendida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Ações em equipe: Reuniões semanais na própria US no final do turno do trabalho;</a:t>
            </a:r>
          </a:p>
          <a:p>
            <a:pPr lvl="1"/>
            <a:r>
              <a:rPr lang="pt-BR" dirty="0" smtClean="0"/>
              <a:t>Atuação na comunidade: Palestras em sala de espera, reuniões comunitárias locais.</a:t>
            </a:r>
            <a:endParaRPr lang="pt-BR" dirty="0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Quantitativamente: Coletar dados em planilha e fichas espelho para proporcionar ações;</a:t>
            </a:r>
          </a:p>
          <a:p>
            <a:r>
              <a:rPr lang="pt-BR" sz="2800" dirty="0" smtClean="0"/>
              <a:t>Qualitativamente: Ações educativas da equipe que refletirão na Unidade.</a:t>
            </a:r>
            <a:endParaRPr lang="pt-BR" sz="2800" dirty="0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pic>
        <p:nvPicPr>
          <p:cNvPr id="8" name="Picture 2" descr="C:\Users\Administrador\Downloads\P02-10-13_14.19[3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0"/>
            <a:ext cx="3550024" cy="2662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Ampliar a Cobertura</a:t>
            </a:r>
            <a:endParaRPr lang="pt-BR" dirty="0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4695787" y="1829392"/>
          <a:ext cx="4219613" cy="234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/>
          <p:nvPr/>
        </p:nvGraphicFramePr>
        <p:xfrm>
          <a:off x="288886" y="1828800"/>
          <a:ext cx="4216400" cy="234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Cobertura do Programa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8886" y="4305300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583048" y="4305300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Meta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90%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-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Percentual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Absoluto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Hipertensos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40,0%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447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Diabéticos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46,6%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264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cpro18443.publiccloud.com.br/wp-content/uploads/sites/2/2013/11/ufp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49" y="95430"/>
            <a:ext cx="914400" cy="921646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36600" y="-17462"/>
            <a:ext cx="8229600" cy="1143000"/>
          </a:xfrm>
        </p:spPr>
        <p:txBody>
          <a:bodyPr/>
          <a:lstStyle/>
          <a:p>
            <a:r>
              <a:rPr lang="pt-BR" dirty="0" smtClean="0"/>
              <a:t>Gráficos</a:t>
            </a:r>
            <a:endParaRPr lang="pt-BR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Busca ativa aos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Faltosos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áfico 11"/>
          <p:cNvGraphicFramePr/>
          <p:nvPr/>
        </p:nvGraphicFramePr>
        <p:xfrm>
          <a:off x="273001" y="1808976"/>
          <a:ext cx="4241799" cy="2341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4699000" y="1815068"/>
          <a:ext cx="4260900" cy="235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273001" y="4278868"/>
            <a:ext cx="1506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HIPERTENSOS</a:t>
            </a:r>
            <a:endParaRPr lang="en-US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627548" y="4278868"/>
            <a:ext cx="1332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DIABÉTICOS</a:t>
            </a:r>
            <a:endParaRPr lang="en-US" b="1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2895600" y="4419600"/>
          <a:ext cx="3581399" cy="114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47780"/>
                <a:gridCol w="1206480"/>
                <a:gridCol w="1027139"/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Meta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100%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-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Percentual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Absoluto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/>
                        <a:t>Hipertensos</a:t>
                      </a:r>
                      <a:endParaRPr lang="pt-BR" sz="1800" b="1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60,0%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52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/>
                        <a:t>Diabéticos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63,6%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smtClean="0"/>
                        <a:t>44</a:t>
                      </a:r>
                      <a:endParaRPr lang="pt-BR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Retângulo 16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Objetivo Específico</a:t>
            </a:r>
            <a:r>
              <a:rPr lang="pt-BR" dirty="0" smtClean="0"/>
              <a:t>: Melhorar a Adesão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600</Words>
  <Application>Microsoft Macintosh PowerPoint</Application>
  <PresentationFormat>Apresentação na tela (4:3)</PresentationFormat>
  <Paragraphs>220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Melhoria da atenção à saúde dos adultos hipertensos e diabéticos na Unidade de Saúde Vista Alegre das Mercês – Curitiba - PR</vt:lpstr>
      <vt:lpstr>Sobre Curitiba</vt:lpstr>
      <vt:lpstr>Sobre a UBS</vt:lpstr>
      <vt:lpstr>Importância da Ação Pragmática</vt:lpstr>
      <vt:lpstr>Objetivo geral da Intervenção</vt:lpstr>
      <vt:lpstr>Metodologia</vt:lpstr>
      <vt:lpstr>Logística</vt:lpstr>
      <vt:lpstr>Gráficos</vt:lpstr>
      <vt:lpstr>Gráficos</vt:lpstr>
      <vt:lpstr>Gráficos</vt:lpstr>
      <vt:lpstr>Gráficos</vt:lpstr>
      <vt:lpstr>Gráficos</vt:lpstr>
      <vt:lpstr>Gráficos</vt:lpstr>
      <vt:lpstr>Gráficos</vt:lpstr>
      <vt:lpstr>Gráficos</vt:lpstr>
      <vt:lpstr>Gráficos</vt:lpstr>
      <vt:lpstr>Gráficos</vt:lpstr>
      <vt:lpstr>Gráficos</vt:lpstr>
      <vt:lpstr>Discussão</vt:lpstr>
      <vt:lpstr>Nível de incorporação </vt:lpstr>
      <vt:lpstr>Valorização profissional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Intervenção na qualificação ao atendimento a pacientes hipertensos e diabéticos na unidade de saúde Vista Alegre das Mercês – Curitiba PR</dc:title>
  <dc:creator>Ulaf</dc:creator>
  <cp:lastModifiedBy>Administrador</cp:lastModifiedBy>
  <cp:revision>27</cp:revision>
  <dcterms:created xsi:type="dcterms:W3CDTF">2014-03-30T21:12:41Z</dcterms:created>
  <dcterms:modified xsi:type="dcterms:W3CDTF">2014-04-30T23:03:35Z</dcterms:modified>
</cp:coreProperties>
</file>