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8" r:id="rId3"/>
    <p:sldId id="298" r:id="rId4"/>
    <p:sldId id="261" r:id="rId5"/>
    <p:sldId id="260" r:id="rId6"/>
    <p:sldId id="297" r:id="rId7"/>
    <p:sldId id="265" r:id="rId8"/>
    <p:sldId id="266" r:id="rId9"/>
    <p:sldId id="267" r:id="rId10"/>
    <p:sldId id="294" r:id="rId11"/>
    <p:sldId id="295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2" r:id="rId20"/>
    <p:sldId id="283" r:id="rId21"/>
    <p:sldId id="284" r:id="rId22"/>
    <p:sldId id="285" r:id="rId23"/>
    <p:sldId id="287" r:id="rId24"/>
    <p:sldId id="296" r:id="rId25"/>
    <p:sldId id="288" r:id="rId26"/>
    <p:sldId id="289" r:id="rId27"/>
    <p:sldId id="290" r:id="rId28"/>
    <p:sldId id="291" r:id="rId29"/>
    <p:sldId id="2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EDELVIS\Planilhas\PLANILHA%20DE%20DADOS%20FINAL-%20EDELV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503"/>
          <c:y val="8.8809283454952773E-2"/>
          <c:w val="0.85849155468238181"/>
          <c:h val="0.77883572245777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5.1470588235294094E-2</c:v>
                </c:pt>
                <c:pt idx="1">
                  <c:v>0.11911764705882359</c:v>
                </c:pt>
                <c:pt idx="2">
                  <c:v>0.19264705882352948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90528"/>
        <c:axId val="53821440"/>
      </c:barChart>
      <c:catAx>
        <c:axId val="339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821440"/>
        <c:crosses val="autoZero"/>
        <c:auto val="1"/>
        <c:lblAlgn val="ctr"/>
        <c:lblOffset val="100"/>
        <c:noMultiLvlLbl val="0"/>
      </c:catAx>
      <c:valAx>
        <c:axId val="53821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3990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5087907239484"/>
          <c:y val="2.6574758974906659E-2"/>
          <c:w val="0.84819045209710386"/>
          <c:h val="0.84409885052457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4.7244094488188976E-2</c:v>
                </c:pt>
                <c:pt idx="1">
                  <c:v>0.15748031496063003</c:v>
                </c:pt>
                <c:pt idx="2">
                  <c:v>0.31496062992126028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59200"/>
        <c:axId val="73460736"/>
      </c:barChart>
      <c:catAx>
        <c:axId val="734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3460736"/>
        <c:crosses val="autoZero"/>
        <c:auto val="1"/>
        <c:lblAlgn val="ctr"/>
        <c:lblOffset val="100"/>
        <c:noMultiLvlLbl val="0"/>
      </c:catAx>
      <c:valAx>
        <c:axId val="73460736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3459200"/>
        <c:crosses val="autoZero"/>
        <c:crossBetween val="between"/>
        <c:majorUnit val="0.1"/>
        <c:minorUnit val="2.0000000000000039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6978417266227"/>
          <c:y val="8.9937846988457623E-2"/>
          <c:w val="0.845851318944845"/>
          <c:h val="0.8087982124910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0.9876543209876536</c:v>
                </c:pt>
                <c:pt idx="2">
                  <c:v>0.61832061068702349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50816"/>
        <c:axId val="34052352"/>
      </c:barChart>
      <c:catAx>
        <c:axId val="3405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052352"/>
        <c:crosses val="autoZero"/>
        <c:auto val="1"/>
        <c:lblAlgn val="ctr"/>
        <c:lblOffset val="100"/>
        <c:noMultiLvlLbl val="0"/>
      </c:catAx>
      <c:valAx>
        <c:axId val="3405235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0508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72428858602771E-2"/>
          <c:y val="6.8434322195120981E-2"/>
          <c:w val="0.91298294324730322"/>
          <c:h val="0.84496817939691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1</c:v>
                </c:pt>
                <c:pt idx="1">
                  <c:v>0.97590361445783202</c:v>
                </c:pt>
                <c:pt idx="2">
                  <c:v>0.61654135338345906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5792"/>
        <c:axId val="34669696"/>
      </c:barChart>
      <c:catAx>
        <c:axId val="340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669696"/>
        <c:crosses val="autoZero"/>
        <c:auto val="1"/>
        <c:lblAlgn val="ctr"/>
        <c:lblOffset val="100"/>
        <c:noMultiLvlLbl val="0"/>
      </c:catAx>
      <c:valAx>
        <c:axId val="34669696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065792"/>
        <c:crosses val="autoZero"/>
        <c:crossBetween val="between"/>
        <c:majorUnit val="0.1"/>
        <c:minorUnit val="4.0000000000000079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2201132703507"/>
          <c:y val="4.7619422572178459E-2"/>
          <c:w val="0.85257908544524286"/>
          <c:h val="0.8148155230596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0.91666666666666652</c:v>
                </c:pt>
                <c:pt idx="1">
                  <c:v>0.95121951219512235</c:v>
                </c:pt>
                <c:pt idx="2">
                  <c:v>0.51249999999999996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99520"/>
        <c:axId val="34709504"/>
      </c:barChart>
      <c:catAx>
        <c:axId val="3469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709504"/>
        <c:crosses val="autoZero"/>
        <c:auto val="1"/>
        <c:lblAlgn val="ctr"/>
        <c:lblOffset val="100"/>
        <c:noMultiLvlLbl val="0"/>
      </c:catAx>
      <c:valAx>
        <c:axId val="34709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699520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2772170917664"/>
          <c:y val="6.255616984047209E-2"/>
          <c:w val="0.85074523531605373"/>
          <c:h val="0.8408480854786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0.97590361445783202</c:v>
                </c:pt>
                <c:pt idx="2">
                  <c:v>0.98496240601503759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4192"/>
        <c:axId val="34745728"/>
      </c:barChart>
      <c:catAx>
        <c:axId val="347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745728"/>
        <c:crosses val="autoZero"/>
        <c:auto val="1"/>
        <c:lblAlgn val="ctr"/>
        <c:lblOffset val="100"/>
        <c:noMultiLvlLbl val="0"/>
      </c:catAx>
      <c:valAx>
        <c:axId val="34745728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744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3503649635041"/>
          <c:y val="5.3453048584754116E-2"/>
          <c:w val="0.8484671532846717"/>
          <c:h val="0.82458052455673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1</c:v>
                </c:pt>
                <c:pt idx="1">
                  <c:v>0.97560975609756173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97056"/>
        <c:axId val="34798592"/>
      </c:barChart>
      <c:catAx>
        <c:axId val="347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798592"/>
        <c:crosses val="autoZero"/>
        <c:auto val="1"/>
        <c:lblAlgn val="ctr"/>
        <c:lblOffset val="100"/>
        <c:noMultiLvlLbl val="0"/>
      </c:catAx>
      <c:valAx>
        <c:axId val="3479859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797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454664320806"/>
          <c:y val="6.7481463806923131E-2"/>
          <c:w val="0.8585679012345675"/>
          <c:h val="0.84712660133784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1</c:v>
                </c:pt>
                <c:pt idx="1">
                  <c:v>0.97590361445783202</c:v>
                </c:pt>
                <c:pt idx="2">
                  <c:v>0.98496240601503759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4400"/>
        <c:axId val="34855936"/>
      </c:barChart>
      <c:catAx>
        <c:axId val="348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855936"/>
        <c:crosses val="autoZero"/>
        <c:auto val="1"/>
        <c:lblAlgn val="ctr"/>
        <c:lblOffset val="100"/>
        <c:noMultiLvlLbl val="0"/>
      </c:catAx>
      <c:valAx>
        <c:axId val="34855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854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1171830746755"/>
          <c:y val="6.6560546838120099E-2"/>
          <c:w val="0.85611485729926162"/>
          <c:h val="0.80425121320266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1</c:v>
                </c:pt>
                <c:pt idx="1">
                  <c:v>0.97560975609756173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6880"/>
        <c:axId val="34908416"/>
      </c:barChart>
      <c:catAx>
        <c:axId val="3490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908416"/>
        <c:crosses val="autoZero"/>
        <c:auto val="1"/>
        <c:lblAlgn val="ctr"/>
        <c:lblOffset val="100"/>
        <c:noMultiLvlLbl val="0"/>
      </c:catAx>
      <c:valAx>
        <c:axId val="34908416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906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2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6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15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84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9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4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1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132" y="739589"/>
            <a:ext cx="9533964" cy="1535769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Turma nº 07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9815233" y="739589"/>
            <a:ext cx="1278594" cy="11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49190" y="2148731"/>
            <a:ext cx="9601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Melhoria das Ações de Prevenção do Câncer de Colo de Útero e Controle do Câncer de Mama na ESF Lajeado do Bugre, Lajeado do Bugre/RS.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0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Especializanda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Edelvis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Morales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Aguilar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Carolina Neves Fagundes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2213" y="735124"/>
            <a:ext cx="801444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OBJETIVOS</a:t>
            </a:r>
            <a:r>
              <a:rPr lang="pt-BR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4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070846" y="1196789"/>
            <a:ext cx="8794379" cy="15633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a adesão das mulheres à realização de exame cito patológico de colo uterino e mamografia.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Buscar 100% das mulheres que tiveram exame cito patológico alterado e que não retornaram a unidade de saúde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882591" y="3221800"/>
            <a:ext cx="8982636" cy="26540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primeiro, segundo e terceiro mês de intervenção, respectivamente, 5, 10 e 11 mulheres tiveram o exame cito patológico alterado, mas nenhuma delas deixou de retornar a unidade para conhecer o resultado não sendo possível representar os resultados graficamente (0% nos três meses).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329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2213" y="735124"/>
            <a:ext cx="801444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OBJETIVOS</a:t>
            </a:r>
            <a:r>
              <a:rPr lang="pt-BR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4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339788" y="1454616"/>
            <a:ext cx="8417860" cy="19474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3: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a adesão das mulheres à realização de exame cito patológico de colo uterino e mamografia.</a:t>
            </a:r>
          </a:p>
          <a:p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Meta 3.2: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Buscar 100% das mulheres que tiveram mamografia alterada e que não retornaram a unidade de saúde.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339788" y="3550025"/>
            <a:ext cx="8417860" cy="23258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aos resultados dos exames de mamografia, somente 1 mulher durante os três meses de intervenção, mais especificamente no primeiro mês da intervenção, teve o exame de mamografia com resultado alterado, mas esta não deixou de retornar à unidade para conhecer o resultado, não sendo possível representar graficamente este resultado (0% nos três meses de intervenção)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43957" y="1196787"/>
            <a:ext cx="9049868" cy="2850777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3.3: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Realizar busca ativa em 100% de mulheres com exame cito patológico alterado sem acompanhamento pela unidade de saúde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3.4: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Realizar busca ativa em 100% de mulheres com mamografia alterada sem acompanhamento pela unidade de saúde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3957" y="3563471"/>
            <a:ext cx="9049868" cy="25011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referentes às metas 3.3 e 3.4 não podem ser verificados durante os três meses de intervenção, pois não houve necessidade de busca ativa em nenhuma das mulheres com exame cito patológico alterado e nem mamografia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232213" y="735124"/>
            <a:ext cx="801444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OBJETIVOS</a:t>
            </a:r>
            <a:r>
              <a:rPr lang="pt-BR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35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64977" y="663217"/>
            <a:ext cx="8655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OBJETIVOS</a:t>
            </a:r>
            <a:r>
              <a:rPr lang="pt-BR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0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41832"/>
              </p:ext>
            </p:extLst>
          </p:nvPr>
        </p:nvGraphicFramePr>
        <p:xfrm>
          <a:off x="1922930" y="2402154"/>
          <a:ext cx="8897468" cy="382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317812" y="1063327"/>
            <a:ext cx="95787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4: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registros das informações. 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4.1: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Manter registro específico da coleta de exame citopatológico de colo uterino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100% das mulheres cadastradas nos programas da unidade de saúde.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7" y="6347012"/>
            <a:ext cx="8547845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94648" y="563912"/>
            <a:ext cx="9601196" cy="39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OBJETIVOS</a:t>
            </a:r>
            <a:r>
              <a:rPr lang="pt-BR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0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316134"/>
              </p:ext>
            </p:extLst>
          </p:nvPr>
        </p:nvGraphicFramePr>
        <p:xfrm>
          <a:off x="1994649" y="2595282"/>
          <a:ext cx="8901948" cy="352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937461" y="1082949"/>
            <a:ext cx="90353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4: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registros das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informações.</a:t>
            </a:r>
          </a:p>
          <a:p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4.2: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Obter 100% de registros das informações sobre a realização de mamografia.</a:t>
            </a:r>
          </a:p>
          <a:p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37461" y="6121350"/>
            <a:ext cx="9035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5: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mulheres com registro adequado da mamografia ESF Lajeado do Bugre, município de Lajeado do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ugre/RS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5624" y="517712"/>
            <a:ext cx="8368549" cy="1062318"/>
          </a:xfrm>
        </p:spPr>
        <p:txBody>
          <a:bodyPr>
            <a:normAutofit/>
          </a:bodyPr>
          <a:lstStyle/>
          <a:p>
            <a:r>
              <a:rPr lang="pt-BR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244261"/>
              </p:ext>
            </p:extLst>
          </p:nvPr>
        </p:nvGraphicFramePr>
        <p:xfrm>
          <a:off x="2008093" y="2602853"/>
          <a:ext cx="8655426" cy="363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385048" y="1048871"/>
            <a:ext cx="95115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5: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Mapear as mulheres de risco para câncer de colo de útero e de mama.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5.1: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Realizar avaliação de risco ou pesquisar sinais de alerta para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identificação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câncer de colo de útero em 100% das mulheres na faixa etária de 25 a 64 anos.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91869" y="6316668"/>
            <a:ext cx="8337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Figura 6: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Proporção de mulheres entre 25 e 64 anos com pesquisa de sinais de alerta para câncer de colo de útero ESF Lajeado do Bugre, município de Lajeado do Bugre/RS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251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906" y="874060"/>
            <a:ext cx="9094692" cy="1411941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Mapear as mulheres de risco para câncer de colo de útero e de mama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5.2: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 para câncer de mama em 100% das mulheres entre 50 e 69 anos.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040577"/>
              </p:ext>
            </p:extLst>
          </p:nvPr>
        </p:nvGraphicFramePr>
        <p:xfrm>
          <a:off x="1909484" y="2568388"/>
          <a:ext cx="8987116" cy="373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295401" y="1"/>
            <a:ext cx="9601195" cy="14253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1909483" y="6302207"/>
            <a:ext cx="9117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7: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Proporção de mulheres entre 50 e 69 anos com avaliação de risco para câncer de mama na ESF correspondente á UBS Lajeado do Bugre, município de Lajeado do Bugre/RS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95404" y="161366"/>
            <a:ext cx="9601196" cy="5244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506072" y="685799"/>
            <a:ext cx="9621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6: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Promover a saúde das mulheres que realizam detecção precoce de câncer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colo de útero e de mama na unidade de saúde. </a:t>
            </a:r>
          </a:p>
          <a:p>
            <a:pPr indent="540385">
              <a:lnSpc>
                <a:spcPct val="150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6.1: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Orientar 100% das mulheres cadastradas sobre doenças sexualmente </a:t>
            </a:r>
            <a:endParaRPr lang="pt-BR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transmissíveis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(DST) e fatores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risco para câncer de colo de útero.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endParaRPr lang="pt-BR" sz="16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16868644"/>
              </p:ext>
            </p:extLst>
          </p:nvPr>
        </p:nvGraphicFramePr>
        <p:xfrm>
          <a:off x="2043954" y="2245659"/>
          <a:ext cx="8122023" cy="415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033516" y="6396336"/>
            <a:ext cx="8361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Figura 8: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Proporção de mulheres entre 25 e 64 anos que receberam orientação sobre DSTs e fatores de risco para câncer de colo de útero ESF Lajeado do Bugre, município de Lajeado do Bugre/RS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545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95404" y="94129"/>
            <a:ext cx="9601196" cy="4437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479177" y="537883"/>
            <a:ext cx="1007184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Objetivo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Promover a saúde das mulheres que realizam detecção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precoce  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câncer 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endParaRPr lang="pt-BR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colo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útero 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de mama na unidade de saúde. </a:t>
            </a:r>
            <a:endParaRPr lang="pt-BR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Meta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6.2: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Orientar 100% das mulheres cadastradas sobre doenças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sexualmente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transmissíveis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DST)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fatores de risco para câncer de mama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69978659"/>
              </p:ext>
            </p:extLst>
          </p:nvPr>
        </p:nvGraphicFramePr>
        <p:xfrm>
          <a:off x="2048435" y="2218766"/>
          <a:ext cx="8848165" cy="403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047164" y="6257836"/>
            <a:ext cx="884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9: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mulheres entre 50 e 69 anos que receberam orientação sobre DSTs e fatores de risco para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câncer de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mama ESF Lajeado do Bugre, município de Lajeado do Bugre/RS.</a:t>
            </a:r>
            <a:endParaRPr lang="pt-B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688" y="350151"/>
            <a:ext cx="8911687" cy="1280890"/>
          </a:xfrm>
        </p:spPr>
        <p:txBody>
          <a:bodyPr/>
          <a:lstStyle/>
          <a:p>
            <a:r>
              <a:rPr lang="pt-BR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8424" y="1452282"/>
            <a:ext cx="9326188" cy="47871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foi possível atingir a meta estipulada,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entanto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cada mês houve um acréscimo no número de mulheres com rastreamento adequado para tais doenças,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sendo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conseguimos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ampliação da cobertura de detecção precoce do câncer de colo do útero e câncer da mama.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Altas porcentagems foram atingidas no indicador da qualidade das amostras.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registro das informações para os dois exames preventivos mostraram uma melhora considerável com elevadas porcentagems, e foi possível um monitoramento dos mesmos.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indicadores: pesquisa de sinais de alerta para câncer de colo do útero, avaliação de risco para câncer de mama, orientações sobre DSTs e fatores de risco para estas duas doenças,  atingiram o 100% quase na sua totatlidade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usuárias aumentou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pois não houveram faltosas 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9848" y="327748"/>
            <a:ext cx="9135033" cy="1183342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56767" y="1232049"/>
            <a:ext cx="960119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Lajeado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Bugre, estado do Rio grande do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Sul,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uma população de 2.469 habitantes que são atendidos em nossa Unidade Básica de Saúde (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UBS Lajeado do Bugre é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urbana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 de Saúde da Família (ESF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03" y="3477977"/>
            <a:ext cx="5172523" cy="30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6235" y="425689"/>
            <a:ext cx="9108139" cy="1613647"/>
          </a:xfrm>
        </p:spPr>
        <p:txBody>
          <a:bodyPr>
            <a:normAutofit/>
          </a:bodyPr>
          <a:lstStyle/>
          <a:p>
            <a:pPr algn="ctr"/>
            <a:r>
              <a:rPr lang="pt-BR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  <a:br>
              <a:rPr lang="pt-BR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DA INTERVENÇÃO PARA A </a:t>
            </a:r>
            <a:r>
              <a:rPr lang="pt-BR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9884" y="2297641"/>
            <a:ext cx="9622025" cy="4405151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equipe acrescentou seu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domínio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sobre o funcionamento adequado dos programas de controle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câncer de colo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câncer da mama.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conhecimentos sobre o câncer de colo de útero e da mama, assim como os procederes tanto teóricos quanto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prevení-los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mais unida na unidade, trabalhando de forma multiprofissional</a:t>
            </a:r>
          </a:p>
        </p:txBody>
      </p:sp>
    </p:spTree>
    <p:extLst>
      <p:ext uri="{BB962C8B-B14F-4D97-AF65-F5344CB8AC3E}">
        <p14:creationId xmlns:p14="http://schemas.microsoft.com/office/powerpoint/2010/main" val="20405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2" y="753035"/>
            <a:ext cx="9218612" cy="1151965"/>
          </a:xfrm>
        </p:spPr>
        <p:txBody>
          <a:bodyPr>
            <a:normAutofit/>
          </a:bodyPr>
          <a:lstStyle/>
          <a:p>
            <a:r>
              <a:rPr lang="pt-BR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</a:t>
            </a:r>
            <a:r>
              <a:rPr lang="pt-BR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7741" y="1546412"/>
            <a:ext cx="8901954" cy="436481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qualidade de atenção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usuárias e a qualidade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 registros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Incorporou-se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intervenção na rotina do serviço, se efetivando atualmente cada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terça-feira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tarde o que contribui a uma diminuição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usuárias na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fila cada dia de manhã pois este trabalho já é bem organizado .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2589" y="779928"/>
            <a:ext cx="9014011" cy="1506071"/>
          </a:xfrm>
        </p:spPr>
        <p:txBody>
          <a:bodyPr>
            <a:normAutofit/>
          </a:bodyPr>
          <a:lstStyle/>
          <a:p>
            <a:r>
              <a:rPr lang="pt-BR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6719" y="1586754"/>
            <a:ext cx="8511988" cy="4324469"/>
          </a:xfrm>
        </p:spPr>
        <p:txBody>
          <a:bodyPr/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Houve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conhecimentos da população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sobre o câncer de colo de útero e câncer da mama, e a importância de preveni-los,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mulheres a estes programas de controle .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nivel de satisfação das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tem sido evidente, sendo a intervenção bem reconhecida e aceita pela população, muitas pacientes maiores de 50 anos, 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submeteram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aos exames preventivos pela primeira vez na sua vida, pricipalmente pacientes da área indígena que sempre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tinham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recusado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fazer os preventivos.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pacientes cujos resultados mostraram alterações mais acentudas ( NIC I, NIC II, NIC III) foram encaminhadas para especialista em Ginecología</a:t>
            </a:r>
            <a:r>
              <a:rPr lang="pt-BR" dirty="0"/>
              <a:t>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5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720" y="624110"/>
            <a:ext cx="9527893" cy="1280890"/>
          </a:xfrm>
        </p:spPr>
        <p:txBody>
          <a:bodyPr>
            <a:normAutofit/>
          </a:bodyPr>
          <a:lstStyle/>
          <a:p>
            <a:r>
              <a:rPr lang="pt-BR" altLang="es-ES" sz="3100" dirty="0"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de aprendizagem</a:t>
            </a:r>
            <a:r>
              <a:rPr lang="pt-BR" alt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6718" y="1613648"/>
            <a:ext cx="9117106" cy="4297575"/>
          </a:xfrm>
        </p:spPr>
        <p:txBody>
          <a:bodyPr/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grande desafio realizar um curso a distância,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enfrentando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frequência a dificuldades como falhas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internet e pouca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informática.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Interagir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a comunidade foi bem proveitoso. 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Acrecentei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conhecimentos dos protocolos destes programas de controle no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assim como da lingua portuguesa.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2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30" y="624110"/>
            <a:ext cx="9124484" cy="60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edelvis\Pictures\curso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22" y="340245"/>
            <a:ext cx="4427090" cy="29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C:\Users\edelvis\Music\curso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19" y="3523130"/>
            <a:ext cx="4450974" cy="30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2" y="3523129"/>
            <a:ext cx="4548114" cy="30390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19" y="340247"/>
            <a:ext cx="4450974" cy="28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edelvis\Pictures\DIVULGACION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205823"/>
            <a:ext cx="4612341" cy="44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C:\Users\edelvis\Pictures\DIVULGACION 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4331" y="403918"/>
            <a:ext cx="4262716" cy="44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4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edelvis\Pictures\HOY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90" y="487754"/>
            <a:ext cx="4696050" cy="456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C:\Users\edelvis\Pictures\curso 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05" y="2007274"/>
            <a:ext cx="4202002" cy="456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2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tantinaweb.com.br/wp-content/uploads/2015/05/foto_217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78" y="350244"/>
            <a:ext cx="4838667" cy="333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mages de exames preventivos de mulh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97" y="3223777"/>
            <a:ext cx="4620619" cy="3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ajai.sc.gov.br/img/noticias/foto/13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29" y="534572"/>
            <a:ext cx="46417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t-BR" altLang="es-E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altLang="es-E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OBRIGADA!!!</a:t>
            </a:r>
            <a:endParaRPr lang="pt-BR" sz="6000" dirty="0"/>
          </a:p>
        </p:txBody>
      </p:sp>
      <p:pic>
        <p:nvPicPr>
          <p:cNvPr id="3074" name="Picture 2" descr="http://www.portalsaofrancisco.com.br/alfa/dia-internacional-da-mulher/imagens/mulher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6" y="810382"/>
            <a:ext cx="3390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537" y="637756"/>
            <a:ext cx="8911687" cy="5844929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nossa UBS realizamos prevenção do câncer de colo de útero e do câncer de mama. No entanto, as baixas coberturas destes exames preventivos constituem um problema da Atenção Primária de Saúde em nosso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das mulheres estavam com o exame cito preventivo em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e 38% com a mamografia em dia.</a:t>
            </a:r>
            <a:b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trabalho buscou-se melhorar as ações de prevenção do câncer de colo de útero e controle do câncer de mama na UBS-ESF. </a:t>
            </a:r>
            <a:b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1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7941" y="624110"/>
            <a:ext cx="7806670" cy="12808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5625" y="2043953"/>
            <a:ext cx="9107346" cy="3778126"/>
          </a:xfrm>
        </p:spPr>
        <p:txBody>
          <a:bodyPr/>
          <a:lstStyle/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às ações de prevenção do câncer de colo de útero e controle do câncer de mama na ESF do município de Lajeado Do Bugre, Rio Grande do Sul.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0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4185" y="664451"/>
            <a:ext cx="8911687" cy="1280890"/>
          </a:xfrm>
        </p:spPr>
        <p:txBody>
          <a:bodyPr>
            <a:normAutofit/>
          </a:bodyPr>
          <a:lstStyle/>
          <a:p>
            <a:r>
              <a:rPr lang="pt-BR" b="1" dirty="0" smtClean="0"/>
              <a:t>METODOLOGIA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8171" y="1707776"/>
            <a:ext cx="8684290" cy="477370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foi desenvolvido em </a:t>
            </a:r>
            <a:r>
              <a:rPr lang="pt-BR" altLang="es-E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População alvo: </a:t>
            </a:r>
            <a:r>
              <a:rPr lang="pt-B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idade entre 25 e 64 </a:t>
            </a:r>
            <a:r>
              <a:rPr lang="pt-B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 (680) e mulheres </a:t>
            </a:r>
            <a:r>
              <a:rPr lang="pt-BR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idade entre 50 e 69 </a:t>
            </a:r>
            <a:r>
              <a:rPr lang="pt-B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 (254)</a:t>
            </a:r>
            <a:endParaRPr lang="pt-BR" altLang="es-ES" sz="2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estabelecido pela equipe de saúde.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Monitoramento e avaliação.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Organização e gestão do serviço.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Engajamento público.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es-E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Qualificação da prática clínica.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6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3178" y="1560393"/>
            <a:ext cx="8915401" cy="377762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457200" lvl="1" indent="0" algn="ctr">
              <a:buNone/>
            </a:pPr>
            <a:endParaRPr lang="pt-BR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  <a:p>
            <a:pPr marL="457200" lvl="1" indent="0" algn="ctr">
              <a:buNone/>
            </a:pPr>
            <a:endParaRPr lang="pt-BR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0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3307" y="174813"/>
            <a:ext cx="913055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pt-BR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882588" y="636478"/>
            <a:ext cx="9090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Objetivo1: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colo de útero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 1.1: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colo uterino das mulheres na faixa etária entre 25 e 64 anos de idade para 80%.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71062497"/>
              </p:ext>
            </p:extLst>
          </p:nvPr>
        </p:nvGraphicFramePr>
        <p:xfrm>
          <a:off x="1990166" y="1790641"/>
          <a:ext cx="9184341" cy="441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990166" y="6205450"/>
            <a:ext cx="9405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1: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mulheres entre 25 e 64 anos com exame em dia para detecção precoce do câncer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colo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útero na ESF correspondente á UBS Lajeado do Bugre, município de Lajeado do Bugre/RS.</a:t>
            </a:r>
            <a:endParaRPr lang="pt-B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11188" y="107577"/>
            <a:ext cx="7879977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OBJETIVOS</a:t>
            </a:r>
            <a:r>
              <a:rPr lang="pt-BR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801910" y="705508"/>
            <a:ext cx="86330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Objetivo1: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colo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útero.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1.2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Ampliar a cobertura de detecção precoce do câncer de mama das mulheres na faixa etária entre 50 e 69 anos de idade para 80%.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2305873"/>
              </p:ext>
            </p:extLst>
          </p:nvPr>
        </p:nvGraphicFramePr>
        <p:xfrm>
          <a:off x="1801909" y="2151529"/>
          <a:ext cx="8646457" cy="382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 rot="10800000" flipV="1">
            <a:off x="1694331" y="6041904"/>
            <a:ext cx="8754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2: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mulheres entre 50 e 69 anos com exame em dia para detecção precoce de câncer de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mama na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ESF correspondente á UBS Lajeado do Bugre, município de Lajeado do Bugre/RS.</a:t>
            </a:r>
            <a:endParaRPr lang="pt-B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05321" y="215153"/>
            <a:ext cx="801444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OBJETIVOS</a:t>
            </a:r>
            <a:r>
              <a:rPr lang="pt-BR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2205323" y="784394"/>
            <a:ext cx="8532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do atendimento das mulheres que realizam detecção precoce de câncer de colo de útero e de mama na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2.1: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Obter 100% de coleta de amostras satisfatórias do exame citopatológico de colo de útero.</a:t>
            </a: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99567032"/>
              </p:ext>
            </p:extLst>
          </p:nvPr>
        </p:nvGraphicFramePr>
        <p:xfrm>
          <a:off x="2205323" y="2533964"/>
          <a:ext cx="8498542" cy="360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 rot="10800000" flipV="1">
            <a:off x="2111187" y="6197226"/>
            <a:ext cx="8626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3: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mulheres com amostras satisfatórias do exame citopatológico de colo de útero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ESF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Lajeado do Bugre/RS.</a:t>
            </a:r>
            <a:endParaRPr lang="pt-B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1542</Words>
  <Application>Microsoft Office PowerPoint</Application>
  <PresentationFormat>Personalizar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Cacho</vt:lpstr>
      <vt:lpstr>UNIVERSIDADE ABERTA DO SUS UNIVERSIDADE FEDERAL DE PELOTAS Especialização em Saúde da Família Modalidade a Distância Turma nº 07 </vt:lpstr>
      <vt:lpstr>INTRODUÇÃO  </vt:lpstr>
      <vt:lpstr>Em nossa UBS realizamos prevenção do câncer de colo de útero e do câncer de mama. No entanto, as baixas coberturas destes exames preventivos constituem um problema da Atenção Primária de Saúde em nosso município  Apenas 7% das mulheres estavam com o exame cito preventivo em dia e 38% com a mamografia em dia.  Com este trabalho buscou-se melhorar as ações de prevenção do câncer de colo de útero e controle do câncer de mama na UBS-ESF.    </vt:lpstr>
      <vt:lpstr>OBJETIVO GERAL  </vt:lpstr>
      <vt:lpstr>METODOLOGIA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Meta 3.3: Realizar busca ativa em 100% de mulheres com exame cito patológico alterado sem acompanhamento pela unidade de saúde.    Meta 3.4: Realizar busca ativa em 100% de mulheres com mamografia alterada sem acompanhamento pela unidade de saúde     </vt:lpstr>
      <vt:lpstr>                OBJETIVOS, METAS E RESULTADOS</vt:lpstr>
      <vt:lpstr>                OBJETIVOS, METAS E RESULTADOS</vt:lpstr>
      <vt:lpstr>OBJETIVOS, METAS E RESULTADOS</vt:lpstr>
      <vt:lpstr>Objetivo 5: Mapear as mulheres de risco para câncer de colo de útero e de mama. Meta 5.2: Realizar avaliação de risco para câncer de mama em 100% das mulheres entre 50 e 69 anos. </vt:lpstr>
      <vt:lpstr>Apresentação do PowerPoint</vt:lpstr>
      <vt:lpstr>Apresentação do PowerPoint</vt:lpstr>
      <vt:lpstr>RESULTADOS</vt:lpstr>
      <vt:lpstr>DISCUSSÃO   IMPORTÂNCIA DA INTERVENÇÃO PARA A EQUIPE</vt:lpstr>
      <vt:lpstr>Importância da intervenção para o serviço</vt:lpstr>
      <vt:lpstr>Importância da intervenção para a comunidade.</vt:lpstr>
      <vt:lpstr>Reflexão critica sobre o processo de aprendizagem.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Antonio</dc:creator>
  <cp:lastModifiedBy>Carolina</cp:lastModifiedBy>
  <cp:revision>44</cp:revision>
  <dcterms:created xsi:type="dcterms:W3CDTF">2015-11-05T19:09:23Z</dcterms:created>
  <dcterms:modified xsi:type="dcterms:W3CDTF">2015-11-09T17:02:17Z</dcterms:modified>
</cp:coreProperties>
</file>