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2" r:id="rId2"/>
    <p:sldId id="257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83" r:id="rId11"/>
    <p:sldId id="284" r:id="rId12"/>
    <p:sldId id="285" r:id="rId13"/>
    <p:sldId id="287" r:id="rId14"/>
    <p:sldId id="288" r:id="rId15"/>
    <p:sldId id="271" r:id="rId16"/>
    <p:sldId id="289" r:id="rId17"/>
    <p:sldId id="290" r:id="rId18"/>
    <p:sldId id="274" r:id="rId19"/>
    <p:sldId id="293" r:id="rId20"/>
    <p:sldId id="278" r:id="rId21"/>
    <p:sldId id="294" r:id="rId22"/>
    <p:sldId id="28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3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Edith%20Maria\Unidade%203%20Interven&#231;ao\Planilha%20Coleta%20de%20dados%20FINAL%20HAS%20e%20DM%20%20Edith%20Mar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Edith%20Maria\Planilha%20Coleta%20de%20dados%20FINAL%20HAS%20e%20DM%20%20Edith%20Mar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Edith%20Maria\Planilha%20Coleta%20de%20dados%20FINAL%20HAS%20e%20DM%20%20Edith%20Mar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Edith%20Maria\Planilha%20Coleta%20de%20dados%20FINAL%20HAS%20e%20DM%20%20Edith%20Mari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Edith%20Maria\Planilha%20Coleta%20de%20dados%20FINAL%20HAS%20e%20DM%20%20Edith%20Mari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Edith%20Maria\Planilha%20Coleta%20de%20dados%20FINAL%20HAS%20e%20DM%20%20Edith%20Mari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Edith%20Maria\Planilha%20Coleta%20de%20dados%20FINAL%20HAS%20e%20DM%20%20Edith%20Mari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Edith%20Maria\Planilha%20Coleta%20de%20dados%20FINAL%20HAS%20e%20DM%20%20Edith%20Mar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6.3268625382706334E-2"/>
          <c:y val="5.5612954725882867E-2"/>
          <c:w val="0.89919377224528663"/>
          <c:h val="0.72048263197869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ln>
                <a:noFill/>
              </a:ln>
            </c:spPr>
            <c:txPr>
              <a:bodyPr/>
              <a:lstStyle/>
              <a:p>
                <a:pPr>
                  <a:defRPr lang="es-ES" sz="2000"/>
                </a:pPr>
                <a:endParaRPr lang="es-ES"/>
              </a:p>
            </c:txPr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0.1511500547645126</c:v>
                </c:pt>
                <c:pt idx="1">
                  <c:v>0.29791894852135831</c:v>
                </c:pt>
                <c:pt idx="2">
                  <c:v>0.45892661555312181</c:v>
                </c:pt>
              </c:numCache>
            </c:numRef>
          </c:val>
        </c:ser>
        <c:axId val="56699136"/>
        <c:axId val="56709120"/>
      </c:barChart>
      <c:catAx>
        <c:axId val="566991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56709120"/>
        <c:crosses val="autoZero"/>
        <c:auto val="1"/>
        <c:lblAlgn val="ctr"/>
        <c:lblOffset val="100"/>
        <c:tickLblSkip val="1"/>
        <c:tickMarkSkip val="1"/>
      </c:catAx>
      <c:valAx>
        <c:axId val="5670912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56699136"/>
        <c:crossesAt val="1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3.7829747214108513E-2"/>
          <c:y val="2.7536502678153642E-2"/>
          <c:w val="0.92467231362497226"/>
          <c:h val="0.7566869674413280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ES" sz="2000"/>
                </a:pPr>
                <a:endParaRPr lang="es-ES"/>
              </a:p>
            </c:txPr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0.14222222222222244</c:v>
                </c:pt>
                <c:pt idx="1">
                  <c:v>0.28444444444444733</c:v>
                </c:pt>
                <c:pt idx="2">
                  <c:v>0.604444444444451</c:v>
                </c:pt>
              </c:numCache>
            </c:numRef>
          </c:val>
        </c:ser>
        <c:axId val="56728960"/>
        <c:axId val="56751232"/>
      </c:barChart>
      <c:catAx>
        <c:axId val="567289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56751232"/>
        <c:crossesAt val="0"/>
        <c:auto val="1"/>
        <c:lblAlgn val="ctr"/>
        <c:lblOffset val="100"/>
        <c:tickLblSkip val="1"/>
        <c:tickMarkSkip val="1"/>
      </c:catAx>
      <c:valAx>
        <c:axId val="5675123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56728960"/>
        <c:crossesAt val="1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4.0506388296297699E-2"/>
          <c:y val="5.5988984361177566E-2"/>
          <c:w val="0.92412994022190609"/>
          <c:h val="0.7049681915736517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100000">
                  <a:srgbClr val="2C5D98"/>
                </a:gs>
              </a:gsLst>
              <a:lin ang="5400000" scaled="1"/>
            </a:gra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ES" sz="2000"/>
                </a:pPr>
                <a:endParaRPr lang="es-ES"/>
              </a:p>
            </c:txPr>
            <c:showVal val="1"/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0.8188405797101449</c:v>
                </c:pt>
                <c:pt idx="1">
                  <c:v>0.75735294117647067</c:v>
                </c:pt>
                <c:pt idx="2">
                  <c:v>0.84248210023865766</c:v>
                </c:pt>
              </c:numCache>
            </c:numRef>
          </c:val>
        </c:ser>
        <c:axId val="57967360"/>
        <c:axId val="57968896"/>
      </c:barChart>
      <c:catAx>
        <c:axId val="57967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57968896"/>
        <c:crossesAt val="0"/>
        <c:auto val="1"/>
        <c:lblAlgn val="ctr"/>
        <c:lblOffset val="100"/>
        <c:tickLblSkip val="1"/>
        <c:tickMarkSkip val="1"/>
      </c:catAx>
      <c:valAx>
        <c:axId val="5796889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57967360"/>
        <c:crossesAt val="1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"/>
          <c:y val="5.684765184820742E-2"/>
          <c:w val="0.94851985256998816"/>
          <c:h val="0.724568301934705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ES" sz="2000"/>
                </a:pPr>
                <a:endParaRPr lang="es-ES"/>
              </a:p>
            </c:txPr>
            <c:showVal val="1"/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0.87500000000000588</c:v>
                </c:pt>
                <c:pt idx="1">
                  <c:v>0.67187500000001155</c:v>
                </c:pt>
                <c:pt idx="2">
                  <c:v>0.84558823529411764</c:v>
                </c:pt>
              </c:numCache>
            </c:numRef>
          </c:val>
        </c:ser>
        <c:axId val="56108928"/>
        <c:axId val="56110464"/>
      </c:barChart>
      <c:catAx>
        <c:axId val="56108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56110464"/>
        <c:crossesAt val="0"/>
        <c:auto val="1"/>
        <c:lblAlgn val="ctr"/>
        <c:lblOffset val="100"/>
        <c:tickLblSkip val="1"/>
        <c:tickMarkSkip val="1"/>
      </c:catAx>
      <c:valAx>
        <c:axId val="5611046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56108928"/>
        <c:crossesAt val="1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3.4413074473206719E-2"/>
          <c:y val="0.10715793483263765"/>
          <c:w val="0.92282269562641173"/>
          <c:h val="0.6893956227085891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ES" sz="2000"/>
                </a:pPr>
                <a:endParaRPr lang="es-ES"/>
              </a:p>
            </c:txPr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0.97058823529411764</c:v>
                </c:pt>
                <c:pt idx="2">
                  <c:v>0.96658711217183768</c:v>
                </c:pt>
              </c:numCache>
            </c:numRef>
          </c:val>
        </c:ser>
        <c:axId val="56147328"/>
        <c:axId val="56157312"/>
      </c:barChart>
      <c:catAx>
        <c:axId val="561473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56157312"/>
        <c:crossesAt val="0"/>
        <c:auto val="1"/>
        <c:lblAlgn val="ctr"/>
        <c:lblOffset val="100"/>
        <c:tickLblSkip val="1"/>
        <c:tickMarkSkip val="1"/>
      </c:catAx>
      <c:valAx>
        <c:axId val="5615731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56147328"/>
        <c:crossesAt val="1"/>
        <c:crossBetween val="between"/>
        <c:majorUnit val="0.1"/>
        <c:minorUnit val="2.4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3.6731524780074985E-2"/>
          <c:y val="0.11277120002539402"/>
          <c:w val="0.92709825170940663"/>
          <c:h val="0.683782357515831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ES" sz="2000"/>
                </a:pPr>
                <a:endParaRPr lang="es-ES"/>
              </a:p>
            </c:txPr>
            <c:showVal val="1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1</c:v>
                </c:pt>
                <c:pt idx="1">
                  <c:v>0.87500000000000588</c:v>
                </c:pt>
                <c:pt idx="2">
                  <c:v>0.89705882352941824</c:v>
                </c:pt>
              </c:numCache>
            </c:numRef>
          </c:val>
        </c:ser>
        <c:axId val="60306176"/>
        <c:axId val="60307712"/>
      </c:barChart>
      <c:catAx>
        <c:axId val="60306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0307712"/>
        <c:crossesAt val="0"/>
        <c:auto val="1"/>
        <c:lblAlgn val="ctr"/>
        <c:lblOffset val="100"/>
        <c:tickLblSkip val="1"/>
        <c:tickMarkSkip val="1"/>
      </c:catAx>
      <c:valAx>
        <c:axId val="6030771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60306176"/>
        <c:crossesAt val="1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4.9324792537175734E-2"/>
          <c:y val="8.3265095667125977E-2"/>
          <c:w val="0.91333072219847566"/>
          <c:h val="0.7189976987027081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ES" sz="2000"/>
                </a:pPr>
                <a:endParaRPr lang="es-ES"/>
              </a:p>
            </c:txPr>
            <c:showVal val="1"/>
          </c:dLbls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0.34375</c:v>
                </c:pt>
                <c:pt idx="1">
                  <c:v>0.39062500000000289</c:v>
                </c:pt>
                <c:pt idx="2">
                  <c:v>0.62500000000000588</c:v>
                </c:pt>
              </c:numCache>
            </c:numRef>
          </c:val>
        </c:ser>
        <c:axId val="60352768"/>
        <c:axId val="60362752"/>
      </c:barChart>
      <c:catAx>
        <c:axId val="60352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0362752"/>
        <c:crossesAt val="0"/>
        <c:auto val="1"/>
        <c:lblAlgn val="ctr"/>
        <c:lblOffset val="100"/>
        <c:tickLblSkip val="1"/>
        <c:tickMarkSkip val="1"/>
      </c:catAx>
      <c:valAx>
        <c:axId val="6036275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60352768"/>
        <c:crossesAt val="1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2.6690543491999848E-2"/>
          <c:y val="8.3982410362812565E-2"/>
          <c:w val="0.92147763277659245"/>
          <c:h val="0.725847812634508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ES" sz="2000"/>
                </a:pPr>
                <a:endParaRPr lang="es-ES"/>
              </a:p>
            </c:txPr>
            <c:showVal val="1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0.29710144927536231</c:v>
                </c:pt>
                <c:pt idx="1">
                  <c:v>0.40441176470588625</c:v>
                </c:pt>
                <c:pt idx="2">
                  <c:v>0.52267303102625251</c:v>
                </c:pt>
              </c:numCache>
            </c:numRef>
          </c:val>
        </c:ser>
        <c:axId val="60390784"/>
        <c:axId val="60396672"/>
      </c:barChart>
      <c:catAx>
        <c:axId val="603907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60396672"/>
        <c:crossesAt val="0"/>
        <c:auto val="1"/>
        <c:lblAlgn val="ctr"/>
        <c:lblOffset val="100"/>
        <c:tickLblSkip val="1"/>
        <c:tickMarkSkip val="1"/>
      </c:catAx>
      <c:valAx>
        <c:axId val="6039667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60390784"/>
        <c:crossesAt val="1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3C323-EC5B-4C48-9B92-FDDE6D7E51D3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CD511-A7A8-43AF-B0C5-22A9223152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D511-A7A8-43AF-B0C5-22A92231525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CD511-A7A8-43AF-B0C5-22A922315257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A5121C-38AD-4B96-8CE8-CDA7AA8F58E1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D99C52-6AB2-49FB-8454-A38FE141B10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28" y="0"/>
            <a:ext cx="6286544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b="1" dirty="0" smtClean="0"/>
              <a:t>UNIVERSIDADE ABERTA DO SUS</a:t>
            </a:r>
            <a:br>
              <a:rPr lang="pt-BR" sz="2700" b="1" dirty="0" smtClean="0"/>
            </a:br>
            <a:r>
              <a:rPr lang="pt-BR" sz="2700" b="1" dirty="0" smtClean="0"/>
              <a:t>UNIVERSIDADE FEDERAL DE PELOTAS</a:t>
            </a:r>
            <a:br>
              <a:rPr lang="pt-BR" sz="2700" b="1" dirty="0" smtClean="0"/>
            </a:br>
            <a:r>
              <a:rPr lang="pt-BR" sz="2700" dirty="0" smtClean="0"/>
              <a:t>Especialização em Saúde da Família</a:t>
            </a:r>
            <a:br>
              <a:rPr lang="pt-BR" sz="2700" dirty="0" smtClean="0"/>
            </a:br>
            <a:r>
              <a:rPr lang="pt-BR" sz="2700" dirty="0" smtClean="0"/>
              <a:t>Modalidade a Distância</a:t>
            </a:r>
            <a:br>
              <a:rPr lang="pt-BR" sz="2700" dirty="0" smtClean="0"/>
            </a:br>
            <a:r>
              <a:rPr lang="pt-BR" sz="2700" dirty="0" smtClean="0"/>
              <a:t>Turma 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52" y="3176598"/>
            <a:ext cx="8786842" cy="895344"/>
          </a:xfrm>
        </p:spPr>
        <p:txBody>
          <a:bodyPr>
            <a:noAutofit/>
          </a:bodyPr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Melhoria da Atenção à saúde da pessoa com hipertensão e/ou com diabetes mellitus da UBS Carvalho Basto, </a:t>
            </a:r>
            <a:r>
              <a:rPr lang="pt-BR" sz="2200" b="1" dirty="0" err="1" smtClean="0">
                <a:solidFill>
                  <a:schemeClr val="tx1"/>
                </a:solidFill>
              </a:rPr>
              <a:t>Camaquã</a:t>
            </a:r>
            <a:r>
              <a:rPr lang="pt-BR" sz="2200" b="1" dirty="0" smtClean="0">
                <a:solidFill>
                  <a:schemeClr val="tx1"/>
                </a:solidFill>
              </a:rPr>
              <a:t> /RS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1438" y="71414"/>
            <a:ext cx="1571604" cy="1500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42852"/>
            <a:ext cx="1303849" cy="100013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28662" y="5669837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Edith Maria </a:t>
            </a:r>
            <a:r>
              <a:rPr lang="pt-BR" sz="2800" b="1" dirty="0" err="1" smtClean="0"/>
              <a:t>Savignón</a:t>
            </a:r>
            <a:r>
              <a:rPr lang="pt-BR" sz="2800" b="1" dirty="0" smtClean="0"/>
              <a:t> Macias </a:t>
            </a:r>
          </a:p>
          <a:p>
            <a:pPr algn="ctr"/>
            <a:r>
              <a:rPr lang="pt-BR" sz="2000" b="1" dirty="0" smtClean="0"/>
              <a:t>Orientadora: Niviane Genz</a:t>
            </a:r>
            <a:endParaRPr lang="pt-BR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Objetivo 1 </a:t>
            </a:r>
            <a:r>
              <a:rPr lang="pt-BR" sz="3600" dirty="0" smtClean="0">
                <a:solidFill>
                  <a:srgbClr val="002060"/>
                </a:solidFill>
              </a:rPr>
              <a:t>– Ampliar a cobertura a hipertensos e/ou diabéticos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5357826"/>
            <a:ext cx="4068792" cy="762000"/>
          </a:xfrm>
        </p:spPr>
        <p:txBody>
          <a:bodyPr>
            <a:normAutofit fontScale="40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3500" b="1" dirty="0" smtClean="0">
                <a:solidFill>
                  <a:schemeClr val="tx1"/>
                </a:solidFill>
              </a:rPr>
              <a:t>Figura 1: </a:t>
            </a:r>
            <a:r>
              <a:rPr lang="pt-BR" sz="3500" b="0" dirty="0" smtClean="0">
                <a:solidFill>
                  <a:schemeClr val="tx1"/>
                </a:solidFill>
              </a:rPr>
              <a:t>cobertura do programa de atenção ao hipertenso na UBS Carvalho Basto, </a:t>
            </a:r>
            <a:r>
              <a:rPr lang="pt-BR" sz="3500" b="0" dirty="0" err="1" smtClean="0">
                <a:solidFill>
                  <a:schemeClr val="tx1"/>
                </a:solidFill>
              </a:rPr>
              <a:t>Camaquã</a:t>
            </a:r>
            <a:r>
              <a:rPr lang="pt-BR" sz="3500" b="0" dirty="0" smtClean="0">
                <a:solidFill>
                  <a:schemeClr val="tx1"/>
                </a:solidFill>
              </a:rPr>
              <a:t> /RS  2015.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286388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5600" dirty="0" smtClean="0">
                <a:solidFill>
                  <a:schemeClr val="tx1"/>
                </a:solidFill>
              </a:rPr>
              <a:t>Figura 2</a:t>
            </a:r>
            <a:r>
              <a:rPr lang="pt-BR" sz="5600" b="0" dirty="0" smtClean="0">
                <a:solidFill>
                  <a:schemeClr val="tx1"/>
                </a:solidFill>
              </a:rPr>
              <a:t>: cobertura do programa de atenção ao diabético na UBS Carvalho Basto, </a:t>
            </a:r>
            <a:r>
              <a:rPr lang="pt-BR" sz="5600" b="0" dirty="0" err="1" smtClean="0">
                <a:solidFill>
                  <a:schemeClr val="tx1"/>
                </a:solidFill>
              </a:rPr>
              <a:t>Camaquã</a:t>
            </a:r>
            <a:r>
              <a:rPr lang="pt-BR" sz="5600" b="0" dirty="0" smtClean="0">
                <a:solidFill>
                  <a:schemeClr val="tx1"/>
                </a:solidFill>
              </a:rPr>
              <a:t> /RS 2015.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605495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14288" algn="ctr"/>
            <a:r>
              <a:rPr lang="pt-BR" sz="2000" b="1" dirty="0" smtClean="0"/>
              <a:t>Metas 1.1 e 1.2: </a:t>
            </a:r>
            <a:r>
              <a:rPr lang="pt-BR" sz="2000" dirty="0" smtClean="0"/>
              <a:t>Cadastrar 60% dos hipertensos e/ou diabéticos da área de abrangência no Programa de Atenção à Hipertensão Arterial e à Diabetes Mellitus da unidade de saúde.</a:t>
            </a:r>
            <a:endParaRPr lang="es-ES" sz="2000" dirty="0" smtClean="0"/>
          </a:p>
          <a:p>
            <a:pPr marL="95250" indent="14288" algn="ctr">
              <a:buNone/>
            </a:pPr>
            <a:endParaRPr lang="pt-BR" sz="2000" dirty="0" smtClean="0"/>
          </a:p>
        </p:txBody>
      </p:sp>
      <p:graphicFrame>
        <p:nvGraphicFramePr>
          <p:cNvPr id="10" name="9 Gráfico"/>
          <p:cNvGraphicFramePr/>
          <p:nvPr/>
        </p:nvGraphicFramePr>
        <p:xfrm>
          <a:off x="395536" y="2924944"/>
          <a:ext cx="4033588" cy="229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2 Gráfico"/>
          <p:cNvGraphicFramePr/>
          <p:nvPr/>
        </p:nvGraphicFramePr>
        <p:xfrm>
          <a:off x="4786314" y="2928934"/>
          <a:ext cx="38576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Objetivo 2 </a:t>
            </a:r>
            <a:r>
              <a:rPr lang="pt-BR" sz="4000" dirty="0" smtClean="0">
                <a:solidFill>
                  <a:srgbClr val="002060"/>
                </a:solidFill>
              </a:rPr>
              <a:t>– Melhorar a qualidade da atenção a hipertensos e/ou diabéticos</a:t>
            </a:r>
            <a:r>
              <a:rPr lang="pt-BR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endParaRPr lang="pt-BR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29264"/>
            <a:ext cx="4040188" cy="762000"/>
          </a:xfrm>
        </p:spPr>
        <p:txBody>
          <a:bodyPr>
            <a:normAutofit fontScale="25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5600" b="1" dirty="0" smtClean="0">
                <a:solidFill>
                  <a:schemeClr val="tx1"/>
                </a:solidFill>
              </a:rPr>
              <a:t>Figura 3: </a:t>
            </a:r>
            <a:r>
              <a:rPr lang="pt-BR" sz="5600" b="0" dirty="0" smtClean="0">
                <a:solidFill>
                  <a:schemeClr val="tx1"/>
                </a:solidFill>
              </a:rPr>
              <a:t>proporção de hipertensos com o exame clínico em dia de acordo com o protocolo na UBS Carvalho Basto, </a:t>
            </a:r>
            <a:r>
              <a:rPr lang="pt-BR" sz="5600" b="0" dirty="0" err="1" smtClean="0">
                <a:solidFill>
                  <a:schemeClr val="tx1"/>
                </a:solidFill>
              </a:rPr>
              <a:t>Camaquã</a:t>
            </a:r>
            <a:r>
              <a:rPr lang="pt-BR" sz="5600" b="0" dirty="0" smtClean="0">
                <a:solidFill>
                  <a:schemeClr val="tx1"/>
                </a:solidFill>
              </a:rPr>
              <a:t> /RS, 2015.</a:t>
            </a:r>
          </a:p>
          <a:p>
            <a:pPr algn="just"/>
            <a:endParaRPr lang="pt-BR" sz="25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29264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5600" b="1" dirty="0" smtClean="0">
                <a:solidFill>
                  <a:schemeClr val="tx1"/>
                </a:solidFill>
              </a:rPr>
              <a:t>Figura 4:</a:t>
            </a:r>
            <a:r>
              <a:rPr lang="pt-BR" sz="5600" dirty="0" smtClean="0">
                <a:solidFill>
                  <a:schemeClr val="tx1"/>
                </a:solidFill>
              </a:rPr>
              <a:t> </a:t>
            </a:r>
            <a:r>
              <a:rPr lang="pt-BR" sz="5600" b="0" dirty="0" smtClean="0">
                <a:solidFill>
                  <a:schemeClr val="tx1"/>
                </a:solidFill>
              </a:rPr>
              <a:t>proporção de diabéticos com o exame clínico em dia de acordo com o protocolo na UBS Carvalho Basto,</a:t>
            </a:r>
            <a:r>
              <a:rPr lang="pt-BR" sz="5600" b="0" dirty="0" err="1" smtClean="0">
                <a:solidFill>
                  <a:schemeClr val="tx1"/>
                </a:solidFill>
              </a:rPr>
              <a:t>Camaquã</a:t>
            </a:r>
            <a:r>
              <a:rPr lang="pt-BR" sz="5600" b="0" dirty="0" smtClean="0">
                <a:solidFill>
                  <a:schemeClr val="tx1"/>
                </a:solidFill>
              </a:rPr>
              <a:t> /RS ,2015.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2844" y="1740747"/>
            <a:ext cx="87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Metas 2.1 e 2.2:</a:t>
            </a:r>
            <a:r>
              <a:rPr lang="pt-BR" sz="2000" dirty="0" smtClean="0"/>
              <a:t> Realizar exame clínico apropriado em 100% dos hipertensos e dos diabéticos</a:t>
            </a:r>
            <a:r>
              <a:rPr lang="pt-BR" sz="2400" dirty="0" smtClean="0"/>
              <a:t>. </a:t>
            </a:r>
          </a:p>
        </p:txBody>
      </p:sp>
      <p:graphicFrame>
        <p:nvGraphicFramePr>
          <p:cNvPr id="10" name="9 Gráfico"/>
          <p:cNvGraphicFramePr/>
          <p:nvPr/>
        </p:nvGraphicFramePr>
        <p:xfrm>
          <a:off x="179513" y="2780928"/>
          <a:ext cx="4320479" cy="259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3 Gráfico"/>
          <p:cNvGraphicFramePr/>
          <p:nvPr/>
        </p:nvGraphicFramePr>
        <p:xfrm>
          <a:off x="4860032" y="2780928"/>
          <a:ext cx="41044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Objetivo 2 </a:t>
            </a:r>
            <a:r>
              <a:rPr lang="pt-BR" sz="3600" dirty="0" smtClean="0">
                <a:solidFill>
                  <a:srgbClr val="002060"/>
                </a:solidFill>
              </a:rPr>
              <a:t>– Melhorar a qualidade da atenção a hipertensos e/ou diabéticos 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667396"/>
            <a:ext cx="4040188" cy="762000"/>
          </a:xfrm>
        </p:spPr>
        <p:txBody>
          <a:bodyPr>
            <a:normAutofit fontScale="25000" lnSpcReduction="2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5600" b="1" dirty="0" smtClean="0">
                <a:solidFill>
                  <a:schemeClr val="tx1"/>
                </a:solidFill>
              </a:rPr>
              <a:t>Figura 5: </a:t>
            </a:r>
            <a:r>
              <a:rPr lang="pt-BR" sz="5600" b="0" dirty="0" smtClean="0">
                <a:solidFill>
                  <a:schemeClr val="tx1"/>
                </a:solidFill>
              </a:rPr>
              <a:t>proporção de hipertensos com os exames complementares em dia de acordo com o protocolo na UBS Carvalho Basto, </a:t>
            </a:r>
            <a:r>
              <a:rPr lang="pt-BR" sz="5600" b="0" dirty="0" err="1" smtClean="0">
                <a:solidFill>
                  <a:schemeClr val="tx1"/>
                </a:solidFill>
              </a:rPr>
              <a:t>Camaquã</a:t>
            </a:r>
            <a:r>
              <a:rPr lang="pt-BR" sz="5600" b="0" dirty="0" smtClean="0">
                <a:solidFill>
                  <a:schemeClr val="tx1"/>
                </a:solidFill>
              </a:rPr>
              <a:t> , 2015.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667396"/>
            <a:ext cx="4041775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44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5600" b="1" dirty="0" smtClean="0">
                <a:solidFill>
                  <a:schemeClr val="tx1"/>
                </a:solidFill>
              </a:rPr>
              <a:t>Figura 6:</a:t>
            </a:r>
            <a:r>
              <a:rPr lang="pt-BR" sz="5600" b="0" dirty="0" smtClean="0">
                <a:solidFill>
                  <a:schemeClr val="tx1"/>
                </a:solidFill>
              </a:rPr>
              <a:t> proporção de hipertensos com os exames complementares em dia de acordo com o protocolo na UBS Carvalho Basto, </a:t>
            </a:r>
            <a:r>
              <a:rPr lang="pt-BR" sz="5600" b="0" dirty="0" err="1" smtClean="0">
                <a:solidFill>
                  <a:schemeClr val="tx1"/>
                </a:solidFill>
              </a:rPr>
              <a:t>Camaquã</a:t>
            </a:r>
            <a:r>
              <a:rPr lang="pt-BR" sz="5600" b="0" dirty="0" smtClean="0">
                <a:solidFill>
                  <a:schemeClr val="tx1"/>
                </a:solidFill>
              </a:rPr>
              <a:t>  2015.</a:t>
            </a:r>
            <a:endParaRPr lang="pt-BR" sz="44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428736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Metas 2.3 e 2.4:</a:t>
            </a:r>
            <a:r>
              <a:rPr lang="pt-BR" sz="2200" dirty="0" smtClean="0"/>
              <a:t> Garantir a 100% dos hipertensos e dos diabéticos a realização de exames complementares em dia de acordo com o protocolo.</a:t>
            </a:r>
          </a:p>
        </p:txBody>
      </p:sp>
      <p:graphicFrame>
        <p:nvGraphicFramePr>
          <p:cNvPr id="12" name="11 Gráfico"/>
          <p:cNvGraphicFramePr/>
          <p:nvPr/>
        </p:nvGraphicFramePr>
        <p:xfrm>
          <a:off x="357158" y="2928934"/>
          <a:ext cx="43204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12 Gráfico"/>
          <p:cNvGraphicFramePr/>
          <p:nvPr/>
        </p:nvGraphicFramePr>
        <p:xfrm>
          <a:off x="4788024" y="2924944"/>
          <a:ext cx="392738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Objetivo 2 </a:t>
            </a:r>
            <a:r>
              <a:rPr lang="pt-BR" sz="3600" dirty="0" smtClean="0">
                <a:solidFill>
                  <a:srgbClr val="002060"/>
                </a:solidFill>
              </a:rPr>
              <a:t>– Melhorar a qualidade da atenção a hipertensos e/ou diabéticos 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158" y="1857364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Meta 2.5:</a:t>
            </a:r>
            <a:r>
              <a:rPr lang="pt-BR" sz="2400" dirty="0" smtClean="0"/>
              <a:t> Priorizar a prescrição de medicamentos da farmácia popular para 100% dos hipertensos cadastrados na unidade de saúde.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 2.6:</a:t>
            </a:r>
            <a:r>
              <a:rPr lang="pt-BR" sz="2400" dirty="0" smtClean="0"/>
              <a:t> Priorizar a prescrição de medicamentos da farmácia popular para 100% dos diabéticos cadastrados na unidade de saúde. </a:t>
            </a:r>
          </a:p>
          <a:p>
            <a:pPr algn="ctr"/>
            <a:endParaRPr lang="pt-BR" sz="24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3214678" y="5072074"/>
            <a:ext cx="27860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100%</a:t>
            </a:r>
            <a:endParaRPr lang="pt-BR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Objetivo 2 </a:t>
            </a:r>
            <a:r>
              <a:rPr lang="pt-BR" sz="3600" dirty="0" smtClean="0">
                <a:solidFill>
                  <a:srgbClr val="002060"/>
                </a:solidFill>
              </a:rPr>
              <a:t>– Melhorar a qualidade da atenção a hipertensos e/ou diabéticos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20" y="2180104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Metas 2.7 :</a:t>
            </a:r>
            <a:r>
              <a:rPr lang="pt-BR" sz="2400" dirty="0" smtClean="0"/>
              <a:t> Realizar avaliação da necessidade de atendimento odontológico em 100% dos hipertensos.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Metas 2.8:</a:t>
            </a:r>
            <a:r>
              <a:rPr lang="pt-BR" sz="2400" dirty="0" smtClean="0"/>
              <a:t> Realizar avaliação da necessidade de atendimento odontológico em 100% dos diabéticos.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3214678" y="4929198"/>
            <a:ext cx="27860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100%</a:t>
            </a:r>
            <a:endParaRPr lang="pt-BR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Objetivo 3 –</a:t>
            </a:r>
            <a:r>
              <a:rPr lang="pt-BR" sz="3600" dirty="0">
                <a:solidFill>
                  <a:srgbClr val="002060"/>
                </a:solidFill>
              </a:rPr>
              <a:t> </a:t>
            </a:r>
            <a:r>
              <a:rPr lang="pt-BR" sz="3600" dirty="0" smtClean="0">
                <a:solidFill>
                  <a:srgbClr val="002060"/>
                </a:solidFill>
              </a:rPr>
              <a:t>Melhorar a adesão de hipertensos e/ou diabéticos ao programa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2028828"/>
            <a:ext cx="8858312" cy="2686056"/>
          </a:xfrm>
        </p:spPr>
        <p:txBody>
          <a:bodyPr/>
          <a:lstStyle/>
          <a:p>
            <a:pPr algn="just"/>
            <a:r>
              <a:rPr lang="pt-BR" sz="2400" b="1" dirty="0" smtClean="0"/>
              <a:t>Meta 3.1:</a:t>
            </a:r>
            <a:r>
              <a:rPr lang="pt-BR" sz="2400" dirty="0" smtClean="0"/>
              <a:t> Buscar 100% dos hipertensos faltosos às consultas na unidade de saúde conforme a periodicidade recomendada.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b="1" dirty="0" smtClean="0"/>
              <a:t>Meta 3.2:</a:t>
            </a:r>
            <a:r>
              <a:rPr lang="pt-BR" sz="2400" dirty="0" smtClean="0"/>
              <a:t> Buscar 100% dos diabéticos faltosos às consultas na unidade de saúde conforme a periodicidade recomendada.</a:t>
            </a:r>
          </a:p>
          <a:p>
            <a:pPr marL="0" indent="0" algn="ctr">
              <a:buNone/>
            </a:pPr>
            <a:endParaRPr lang="pt-BR" sz="2800" dirty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214678" y="4929198"/>
            <a:ext cx="27860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100%</a:t>
            </a:r>
            <a:endParaRPr lang="pt-BR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3618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Objetivo 4 </a:t>
            </a:r>
            <a:r>
              <a:rPr lang="pt-BR" sz="3600" dirty="0" smtClean="0">
                <a:solidFill>
                  <a:srgbClr val="002060"/>
                </a:solidFill>
              </a:rPr>
              <a:t>– Melhorar o registro das informações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52" y="1727192"/>
            <a:ext cx="857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Metas 4.1 :</a:t>
            </a:r>
            <a:r>
              <a:rPr lang="pt-BR" sz="2400" dirty="0" smtClean="0"/>
              <a:t> Manter ficha de acompanhamento de 100% dos hipertensos cadastrados na unidade de saúde.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Metas 4.2 :</a:t>
            </a:r>
            <a:r>
              <a:rPr lang="pt-BR" sz="2400" dirty="0" smtClean="0"/>
              <a:t> Manter ficha de acompanhamento de 100% dos diabéticos  cadastrados na unidade de saúde.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3214678" y="4929198"/>
            <a:ext cx="27860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100%</a:t>
            </a:r>
            <a:endParaRPr lang="pt-BR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472518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Objetivo 5</a:t>
            </a:r>
            <a:r>
              <a:rPr lang="pt-BR" sz="3200" dirty="0" smtClean="0">
                <a:solidFill>
                  <a:srgbClr val="002060"/>
                </a:solidFill>
              </a:rPr>
              <a:t> – Mapear hipertensos e diabéticos de risco para doença cardiovascular </a:t>
            </a:r>
            <a:endParaRPr lang="pt-BR" sz="32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85720" y="5667396"/>
            <a:ext cx="4211668" cy="762000"/>
          </a:xfrm>
        </p:spPr>
        <p:txBody>
          <a:bodyPr>
            <a:noAutofit/>
          </a:bodyPr>
          <a:lstStyle/>
          <a:p>
            <a:pPr algn="just"/>
            <a:r>
              <a:rPr lang="pt-BR" sz="1400" b="1" dirty="0" smtClean="0">
                <a:solidFill>
                  <a:schemeClr val="tx1"/>
                </a:solidFill>
              </a:rPr>
              <a:t>Figura 10: </a:t>
            </a:r>
            <a:r>
              <a:rPr lang="pt-BR" sz="1400" b="0" dirty="0" smtClean="0">
                <a:solidFill>
                  <a:schemeClr val="tx1"/>
                </a:solidFill>
              </a:rPr>
              <a:t>proporção hipertensos com estratificação de risco cardiovascular por exame clínico em dia na UBS Carvalho Basto, </a:t>
            </a:r>
            <a:r>
              <a:rPr lang="pt-BR" sz="1400" b="0" dirty="0" err="1" smtClean="0">
                <a:solidFill>
                  <a:schemeClr val="tx1"/>
                </a:solidFill>
              </a:rPr>
              <a:t>Camaquã</a:t>
            </a:r>
            <a:r>
              <a:rPr lang="pt-BR" sz="1400" b="0" dirty="0" smtClean="0">
                <a:solidFill>
                  <a:schemeClr val="tx1"/>
                </a:solidFill>
              </a:rPr>
              <a:t> /RS, 2015.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667396"/>
            <a:ext cx="4213254" cy="76200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sz="37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5600" b="1" dirty="0" smtClean="0">
                <a:solidFill>
                  <a:schemeClr val="tx1"/>
                </a:solidFill>
              </a:rPr>
              <a:t>Figura 11:</a:t>
            </a:r>
            <a:r>
              <a:rPr lang="pt-BR" sz="5600" dirty="0" smtClean="0">
                <a:solidFill>
                  <a:schemeClr val="tx1"/>
                </a:solidFill>
              </a:rPr>
              <a:t> </a:t>
            </a:r>
            <a:r>
              <a:rPr lang="pt-BR" sz="5600" b="0" dirty="0" smtClean="0">
                <a:solidFill>
                  <a:schemeClr val="tx1"/>
                </a:solidFill>
              </a:rPr>
              <a:t>proporção de diabéticos com estratificação de risco cardiovascular por exame clínico em dia na UBS Carvalho Basto, </a:t>
            </a:r>
            <a:r>
              <a:rPr lang="pt-BR" sz="5600" b="0" dirty="0" err="1" smtClean="0">
                <a:solidFill>
                  <a:schemeClr val="tx1"/>
                </a:solidFill>
              </a:rPr>
              <a:t>Camaquã</a:t>
            </a:r>
            <a:r>
              <a:rPr lang="pt-BR" sz="5600" b="0" dirty="0" smtClean="0">
                <a:solidFill>
                  <a:schemeClr val="tx1"/>
                </a:solidFill>
              </a:rPr>
              <a:t> /RS, 2015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1359274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Metas  5.1 e 5.2 : </a:t>
            </a:r>
            <a:r>
              <a:rPr lang="pt-BR" sz="2200" dirty="0" smtClean="0"/>
              <a:t>Realizar estratificação do risco cardiovascular em 100% dos hipertensos e dos diabéticos cadastrado na unidade de saúde. </a:t>
            </a:r>
          </a:p>
          <a:p>
            <a:pPr algn="ctr"/>
            <a:endParaRPr lang="pt-BR" sz="2400" dirty="0" smtClean="0"/>
          </a:p>
        </p:txBody>
      </p:sp>
      <p:graphicFrame>
        <p:nvGraphicFramePr>
          <p:cNvPr id="14" name="13 Gráfico"/>
          <p:cNvGraphicFramePr/>
          <p:nvPr/>
        </p:nvGraphicFramePr>
        <p:xfrm>
          <a:off x="4644008" y="2852936"/>
          <a:ext cx="4248472" cy="264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Gráfico"/>
          <p:cNvGraphicFramePr/>
          <p:nvPr/>
        </p:nvGraphicFramePr>
        <p:xfrm>
          <a:off x="251521" y="2852936"/>
          <a:ext cx="4248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4000" dirty="0" smtClean="0">
                <a:solidFill>
                  <a:srgbClr val="002060"/>
                </a:solidFill>
              </a:rPr>
              <a:t>Objetivo 6 – Promover a saúde de hipertensos e/ou diabéticos</a:t>
            </a:r>
            <a:endParaRPr lang="pt-BR" sz="40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285860"/>
            <a:ext cx="8858280" cy="5572140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/>
              <a:t>Meta 6.1 e 6.2:</a:t>
            </a:r>
            <a:r>
              <a:rPr lang="pt-BR" sz="2400" dirty="0" smtClean="0"/>
              <a:t> Garantir orientação nutricional sobre alimentação saudável a 100% dos hipertensos e dos diabéticos.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 6.3 e 6.4:</a:t>
            </a:r>
            <a:r>
              <a:rPr lang="pt-BR" sz="2400" dirty="0" smtClean="0"/>
              <a:t> Garantir orientação em relação à prática regular de atividade física a 100% dos hipertensos e dos diabéticos.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 6.5 e 6.6:</a:t>
            </a:r>
            <a:r>
              <a:rPr lang="pt-BR" sz="2400" dirty="0" smtClean="0"/>
              <a:t> Garantir orientação sobre os riscos do tabagismo a 100% dos hipertensos e dos diabéticos.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Meta 6.7 e 6.8:</a:t>
            </a:r>
            <a:r>
              <a:rPr lang="pt-BR" sz="2400" dirty="0" smtClean="0"/>
              <a:t> Garantir orientação sobre higiene bucal a 100% dos hipertensos e dos diabéticos.</a:t>
            </a:r>
          </a:p>
          <a:p>
            <a:pPr marL="114300" indent="0" algn="ctr">
              <a:buNone/>
            </a:pPr>
            <a:endParaRPr lang="pt-BR" sz="2800" dirty="0"/>
          </a:p>
          <a:p>
            <a:pPr marL="114300" indent="0" algn="just">
              <a:buNone/>
            </a:pPr>
            <a:endParaRPr lang="pt-BR" sz="2800" dirty="0"/>
          </a:p>
          <a:p>
            <a:pPr>
              <a:buNone/>
            </a:pP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2000232" y="2645158"/>
            <a:ext cx="4857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100%</a:t>
            </a:r>
            <a:endParaRPr lang="pt-BR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7142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 smtClean="0">
                <a:solidFill>
                  <a:srgbClr val="00B050"/>
                </a:solidFill>
              </a:rPr>
              <a:t>Importância da intervenção</a:t>
            </a:r>
            <a:r>
              <a:rPr lang="pt-B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4040188" cy="762000"/>
          </a:xfrm>
        </p:spPr>
        <p:txBody>
          <a:bodyPr>
            <a:normAutofit fontScale="92500"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Equipe de Saúde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4876" y="1071546"/>
            <a:ext cx="4041775" cy="762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Serviço</a:t>
            </a:r>
            <a:r>
              <a:rPr lang="pt-BR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8596" y="2000240"/>
            <a:ext cx="4071934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Bem integrada e qualificada </a:t>
            </a:r>
          </a:p>
          <a:p>
            <a:pPr algn="ctr"/>
            <a:endParaRPr lang="pt-BR" sz="32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Coesão em torno de um único objetivo</a:t>
            </a:r>
          </a:p>
          <a:p>
            <a:pPr algn="ctr"/>
            <a:endParaRPr lang="pt-BR" sz="32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Mais capacitada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14876" y="2032710"/>
            <a:ext cx="4071934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Organização e planejamento do trabalho;</a:t>
            </a:r>
          </a:p>
          <a:p>
            <a:pPr algn="ctr"/>
            <a:endParaRPr lang="pt-BR" sz="25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25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Registro de dados organizados;</a:t>
            </a:r>
          </a:p>
          <a:p>
            <a:pPr algn="ctr"/>
            <a:endParaRPr lang="pt-BR" sz="25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pt-BR" sz="2500" dirty="0" smtClean="0"/>
              <a:t>Melhoria de todos os programas deficientes na unidade.</a:t>
            </a:r>
            <a:r>
              <a:rPr lang="pt-BR" sz="25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720" y="1857364"/>
            <a:ext cx="8572560" cy="46474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Comunidade</a:t>
            </a:r>
          </a:p>
          <a:p>
            <a:pPr algn="ctr"/>
            <a:r>
              <a:rPr lang="pt-BR" sz="4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pt-BR" sz="2400" dirty="0" smtClean="0"/>
              <a:t> Ampliação da  cobertura, priorização da atenção e  da</a:t>
            </a:r>
          </a:p>
          <a:p>
            <a:pPr algn="ctr"/>
            <a:r>
              <a:rPr lang="pt-BR" sz="2400" dirty="0" smtClean="0"/>
              <a:t>qualidade de atendimento aos grupos de hipertensos e/ou diabéticos; </a:t>
            </a:r>
          </a:p>
          <a:p>
            <a:pPr algn="ctr">
              <a:buFont typeface="Wingdings" pitchFamily="2" charset="2"/>
              <a:buChar char="§"/>
            </a:pPr>
            <a:r>
              <a:rPr lang="pt-BR" sz="2400" dirty="0" smtClean="0"/>
              <a:t> Incorporação das ações à rotina do serviço;</a:t>
            </a:r>
          </a:p>
          <a:p>
            <a:pPr algn="ctr">
              <a:buFont typeface="Wingdings" pitchFamily="2" charset="2"/>
              <a:buChar char="§"/>
            </a:pPr>
            <a:r>
              <a:rPr lang="pt-BR" sz="2400" dirty="0" smtClean="0"/>
              <a:t>Ampliação da conscientização da comunidade em relação  à priorização do atendimento;</a:t>
            </a:r>
          </a:p>
          <a:p>
            <a:pPr algn="ctr"/>
            <a:endParaRPr lang="pt-BR" sz="2400" dirty="0" smtClean="0"/>
          </a:p>
          <a:p>
            <a:pPr algn="ctr">
              <a:buFont typeface="Wingdings" pitchFamily="2" charset="2"/>
              <a:buChar char="§"/>
            </a:pPr>
            <a:r>
              <a:rPr lang="pt-BR" sz="2400" dirty="0" smtClean="0"/>
              <a:t>Maior conhecimento para a equipe;</a:t>
            </a:r>
          </a:p>
          <a:p>
            <a:pPr algn="ctr">
              <a:buFont typeface="Wingdings" pitchFamily="2" charset="2"/>
              <a:buChar char="§"/>
            </a:pPr>
            <a:endParaRPr lang="pt-BR" sz="2400" dirty="0" smtClean="0"/>
          </a:p>
          <a:p>
            <a:pPr algn="ctr">
              <a:buFont typeface="Wingdings" pitchFamily="2" charset="2"/>
              <a:buChar char="§"/>
            </a:pPr>
            <a:r>
              <a:rPr lang="pt-BR" sz="2400" dirty="0" smtClean="0"/>
              <a:t>Maior engajamento entre equipe e comunidade.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7422" y="642926"/>
            <a:ext cx="2944348" cy="1143000"/>
          </a:xfrm>
        </p:spPr>
        <p:txBody>
          <a:bodyPr>
            <a:normAutofit fontScale="90000"/>
          </a:bodyPr>
          <a:lstStyle/>
          <a:p>
            <a:r>
              <a:rPr lang="pt-BR" sz="49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Introdução</a:t>
            </a:r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1768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/>
            <a:r>
              <a:rPr lang="pt-BR" sz="2800" dirty="0" smtClean="0"/>
              <a:t> A Hipertensão Arterial Sistêmica  e o Diabetes Mellitus  constituem uma das principais causas da </a:t>
            </a:r>
            <a:r>
              <a:rPr lang="pt-BR" sz="2800" dirty="0" err="1" smtClean="0"/>
              <a:t>morbimortalidade</a:t>
            </a:r>
            <a:r>
              <a:rPr lang="pt-BR" sz="2800" dirty="0" smtClean="0"/>
              <a:t>  da população mundial, não sendo diferente no Brasil.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361950" algn="just"/>
            <a:r>
              <a:rPr lang="pt-BR" sz="2800" dirty="0" smtClean="0"/>
              <a:t>Na minha comunidade foi constatado o baixo conhecimento por parte da população sobre os fatores de risco, estilos de vida saudável, assim como a precária  cobertura de atendimento médico para o manejo destas doenças.</a:t>
            </a:r>
          </a:p>
          <a:p>
            <a:pPr marL="0" indent="361950" algn="just"/>
            <a:endParaRPr lang="pt-BR" sz="2800" dirty="0" smtClean="0"/>
          </a:p>
          <a:p>
            <a:pPr marL="0" indent="361950" algn="just"/>
            <a:r>
              <a:rPr lang="pt-BR" sz="2800" dirty="0" smtClean="0"/>
              <a:t>Estas deficiências foram as motivações para a realização deste trabalho com o objetivo de mudar esta realidade .</a:t>
            </a:r>
          </a:p>
          <a:p>
            <a:pPr algn="just"/>
            <a:endParaRPr lang="pt-BR" sz="2800" dirty="0" smtClean="0"/>
          </a:p>
          <a:p>
            <a:pPr algn="just">
              <a:buNone/>
            </a:pPr>
            <a:endParaRPr lang="pt-BR" sz="2800" dirty="0" smtClean="0"/>
          </a:p>
          <a:p>
            <a:pPr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95578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-1179512"/>
            <a:ext cx="6995120" cy="266429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3600" dirty="0" smtClean="0">
                <a:solidFill>
                  <a:srgbClr val="002060"/>
                </a:solidFill>
              </a:rPr>
              <a:t>Reflexão </a:t>
            </a:r>
            <a:r>
              <a:rPr lang="pt-BR" sz="3600" dirty="0">
                <a:solidFill>
                  <a:srgbClr val="002060"/>
                </a:solidFill>
              </a:rPr>
              <a:t>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127726"/>
            <a:ext cx="8643998" cy="380160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800" b="1" u="sng" dirty="0" smtClean="0">
                <a:solidFill>
                  <a:schemeClr val="accent1"/>
                </a:solidFill>
              </a:rPr>
              <a:t>No início</a:t>
            </a:r>
          </a:p>
          <a:p>
            <a:pPr marL="114300" indent="0" algn="just">
              <a:buNone/>
            </a:pPr>
            <a:endParaRPr lang="pt-BR" sz="2800" b="1" u="sng" dirty="0"/>
          </a:p>
          <a:p>
            <a:pPr algn="ctr"/>
            <a:r>
              <a:rPr lang="pt-BR" sz="2400" dirty="0" smtClean="0"/>
              <a:t>Dificuldade no acesso a informações;</a:t>
            </a:r>
          </a:p>
          <a:p>
            <a:pPr algn="ctr"/>
            <a:r>
              <a:rPr lang="pt-BR" sz="2400" dirty="0" smtClean="0"/>
              <a:t>Minha expectativa estava baseada em desejos de mudanças e de aumentar a qualidade; </a:t>
            </a:r>
          </a:p>
          <a:p>
            <a:pPr algn="ctr"/>
            <a:r>
              <a:rPr lang="pt-BR" sz="2400" dirty="0" smtClean="0"/>
              <a:t>Desejo de aumentar a minha qualificação profissional e os meus conhecimentos médicos. </a:t>
            </a:r>
          </a:p>
          <a:p>
            <a:pPr>
              <a:buNone/>
            </a:pPr>
            <a:endParaRPr lang="pt-BR" sz="24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153043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-1179512"/>
            <a:ext cx="6995120" cy="2664296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3600" dirty="0" smtClean="0">
                <a:solidFill>
                  <a:srgbClr val="002060"/>
                </a:solidFill>
              </a:rPr>
              <a:t>Reflexão </a:t>
            </a:r>
            <a:r>
              <a:rPr lang="pt-BR" sz="3600" dirty="0">
                <a:solidFill>
                  <a:srgbClr val="002060"/>
                </a:solidFill>
              </a:rPr>
              <a:t>crítica sobre 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913412"/>
            <a:ext cx="8643998" cy="4230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b="1" u="sng" dirty="0" smtClean="0">
                <a:solidFill>
                  <a:schemeClr val="accent1"/>
                </a:solidFill>
              </a:rPr>
              <a:t>Após a intervenção</a:t>
            </a:r>
          </a:p>
          <a:p>
            <a:pPr>
              <a:buNone/>
            </a:pPr>
            <a:endParaRPr lang="pt-BR" sz="2800" dirty="0" smtClean="0"/>
          </a:p>
          <a:p>
            <a:pPr algn="ctr"/>
            <a:r>
              <a:rPr lang="pt-BR" sz="2400" dirty="0" smtClean="0"/>
              <a:t>Serviu para rever alguns temas e para aprender um pouco mais sobre outros.</a:t>
            </a:r>
          </a:p>
          <a:p>
            <a:pPr algn="ctr"/>
            <a:r>
              <a:rPr lang="pt-BR" sz="2400" dirty="0" smtClean="0"/>
              <a:t>Ajudou-me a diagnosticar as deficiências da Unidade e como buscar soluções para as mesmas;</a:t>
            </a:r>
          </a:p>
          <a:p>
            <a:pPr algn="ctr"/>
            <a:r>
              <a:rPr lang="pt-BR" sz="2400" dirty="0" smtClean="0"/>
              <a:t>As melhorias na intervenção  podem ser verificadas, permanecem e tendem a gerar resultados cada vez mais positivos.</a:t>
            </a:r>
            <a:endParaRPr lang="es-ES" sz="2400" dirty="0" smtClean="0"/>
          </a:p>
          <a:p>
            <a:endParaRPr lang="pt-BR" sz="24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153043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746650"/>
          </a:xfrm>
        </p:spPr>
        <p:txBody>
          <a:bodyPr>
            <a:normAutofit/>
          </a:bodyPr>
          <a:lstStyle/>
          <a:p>
            <a:r>
              <a:rPr lang="pt-BR" sz="7200" dirty="0" smtClean="0">
                <a:solidFill>
                  <a:srgbClr val="FF0000"/>
                </a:solidFill>
                <a:cs typeface="Arial" pitchFamily="34" charset="0"/>
              </a:rPr>
              <a:t>Muito obrigada!</a:t>
            </a:r>
            <a:r>
              <a:rPr lang="pt-BR" sz="7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pt-BR" sz="7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pt-BR" sz="9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9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t-BR" sz="9800" dirty="0"/>
          </a:p>
        </p:txBody>
      </p:sp>
      <p:pic>
        <p:nvPicPr>
          <p:cNvPr id="3" name="Picture 1" descr="C:\Documents and Settings\Vladimir Diaz Denis\Mis documentos\Fotos de HTA\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85020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71414"/>
            <a:ext cx="9144000" cy="2428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</a:rPr>
              <a:t>O município de </a:t>
            </a:r>
            <a:r>
              <a:rPr lang="pt-BR" sz="3200" dirty="0" err="1" smtClean="0">
                <a:solidFill>
                  <a:srgbClr val="002060"/>
                </a:solidFill>
              </a:rPr>
              <a:t>Camaquã</a:t>
            </a:r>
            <a:r>
              <a:rPr lang="pt-BR" sz="3200" dirty="0" smtClean="0">
                <a:solidFill>
                  <a:srgbClr val="002060"/>
                </a:solidFill>
              </a:rPr>
              <a:t>/RS possui aproximadamente 60.368 habitantes e possui 4 Unidades de Saúde</a:t>
            </a:r>
          </a:p>
        </p:txBody>
      </p:sp>
      <p:pic>
        <p:nvPicPr>
          <p:cNvPr id="5" name="Picture 36" descr="Mapa do Estado do Rio Grande do S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541" y="2571744"/>
            <a:ext cx="6397731" cy="4214818"/>
          </a:xfrm>
          <a:prstGeom prst="rect">
            <a:avLst/>
          </a:prstGeom>
          <a:noFill/>
        </p:spPr>
      </p:pic>
      <p:sp>
        <p:nvSpPr>
          <p:cNvPr id="6" name="Seta para a direita 5"/>
          <p:cNvSpPr/>
          <p:nvPr/>
        </p:nvSpPr>
        <p:spPr>
          <a:xfrm>
            <a:off x="4929190" y="4714884"/>
            <a:ext cx="642942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64307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/>
            </a:r>
            <a:br>
              <a:rPr lang="pt-BR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pt-BR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br>
              <a:rPr lang="pt-BR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pt-BR" sz="6000" dirty="0" smtClean="0">
                <a:solidFill>
                  <a:srgbClr val="002060"/>
                </a:solidFill>
                <a:cs typeface="Arial" pitchFamily="34" charset="0"/>
              </a:rPr>
              <a:t>UBS Carvalho Basto,</a:t>
            </a:r>
            <a:r>
              <a:rPr lang="pt-BR" sz="6000" b="1" dirty="0" smtClean="0">
                <a:solidFill>
                  <a:srgbClr val="002060"/>
                </a:solidFill>
              </a:rPr>
              <a:t> </a:t>
            </a:r>
            <a:r>
              <a:rPr lang="pt-BR" sz="6000" b="1" dirty="0" err="1" smtClean="0">
                <a:solidFill>
                  <a:srgbClr val="002060"/>
                </a:solidFill>
              </a:rPr>
              <a:t>Camaquã</a:t>
            </a:r>
            <a:r>
              <a:rPr lang="pt-BR" sz="6000" b="1" dirty="0" smtClean="0">
                <a:solidFill>
                  <a:srgbClr val="002060"/>
                </a:solidFill>
              </a:rPr>
              <a:t>/RS</a:t>
            </a:r>
            <a:endParaRPr lang="pt-BR" sz="6000" dirty="0">
              <a:solidFill>
                <a:srgbClr val="00206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 flipH="1">
            <a:off x="9900592" y="328498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dirty="0" smtClean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35036" t="29663" r="35263" b="36629"/>
          <a:stretch>
            <a:fillRect/>
          </a:stretch>
        </p:blipFill>
        <p:spPr bwMode="auto">
          <a:xfrm>
            <a:off x="214282" y="2143116"/>
            <a:ext cx="507209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4786314" y="4572008"/>
            <a:ext cx="421484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002060"/>
                </a:solidFill>
                <a:cs typeface="Arial" pitchFamily="34" charset="0"/>
              </a:rPr>
              <a:t>6.000 usuários</a:t>
            </a:r>
          </a:p>
          <a:p>
            <a:pPr algn="just"/>
            <a:r>
              <a:rPr lang="pt-BR" sz="3200" dirty="0" smtClean="0">
                <a:solidFill>
                  <a:srgbClr val="002060"/>
                </a:solidFill>
                <a:cs typeface="Arial" pitchFamily="34" charset="0"/>
              </a:rPr>
              <a:t>1 Equipe de Saúde </a:t>
            </a:r>
          </a:p>
          <a:p>
            <a:pPr algn="just"/>
            <a:r>
              <a:rPr lang="pt-BR" sz="3200" dirty="0" smtClean="0">
                <a:solidFill>
                  <a:srgbClr val="002060"/>
                </a:solidFill>
                <a:cs typeface="Arial" pitchFamily="34" charset="0"/>
              </a:rPr>
              <a:t>Unidade Tradicional</a:t>
            </a:r>
          </a:p>
          <a:p>
            <a:pPr algn="just"/>
            <a:r>
              <a:rPr lang="pt-BR" sz="32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6" name="Imagem 5"/>
          <p:cNvPicPr/>
          <p:nvPr/>
        </p:nvPicPr>
        <p:blipFill>
          <a:blip r:embed="rId3" cstate="print"/>
          <a:srcRect l="20240" t="7865" r="20728" b="13249"/>
          <a:stretch>
            <a:fillRect/>
          </a:stretch>
        </p:blipFill>
        <p:spPr bwMode="auto">
          <a:xfrm>
            <a:off x="5429256" y="2071678"/>
            <a:ext cx="3188174" cy="23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600" dirty="0">
                <a:solidFill>
                  <a:srgbClr val="002060"/>
                </a:solidFill>
              </a:rPr>
              <a:t>Situação da ação programática antes da </a:t>
            </a:r>
            <a:r>
              <a:rPr lang="pt-BR" sz="3600" dirty="0" smtClean="0">
                <a:solidFill>
                  <a:srgbClr val="002060"/>
                </a:solidFill>
              </a:rPr>
              <a:t>intervenção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804" y="200024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/>
              <a:t>Baixa </a:t>
            </a:r>
            <a:r>
              <a:rPr lang="pt-BR" sz="2800" dirty="0" smtClean="0"/>
              <a:t>cobertura aos hipertensos e/ou diabéticos</a:t>
            </a:r>
            <a:endParaRPr lang="pt-BR" sz="2800" dirty="0"/>
          </a:p>
          <a:p>
            <a:r>
              <a:rPr lang="pt-BR" sz="2800" dirty="0" smtClean="0"/>
              <a:t>Qualidade de atendimento inadequado</a:t>
            </a:r>
          </a:p>
          <a:p>
            <a:r>
              <a:rPr lang="pt-BR" sz="2800" dirty="0" smtClean="0"/>
              <a:t>Trabalho não planejado e nem monitorado</a:t>
            </a:r>
          </a:p>
          <a:p>
            <a:r>
              <a:rPr lang="pt-BR" sz="2800" dirty="0" smtClean="0"/>
              <a:t>Registros inadequados</a:t>
            </a:r>
          </a:p>
          <a:p>
            <a:r>
              <a:rPr lang="pt-BR" sz="2800" dirty="0" smtClean="0"/>
              <a:t>M</a:t>
            </a:r>
            <a:r>
              <a:rPr lang="pt-BR" altLang="zh-CN" sz="2800" dirty="0" smtClean="0"/>
              <a:t>á </a:t>
            </a:r>
            <a:r>
              <a:rPr lang="pt-BR" sz="2800" dirty="0" smtClean="0"/>
              <a:t>adesão dos usuários  ao programa </a:t>
            </a:r>
          </a:p>
          <a:p>
            <a:r>
              <a:rPr lang="pt-BR" sz="2800" dirty="0" smtClean="0"/>
              <a:t>Estratificação de risco cardiovascular inadequada </a:t>
            </a:r>
          </a:p>
          <a:p>
            <a:r>
              <a:rPr lang="pt-BR" sz="2800" dirty="0" smtClean="0"/>
              <a:t>Falta de busca ativa dos usuários faltosos</a:t>
            </a:r>
          </a:p>
          <a:p>
            <a:r>
              <a:rPr lang="pt-BR" sz="2800" dirty="0" smtClean="0"/>
              <a:t>Poucas atividades educativas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843948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rgbClr val="002060"/>
                </a:solidFill>
              </a:rPr>
              <a:t>Objetivo </a:t>
            </a:r>
            <a:r>
              <a:rPr lang="pt-BR" sz="5400" dirty="0">
                <a:solidFill>
                  <a:srgbClr val="002060"/>
                </a:solidFill>
              </a:rPr>
              <a:t>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928934"/>
            <a:ext cx="7715304" cy="3197229"/>
          </a:xfrm>
        </p:spPr>
        <p:txBody>
          <a:bodyPr/>
          <a:lstStyle/>
          <a:p>
            <a:pPr marL="114300" indent="0" algn="ctr">
              <a:buNone/>
            </a:pPr>
            <a:endParaRPr lang="pt-BR" b="1" dirty="0">
              <a:cs typeface="Arial" pitchFamily="34" charset="0"/>
            </a:endParaRPr>
          </a:p>
          <a:p>
            <a:pPr algn="ctr">
              <a:buNone/>
            </a:pPr>
            <a:r>
              <a:rPr lang="pt-BR" sz="2800" b="1" dirty="0" smtClean="0"/>
              <a:t>Melhoria da Atenção à saúde da pessoa com hipertensão e/ou com diabetes </a:t>
            </a:r>
            <a:r>
              <a:rPr lang="pt-BR" sz="2800" b="1" dirty="0" err="1" smtClean="0"/>
              <a:t>mellitus</a:t>
            </a:r>
            <a:r>
              <a:rPr lang="pt-BR" sz="2800" b="1" dirty="0" smtClean="0"/>
              <a:t> na UBS Carvalho Basto, </a:t>
            </a:r>
            <a:r>
              <a:rPr lang="pt-BR" sz="2800" b="1" dirty="0" err="1" smtClean="0"/>
              <a:t>Camaquã</a:t>
            </a:r>
            <a:r>
              <a:rPr lang="pt-BR" sz="2800" b="1" dirty="0" smtClean="0"/>
              <a:t>/RS</a:t>
            </a:r>
            <a:endParaRPr lang="pt-BR" sz="2800" b="1" dirty="0"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644673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002060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52528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Ações</a:t>
            </a:r>
            <a:r>
              <a:rPr lang="pt-BR" b="1" dirty="0" smtClean="0"/>
              <a:t>:</a:t>
            </a:r>
          </a:p>
          <a:p>
            <a:pPr marL="11430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Monitoramento e avaliação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Organização e gestão do serviço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Engajamento público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Qualificação da prática clínica.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028896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rgbClr val="002060"/>
                </a:solidFill>
              </a:rPr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42926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sz="3100" b="1" dirty="0" smtClean="0">
                <a:solidFill>
                  <a:schemeClr val="bg2">
                    <a:lumMod val="50000"/>
                  </a:schemeClr>
                </a:solidFill>
              </a:rPr>
              <a:t>Análise situacional</a:t>
            </a:r>
          </a:p>
          <a:p>
            <a:pPr algn="just"/>
            <a:r>
              <a:rPr lang="pt-BR" sz="3100" dirty="0" smtClean="0"/>
              <a:t>Análise do serviço na UBS Carvalho Basto, </a:t>
            </a:r>
            <a:r>
              <a:rPr lang="pt-BR" sz="3100" dirty="0" err="1" smtClean="0"/>
              <a:t>Camaquã</a:t>
            </a:r>
            <a:r>
              <a:rPr lang="pt-BR" sz="3100" dirty="0" smtClean="0"/>
              <a:t>/RS</a:t>
            </a:r>
          </a:p>
          <a:p>
            <a:pPr algn="just"/>
            <a:endParaRPr lang="pt-BR" sz="3200" dirty="0" smtClean="0"/>
          </a:p>
          <a:p>
            <a:pPr algn="just">
              <a:buNone/>
            </a:pPr>
            <a:r>
              <a:rPr lang="pt-BR" sz="3100" b="1" dirty="0" smtClean="0">
                <a:solidFill>
                  <a:schemeClr val="bg2">
                    <a:lumMod val="50000"/>
                  </a:schemeClr>
                </a:solidFill>
              </a:rPr>
              <a:t>Protocolo de HAS e DM do Ministério da Saúde (2013)</a:t>
            </a:r>
          </a:p>
          <a:p>
            <a:pPr algn="just"/>
            <a:r>
              <a:rPr lang="pt-BR" sz="3100" dirty="0" smtClean="0"/>
              <a:t>ações no eixos: Monitoramento e Avaliação, Organização e Gestão do Serviço, Engajamento Público e Qualificação da Prática Clínica - Fichas-espelho; </a:t>
            </a:r>
            <a:r>
              <a:rPr lang="pt-BR" sz="3100" smtClean="0"/>
              <a:t>Fichas de atendimento </a:t>
            </a:r>
            <a:r>
              <a:rPr lang="pt-BR" sz="3100" dirty="0" smtClean="0"/>
              <a:t>individual Registros no prontuário clínico; Livro de registros.</a:t>
            </a:r>
            <a:endParaRPr lang="pt-BR" sz="3100" smtClean="0"/>
          </a:p>
          <a:p>
            <a:pPr algn="just">
              <a:buNone/>
            </a:pPr>
            <a:endParaRPr lang="pt-BR" sz="3200" dirty="0" smtClean="0"/>
          </a:p>
          <a:p>
            <a:pPr algn="just">
              <a:buNone/>
            </a:pPr>
            <a:r>
              <a:rPr lang="pt-BR" sz="3100" b="1" dirty="0" smtClean="0">
                <a:solidFill>
                  <a:schemeClr val="bg2">
                    <a:lumMod val="50000"/>
                  </a:schemeClr>
                </a:solidFill>
              </a:rPr>
              <a:t>Público Alvo:</a:t>
            </a:r>
          </a:p>
          <a:p>
            <a:pPr algn="just"/>
            <a:r>
              <a:rPr lang="pt-BR" sz="3100" dirty="0" smtClean="0"/>
              <a:t>pessoas com hipertensão e/ou com diabetes </a:t>
            </a:r>
            <a:r>
              <a:rPr lang="pt-BR" sz="3100" dirty="0" err="1" smtClean="0"/>
              <a:t>melliuts</a:t>
            </a:r>
            <a:r>
              <a:rPr lang="pt-BR" sz="3100" dirty="0" smtClean="0"/>
              <a:t> pertencentes </a:t>
            </a:r>
            <a:r>
              <a:rPr lang="pt-BR" sz="3100" smtClean="0"/>
              <a:t>à área </a:t>
            </a:r>
            <a:r>
              <a:rPr lang="pt-BR" sz="3100" dirty="0" smtClean="0"/>
              <a:t>de cobertura </a:t>
            </a:r>
            <a:r>
              <a:rPr lang="pt-BR" sz="3100" smtClean="0"/>
              <a:t>da unidade</a:t>
            </a:r>
          </a:p>
          <a:p>
            <a:pPr algn="just"/>
            <a:endParaRPr lang="pt-BR" sz="3100" dirty="0" smtClean="0"/>
          </a:p>
          <a:p>
            <a:pPr algn="just">
              <a:buNone/>
            </a:pPr>
            <a:r>
              <a:rPr lang="pt-BR" sz="3200" b="1" dirty="0" smtClean="0">
                <a:solidFill>
                  <a:schemeClr val="bg2">
                    <a:lumMod val="50000"/>
                  </a:schemeClr>
                </a:solidFill>
              </a:rPr>
              <a:t>Duração:</a:t>
            </a:r>
          </a:p>
          <a:p>
            <a:pPr algn="just"/>
            <a:r>
              <a:rPr lang="pt-BR" sz="3100" dirty="0" smtClean="0"/>
              <a:t>12 semanas</a:t>
            </a:r>
            <a:endParaRPr lang="pt-BR" sz="3100" dirty="0" smtClean="0">
              <a:solidFill>
                <a:srgbClr val="FF0000"/>
              </a:solidFill>
            </a:endParaRPr>
          </a:p>
          <a:p>
            <a:endParaRPr lang="pt-BR" sz="3200" dirty="0" smtClean="0"/>
          </a:p>
          <a:p>
            <a:pPr algn="just"/>
            <a:endParaRPr lang="pt-BR" sz="3000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81450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ctr"/>
            <a:r>
              <a:rPr lang="pt-BR" sz="6600" dirty="0">
                <a:solidFill>
                  <a:srgbClr val="002060"/>
                </a:solidFill>
              </a:rPr>
              <a:t>Objetivos</a:t>
            </a:r>
            <a:br>
              <a:rPr lang="pt-BR" sz="6600" dirty="0">
                <a:solidFill>
                  <a:srgbClr val="002060"/>
                </a:solidFill>
              </a:rPr>
            </a:br>
            <a:r>
              <a:rPr lang="pt-BR" sz="6600" dirty="0">
                <a:solidFill>
                  <a:srgbClr val="002060"/>
                </a:solidFill>
              </a:rPr>
              <a:t>Metas</a:t>
            </a:r>
            <a:br>
              <a:rPr lang="pt-BR" sz="6600" dirty="0">
                <a:solidFill>
                  <a:srgbClr val="002060"/>
                </a:solidFill>
              </a:rPr>
            </a:br>
            <a:r>
              <a:rPr lang="pt-BR" sz="6600" dirty="0" smtClean="0">
                <a:solidFill>
                  <a:srgbClr val="002060"/>
                </a:solidFill>
              </a:rPr>
              <a:t>Resultados</a:t>
            </a:r>
            <a:endParaRPr lang="pt-BR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6503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1335</TotalTime>
  <Words>1126</Words>
  <Application>Microsoft Office PowerPoint</Application>
  <PresentationFormat>Presentación en pantalla (4:3)</PresentationFormat>
  <Paragraphs>151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Flujo</vt:lpstr>
      <vt:lpstr>      UNIVERSIDADE ABERTA DO SUS UNIVERSIDADE FEDERAL DE PELOTAS Especialização em Saúde da Família Modalidade a Distância Turma 8</vt:lpstr>
      <vt:lpstr>Introdução </vt:lpstr>
      <vt:lpstr>Diapositiva 3</vt:lpstr>
      <vt:lpstr>   UBS Carvalho Basto, Camaquã/RS</vt:lpstr>
      <vt:lpstr>Situação da ação programática antes da intervenção</vt:lpstr>
      <vt:lpstr>Objetivo geral</vt:lpstr>
      <vt:lpstr>Metodologia</vt:lpstr>
      <vt:lpstr>Logística</vt:lpstr>
      <vt:lpstr>Objetivos Metas Resultados</vt:lpstr>
      <vt:lpstr>Objetivo 1 – Ampliar a cobertura a hipertensos e/ou diabéticos</vt:lpstr>
      <vt:lpstr>Objetivo 2 – Melhorar a qualidade da atenção a hipertensos e/ou diabéticos. </vt:lpstr>
      <vt:lpstr>Objetivo 2 – Melhorar a qualidade da atenção a hipertensos e/ou diabéticos </vt:lpstr>
      <vt:lpstr>Objetivo 2 – Melhorar a qualidade da atenção a hipertensos e/ou diabéticos </vt:lpstr>
      <vt:lpstr>Objetivo 2 – Melhorar a qualidade da atenção a hipertensos e/ou diabéticos</vt:lpstr>
      <vt:lpstr>Objetivo 3 – Melhorar a adesão de hipertensos e/ou diabéticos ao programa</vt:lpstr>
      <vt:lpstr>Objetivo 4 – Melhorar o registro das informações</vt:lpstr>
      <vt:lpstr>Objetivo 5 – Mapear hipertensos e diabéticos de risco para doença cardiovascular </vt:lpstr>
      <vt:lpstr>    Objetivo 6 – Promover a saúde de hipertensos e/ou diabéticos</vt:lpstr>
      <vt:lpstr>Importância da intervenção </vt:lpstr>
      <vt:lpstr>     Reflexão crítica sobre o processo pessoal de aprendizagem</vt:lpstr>
      <vt:lpstr>     Reflexão crítica sobre o processo pessoal de aprendizagem</vt:lpstr>
      <vt:lpstr>Muito obrigada!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Niviane Genz</dc:creator>
  <cp:lastModifiedBy>Dra Edith</cp:lastModifiedBy>
  <cp:revision>105</cp:revision>
  <dcterms:created xsi:type="dcterms:W3CDTF">2015-07-31T02:56:35Z</dcterms:created>
  <dcterms:modified xsi:type="dcterms:W3CDTF">2015-08-11T23:52:40Z</dcterms:modified>
</cp:coreProperties>
</file>