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03" r:id="rId3"/>
    <p:sldId id="272" r:id="rId4"/>
    <p:sldId id="353" r:id="rId5"/>
    <p:sldId id="257" r:id="rId6"/>
    <p:sldId id="258" r:id="rId7"/>
    <p:sldId id="305" r:id="rId8"/>
    <p:sldId id="260" r:id="rId9"/>
    <p:sldId id="261" r:id="rId10"/>
    <p:sldId id="325" r:id="rId11"/>
    <p:sldId id="356" r:id="rId12"/>
    <p:sldId id="350" r:id="rId13"/>
    <p:sldId id="347" r:id="rId14"/>
    <p:sldId id="348" r:id="rId15"/>
    <p:sldId id="293" r:id="rId16"/>
    <p:sldId id="294" r:id="rId17"/>
    <p:sldId id="295" r:id="rId18"/>
    <p:sldId id="296" r:id="rId19"/>
    <p:sldId id="297" r:id="rId20"/>
    <p:sldId id="298" r:id="rId21"/>
    <p:sldId id="300" r:id="rId22"/>
    <p:sldId id="276" r:id="rId23"/>
    <p:sldId id="279" r:id="rId24"/>
    <p:sldId id="345" r:id="rId25"/>
    <p:sldId id="309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57" r:id="rId41"/>
    <p:sldId id="358" r:id="rId42"/>
    <p:sldId id="292" r:id="rId43"/>
    <p:sldId id="290" r:id="rId44"/>
    <p:sldId id="351" r:id="rId45"/>
    <p:sldId id="326" r:id="rId46"/>
    <p:sldId id="327" r:id="rId47"/>
    <p:sldId id="328" r:id="rId48"/>
    <p:sldId id="352" r:id="rId4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Pasta1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\Downloads\PROVAB%20PLANILHA%20NOVA%20EDMUNDO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dirty="0"/>
              <a:t>Indicadores</a:t>
            </a:r>
          </a:p>
        </c:rich>
      </c:tx>
    </c:title>
    <c:plotArea>
      <c:layout>
        <c:manualLayout>
          <c:layoutTarget val="inner"/>
          <c:xMode val="edge"/>
          <c:yMode val="edge"/>
          <c:x val="0.16902063403280576"/>
          <c:y val="1.7069398639681165E-2"/>
          <c:w val="0.80713486042507565"/>
          <c:h val="0.55182422012481003"/>
        </c:manualLayout>
      </c:layout>
      <c:barChart>
        <c:barDir val="col"/>
        <c:grouping val="clustered"/>
        <c:axId val="32227712"/>
        <c:axId val="32237440"/>
      </c:barChart>
      <c:catAx>
        <c:axId val="3222771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32237440"/>
        <c:crosses val="autoZero"/>
        <c:auto val="1"/>
        <c:lblAlgn val="ctr"/>
        <c:lblOffset val="100"/>
      </c:catAx>
      <c:valAx>
        <c:axId val="322374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 smtClean="0"/>
                  <a:t>Percentual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3.4688248676290105E-2"/>
              <c:y val="0.25400768125141232"/>
            </c:manualLayout>
          </c:layout>
        </c:title>
        <c:numFmt formatCode="0%" sourceLinked="1"/>
        <c:majorTickMark val="none"/>
        <c:tickLblPos val="nextTo"/>
        <c:crossAx val="32227712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flood" dir="t"/>
        </a:scene3d>
        <a:sp3d/>
      </c:spPr>
    </c:plotArea>
    <c:plotVisOnly val="1"/>
  </c:chart>
  <c:spPr>
    <a:noFill/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idosos faltosos às consultas que receberam busca ativa</c:v>
                </c:pt>
              </c:strCache>
            </c:strRef>
          </c:tx>
          <c:cat>
            <c:strRef>
              <c:f>Indicadores!$D$39:$F$39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Indicadores!$D$40:$F$40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32961664"/>
        <c:axId val="32963200"/>
      </c:barChart>
      <c:catAx>
        <c:axId val="3296166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2963200"/>
        <c:crosses val="autoZero"/>
        <c:auto val="1"/>
        <c:lblAlgn val="ctr"/>
        <c:lblOffset val="100"/>
      </c:catAx>
      <c:valAx>
        <c:axId val="32963200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29616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cat>
            <c:strRef>
              <c:f>Indicadores!$D$44:$F$44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Indicadores!$D$45:$F$45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32975872"/>
        <c:axId val="33006336"/>
      </c:barChart>
      <c:catAx>
        <c:axId val="329758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006336"/>
        <c:crosses val="autoZero"/>
        <c:auto val="1"/>
        <c:lblAlgn val="ctr"/>
        <c:lblOffset val="100"/>
      </c:catAx>
      <c:valAx>
        <c:axId val="33006336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29758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idosos com exame clínico apropriado em dia</c:v>
                </c:pt>
              </c:strCache>
            </c:strRef>
          </c:tx>
          <c:cat>
            <c:strRef>
              <c:f>Indicadores!$D$49:$F$49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Indicadores!$D$50:$F$50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33366016"/>
        <c:axId val="33367552"/>
      </c:barChart>
      <c:catAx>
        <c:axId val="333660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367552"/>
        <c:crosses val="autoZero"/>
        <c:auto val="1"/>
        <c:lblAlgn val="ctr"/>
        <c:lblOffset val="100"/>
      </c:catAx>
      <c:valAx>
        <c:axId val="33367552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3660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Indicadores!$C$55</c:f>
              <c:strCache>
                <c:ptCount val="1"/>
                <c:pt idx="0">
                  <c:v>Proporção de idosos hipertensos e/ou diabéticos com solicitação de exames complementares periódicos em dia</c:v>
                </c:pt>
              </c:strCache>
            </c:strRef>
          </c:tx>
          <c:cat>
            <c:strRef>
              <c:f>Indicadores!$D$54:$F$54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Indicadores!$D$55:$F$55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33387264"/>
        <c:axId val="33388800"/>
      </c:barChart>
      <c:catAx>
        <c:axId val="3338726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388800"/>
        <c:crosses val="autoZero"/>
        <c:auto val="1"/>
        <c:lblAlgn val="ctr"/>
        <c:lblOffset val="100"/>
      </c:catAx>
      <c:valAx>
        <c:axId val="33388800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3872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Indicadores!$C$60</c:f>
              <c:strCache>
                <c:ptCount val="1"/>
                <c:pt idx="0">
                  <c:v>Proporção de idosos com acesso aos medicamentos prescritos</c:v>
                </c:pt>
              </c:strCache>
            </c:strRef>
          </c:tx>
          <c:cat>
            <c:strRef>
              <c:f>Indicadores!$D$59:$F$59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Indicadores!$D$60:$F$60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33691136"/>
        <c:axId val="33692672"/>
      </c:barChart>
      <c:catAx>
        <c:axId val="3369113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692672"/>
        <c:crosses val="autoZero"/>
        <c:auto val="1"/>
        <c:lblAlgn val="ctr"/>
        <c:lblOffset val="100"/>
      </c:catAx>
      <c:valAx>
        <c:axId val="33692672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6911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idosos com tratamento odontológico concluído</c:v>
                </c:pt>
              </c:strCache>
            </c:strRef>
          </c:tx>
          <c:cat>
            <c:strRef>
              <c:f>Indicadores!$D$64:$F$64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Indicadores!$D$65:$F$65</c:f>
              <c:numCache>
                <c:formatCode>0.0%</c:formatCode>
                <c:ptCount val="3"/>
                <c:pt idx="0">
                  <c:v>0.73972602739726023</c:v>
                </c:pt>
                <c:pt idx="1">
                  <c:v>0.99382716049382713</c:v>
                </c:pt>
                <c:pt idx="2">
                  <c:v>0.99607843137254903</c:v>
                </c:pt>
              </c:numCache>
            </c:numRef>
          </c:val>
        </c:ser>
        <c:axId val="33749248"/>
        <c:axId val="33755136"/>
      </c:barChart>
      <c:catAx>
        <c:axId val="3374924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755136"/>
        <c:crosses val="autoZero"/>
        <c:auto val="1"/>
        <c:lblAlgn val="ctr"/>
        <c:lblOffset val="100"/>
      </c:catAx>
      <c:valAx>
        <c:axId val="33755136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7492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Indicadores!$C$70</c:f>
              <c:strCache>
                <c:ptCount val="1"/>
                <c:pt idx="0">
                  <c:v>Proporção de idosos com avaliação de alterações de mucosa bucal em dia</c:v>
                </c:pt>
              </c:strCache>
            </c:strRef>
          </c:tx>
          <c:cat>
            <c:strRef>
              <c:f>Indicadores!$D$69:$F$69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Indicadores!$D$70:$F$70</c:f>
              <c:numCache>
                <c:formatCode>0.0%</c:formatCode>
                <c:ptCount val="3"/>
                <c:pt idx="0">
                  <c:v>1</c:v>
                </c:pt>
                <c:pt idx="1">
                  <c:v>0.99447513812154698</c:v>
                </c:pt>
                <c:pt idx="2">
                  <c:v>0.99635036496350349</c:v>
                </c:pt>
              </c:numCache>
            </c:numRef>
          </c:val>
        </c:ser>
        <c:axId val="33770496"/>
        <c:axId val="33706752"/>
      </c:barChart>
      <c:catAx>
        <c:axId val="337704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706752"/>
        <c:crosses val="autoZero"/>
        <c:auto val="1"/>
        <c:lblAlgn val="ctr"/>
        <c:lblOffset val="100"/>
      </c:catAx>
      <c:valAx>
        <c:axId val="33706752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7704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Indicadores!$C$75</c:f>
              <c:strCache>
                <c:ptCount val="1"/>
                <c:pt idx="0">
                  <c:v>Proporção de idosos com avaliação da necessidade de prótese bucal em dia</c:v>
                </c:pt>
              </c:strCache>
            </c:strRef>
          </c:tx>
          <c:cat>
            <c:strRef>
              <c:f>Indicadores!$D$74:$F$74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Indicadores!$D$75:$F$75</c:f>
              <c:numCache>
                <c:formatCode>0.0%</c:formatCode>
                <c:ptCount val="3"/>
                <c:pt idx="0">
                  <c:v>0.73972602739726023</c:v>
                </c:pt>
                <c:pt idx="1">
                  <c:v>0.98148148148148151</c:v>
                </c:pt>
                <c:pt idx="2">
                  <c:v>0.98823529411764044</c:v>
                </c:pt>
              </c:numCache>
            </c:numRef>
          </c:val>
        </c:ser>
        <c:axId val="33843072"/>
        <c:axId val="33844608"/>
      </c:barChart>
      <c:catAx>
        <c:axId val="338430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844608"/>
        <c:crosses val="autoZero"/>
        <c:auto val="1"/>
        <c:lblAlgn val="ctr"/>
        <c:lblOffset val="100"/>
      </c:catAx>
      <c:valAx>
        <c:axId val="33844608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843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Indicadores!$C$80</c:f>
              <c:strCache>
                <c:ptCount val="1"/>
                <c:pt idx="0">
                  <c:v>Proporção de idosos com registro na ficha espelho em dia</c:v>
                </c:pt>
              </c:strCache>
            </c:strRef>
          </c:tx>
          <c:cat>
            <c:strRef>
              <c:f>Indicadores!$D$79:$F$79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Indicadores!$D$80:$F$80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33852032"/>
        <c:axId val="33886592"/>
      </c:barChart>
      <c:catAx>
        <c:axId val="338520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886592"/>
        <c:crosses val="autoZero"/>
        <c:auto val="1"/>
        <c:lblAlgn val="ctr"/>
        <c:lblOffset val="100"/>
      </c:catAx>
      <c:valAx>
        <c:axId val="33886592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8520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5"/>
  <c:chart>
    <c:autoTitleDeleted val="1"/>
    <c:plotArea>
      <c:layout>
        <c:manualLayout>
          <c:layoutTarget val="inner"/>
          <c:xMode val="edge"/>
          <c:yMode val="edge"/>
          <c:x val="0.12694667628650988"/>
          <c:y val="0.31218873313391726"/>
          <c:w val="0.84249781277341607"/>
          <c:h val="0.5295154930278269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Indicadores!$C$86</c:f>
              <c:strCache>
                <c:ptCount val="1"/>
                <c:pt idx="0">
                  <c:v>Proporção de idosos com Caderneta de Saúde da Pessoa Idosa</c:v>
                </c:pt>
              </c:strCache>
            </c:strRef>
          </c:tx>
          <c:cat>
            <c:strRef>
              <c:f>Indicadores!$D$85:$F$85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Indicadores!$D$86:$F$86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33897856"/>
        <c:axId val="33920128"/>
      </c:barChart>
      <c:catAx>
        <c:axId val="338978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920128"/>
        <c:crosses val="autoZero"/>
        <c:auto val="1"/>
        <c:lblAlgn val="ctr"/>
        <c:lblOffset val="100"/>
      </c:catAx>
      <c:valAx>
        <c:axId val="33920128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897856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5"/>
  <c:chart>
    <c:title>
      <c:tx>
        <c:rich>
          <a:bodyPr/>
          <a:lstStyle/>
          <a:p>
            <a:pPr>
              <a:defRPr/>
            </a:pPr>
            <a:r>
              <a:rPr lang="pt-BR"/>
              <a:t>Indicadores</a:t>
            </a:r>
          </a:p>
        </c:rich>
      </c:tx>
      <c:layout>
        <c:manualLayout>
          <c:xMode val="edge"/>
          <c:yMode val="edge"/>
          <c:x val="0.41540782162899936"/>
          <c:y val="0.10289227468416499"/>
        </c:manualLayout>
      </c:layout>
    </c:title>
    <c:plotArea>
      <c:layout>
        <c:manualLayout>
          <c:layoutTarget val="inner"/>
          <c:xMode val="edge"/>
          <c:yMode val="edge"/>
          <c:x val="0.1776599037431337"/>
          <c:y val="2.7962705642186884E-2"/>
          <c:w val="0.80713486042507565"/>
          <c:h val="0.5518242201248108"/>
        </c:manualLayout>
      </c:layout>
      <c:barChart>
        <c:barDir val="col"/>
        <c:grouping val="clustered"/>
        <c:ser>
          <c:idx val="0"/>
          <c:order val="0"/>
          <c:cat>
            <c:strRef>
              <c:f>Plan1!$A$1:$A$24</c:f>
              <c:strCache>
                <c:ptCount val="24"/>
                <c:pt idx="0">
                  <c:v>Cobertura dos idosos</c:v>
                </c:pt>
                <c:pt idx="1">
                  <c:v>Acamados  e/ou com problema de locomoção</c:v>
                </c:pt>
                <c:pt idx="2">
                  <c:v>Idosos Acamados ou com Problemas de locomoção com VD</c:v>
                </c:pt>
                <c:pt idx="3">
                  <c:v>Verificação de PA na última consulta</c:v>
                </c:pt>
                <c:pt idx="4">
                  <c:v>Hipertensos rastreados para Diabetes</c:v>
                </c:pt>
                <c:pt idx="5">
                  <c:v>Idosos com Primeira Consulta Odontológica programática</c:v>
                </c:pt>
                <c:pt idx="6">
                  <c:v>Idosos Acamados ou com dificuldade de locomoção com VD Odontológica.</c:v>
                </c:pt>
                <c:pt idx="7">
                  <c:v>Faltosos a consulta que receberam busca ativa</c:v>
                </c:pt>
                <c:pt idx="8">
                  <c:v>Idosos com avaliação multidimensional rápida em dia</c:v>
                </c:pt>
                <c:pt idx="9">
                  <c:v>Idosos com exame clínico apropriado em dia</c:v>
                </c:pt>
                <c:pt idx="10">
                  <c:v>Idosos hipertensos e/ou diabéticos com exames complementares periódicos em dia</c:v>
                </c:pt>
                <c:pt idx="11">
                  <c:v>Idosos com acesso a Medicamentos prescritos</c:v>
                </c:pt>
                <c:pt idx="12">
                  <c:v>Idosos com tratamento odontológico concluído</c:v>
                </c:pt>
                <c:pt idx="13">
                  <c:v>Idosos com avaliação de alteração de mucosa bucal em dia</c:v>
                </c:pt>
                <c:pt idx="14">
                  <c:v>Idosos com avaliação de necessidade de prótese dentária em dia</c:v>
                </c:pt>
                <c:pt idx="15">
                  <c:v>Proporção de idosos com registro na ficha espelho em dia</c:v>
                </c:pt>
                <c:pt idx="16">
                  <c:v>Idosos com caderneta de saúde da pessoa idosa</c:v>
                </c:pt>
                <c:pt idx="17">
                  <c:v>Avaliação de risco para morbimortalidade em dia</c:v>
                </c:pt>
                <c:pt idx="18">
                  <c:v>Idosos com avaliação de fragilização da velhice em dia</c:v>
                </c:pt>
                <c:pt idx="19">
                  <c:v>Idosos com avaliação de rede social em dia</c:v>
                </c:pt>
                <c:pt idx="20">
                  <c:v>Avaliação de risco em saúde bucal em dia</c:v>
                </c:pt>
                <c:pt idx="21">
                  <c:v>Orientação nutricional para hábitos saudáveis</c:v>
                </c:pt>
                <c:pt idx="22">
                  <c:v>Orientação sobre prática de atividade física regular</c:v>
                </c:pt>
                <c:pt idx="23">
                  <c:v>Idosos com participação em ações coletivas em educação em saúde bucal</c:v>
                </c:pt>
              </c:strCache>
            </c:strRef>
          </c:cat>
          <c:val>
            <c:numRef>
              <c:f>Plan1!$B$1:$B$24</c:f>
              <c:numCache>
                <c:formatCode>0%</c:formatCode>
                <c:ptCount val="24"/>
                <c:pt idx="0">
                  <c:v>0.98</c:v>
                </c:pt>
                <c:pt idx="1">
                  <c:v>0.8</c:v>
                </c:pt>
                <c:pt idx="2">
                  <c:v>0.63000000000000211</c:v>
                </c:pt>
                <c:pt idx="3">
                  <c:v>0.74000000000000188</c:v>
                </c:pt>
                <c:pt idx="4">
                  <c:v>0.74000000000000188</c:v>
                </c:pt>
                <c:pt idx="5">
                  <c:v>0.37000000000000038</c:v>
                </c:pt>
                <c:pt idx="6">
                  <c:v>0.37000000000000038</c:v>
                </c:pt>
                <c:pt idx="7">
                  <c:v>0.11000000000000001</c:v>
                </c:pt>
                <c:pt idx="8">
                  <c:v>0.19000000000000003</c:v>
                </c:pt>
                <c:pt idx="9">
                  <c:v>0.63000000000000211</c:v>
                </c:pt>
                <c:pt idx="10">
                  <c:v>0.63000000000000211</c:v>
                </c:pt>
                <c:pt idx="11">
                  <c:v>0.63000000000000211</c:v>
                </c:pt>
                <c:pt idx="12">
                  <c:v>0.37000000000000038</c:v>
                </c:pt>
                <c:pt idx="13">
                  <c:v>0.37000000000000038</c:v>
                </c:pt>
                <c:pt idx="14">
                  <c:v>0.37000000000000038</c:v>
                </c:pt>
                <c:pt idx="15">
                  <c:v>0</c:v>
                </c:pt>
                <c:pt idx="16">
                  <c:v>0.74000000000000188</c:v>
                </c:pt>
                <c:pt idx="17">
                  <c:v>0.37000000000000038</c:v>
                </c:pt>
                <c:pt idx="18">
                  <c:v>4.0000000000000022E-2</c:v>
                </c:pt>
                <c:pt idx="19">
                  <c:v>0.63000000000000211</c:v>
                </c:pt>
                <c:pt idx="20">
                  <c:v>0.37000000000000038</c:v>
                </c:pt>
                <c:pt idx="21">
                  <c:v>0.63000000000000211</c:v>
                </c:pt>
                <c:pt idx="22">
                  <c:v>0.63000000000000211</c:v>
                </c:pt>
                <c:pt idx="23">
                  <c:v>0.37000000000000038</c:v>
                </c:pt>
              </c:numCache>
            </c:numRef>
          </c:val>
        </c:ser>
        <c:axId val="32303744"/>
        <c:axId val="32326016"/>
      </c:barChart>
      <c:catAx>
        <c:axId val="32303744"/>
        <c:scaling>
          <c:orientation val="minMax"/>
        </c:scaling>
        <c:axPos val="b"/>
        <c:numFmt formatCode="General" sourceLinked="1"/>
        <c:majorTickMark val="none"/>
        <c:tickLblPos val="nextTo"/>
        <c:crossAx val="32326016"/>
        <c:crosses val="autoZero"/>
        <c:auto val="1"/>
        <c:lblAlgn val="ctr"/>
        <c:lblOffset val="100"/>
      </c:catAx>
      <c:valAx>
        <c:axId val="323260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Percentual</a:t>
                </a:r>
              </a:p>
            </c:rich>
          </c:tx>
          <c:layout>
            <c:manualLayout>
              <c:xMode val="edge"/>
              <c:yMode val="edge"/>
              <c:x val="3.4688248676290112E-2"/>
              <c:y val="0.25400768125141232"/>
            </c:manualLayout>
          </c:layout>
        </c:title>
        <c:numFmt formatCode="0%" sourceLinked="1"/>
        <c:majorTickMark val="none"/>
        <c:tickLblPos val="nextTo"/>
        <c:crossAx val="32303744"/>
        <c:crosses val="autoZero"/>
        <c:crossBetween val="between"/>
      </c:valAx>
    </c:plotArea>
    <c:plotVisOnly val="1"/>
  </c:chart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Indicadores!$C$93</c:f>
              <c:strCache>
                <c:ptCount val="1"/>
                <c:pt idx="0">
                  <c:v>Proporção de idosos com avaliação de risco para morbimortalidade em dia</c:v>
                </c:pt>
              </c:strCache>
            </c:strRef>
          </c:tx>
          <c:cat>
            <c:strRef>
              <c:f>Indicadores!$D$92:$F$92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Indicadores!$D$93:$F$93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33958144"/>
        <c:axId val="33976320"/>
      </c:barChart>
      <c:catAx>
        <c:axId val="339581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976320"/>
        <c:crosses val="autoZero"/>
        <c:auto val="1"/>
        <c:lblAlgn val="ctr"/>
        <c:lblOffset val="100"/>
      </c:catAx>
      <c:valAx>
        <c:axId val="33976320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958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Indicadores!$C$99</c:f>
              <c:strCache>
                <c:ptCount val="1"/>
                <c:pt idx="0">
                  <c:v>Proporção de idosos com avaliação para fragilização na velhice em dia</c:v>
                </c:pt>
              </c:strCache>
            </c:strRef>
          </c:tx>
          <c:cat>
            <c:strRef>
              <c:f>Indicadores!$D$98:$F$98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Indicadores!$D$99:$F$99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33991680"/>
        <c:axId val="33944320"/>
      </c:barChart>
      <c:catAx>
        <c:axId val="3399168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944320"/>
        <c:crosses val="autoZero"/>
        <c:auto val="1"/>
        <c:lblAlgn val="ctr"/>
        <c:lblOffset val="100"/>
      </c:catAx>
      <c:valAx>
        <c:axId val="33944320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991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idosos com avaliação de rede social em dia</c:v>
                </c:pt>
              </c:strCache>
            </c:strRef>
          </c:tx>
          <c:cat>
            <c:strRef>
              <c:f>Indicadores!$D$103:$F$103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Indicadores!$D$104:$F$104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34087680"/>
        <c:axId val="34089216"/>
      </c:barChart>
      <c:catAx>
        <c:axId val="3408768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4089216"/>
        <c:crosses val="autoZero"/>
        <c:auto val="1"/>
        <c:lblAlgn val="ctr"/>
        <c:lblOffset val="100"/>
      </c:catAx>
      <c:valAx>
        <c:axId val="34089216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4087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Indicadores!$C$109</c:f>
              <c:strCache>
                <c:ptCount val="1"/>
                <c:pt idx="0">
                  <c:v>Proporção de idosos com avaliação de risco em saúde bucal em dia</c:v>
                </c:pt>
              </c:strCache>
            </c:strRef>
          </c:tx>
          <c:cat>
            <c:strRef>
              <c:f>Indicadores!$D$108:$F$108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Indicadores!$D$109:$F$109</c:f>
              <c:numCache>
                <c:formatCode>0.0%</c:formatCode>
                <c:ptCount val="3"/>
                <c:pt idx="0">
                  <c:v>0.73972602739726023</c:v>
                </c:pt>
                <c:pt idx="1">
                  <c:v>0.99382716049382713</c:v>
                </c:pt>
                <c:pt idx="2">
                  <c:v>0.99607843137254903</c:v>
                </c:pt>
              </c:numCache>
            </c:numRef>
          </c:val>
        </c:ser>
        <c:axId val="34006528"/>
        <c:axId val="34008064"/>
      </c:barChart>
      <c:catAx>
        <c:axId val="340065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4008064"/>
        <c:crosses val="autoZero"/>
        <c:auto val="1"/>
        <c:lblAlgn val="ctr"/>
        <c:lblOffset val="100"/>
      </c:catAx>
      <c:valAx>
        <c:axId val="34008064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40065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Indicadores!$C$118</c:f>
              <c:strCache>
                <c:ptCount val="1"/>
                <c:pt idx="0">
                  <c:v>Proporção de idosos que receberam orientação nutricional para hábitos saudáveis</c:v>
                </c:pt>
              </c:strCache>
            </c:strRef>
          </c:tx>
          <c:cat>
            <c:strRef>
              <c:f>Indicadores!$D$117:$F$117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Indicadores!$D$118:$F$118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34011392"/>
        <c:axId val="34148352"/>
      </c:barChart>
      <c:catAx>
        <c:axId val="3401139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4148352"/>
        <c:crosses val="autoZero"/>
        <c:auto val="1"/>
        <c:lblAlgn val="ctr"/>
        <c:lblOffset val="100"/>
      </c:catAx>
      <c:valAx>
        <c:axId val="34148352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4011392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Indicadores!$C$123</c:f>
              <c:strCache>
                <c:ptCount val="1"/>
                <c:pt idx="0">
                  <c:v>Proporção de idosos que receberam orientação sobre prática de atividade física regular</c:v>
                </c:pt>
              </c:strCache>
            </c:strRef>
          </c:tx>
          <c:cat>
            <c:strRef>
              <c:f>Indicadores!$D$122:$F$122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Indicadores!$D$123:$F$123</c:f>
              <c:numCache>
                <c:formatCode>0.0%</c:formatCode>
                <c:ptCount val="3"/>
                <c:pt idx="0">
                  <c:v>0.9459459459459455</c:v>
                </c:pt>
                <c:pt idx="1">
                  <c:v>0.97790055248620134</c:v>
                </c:pt>
                <c:pt idx="2">
                  <c:v>0.98540145985401451</c:v>
                </c:pt>
              </c:numCache>
            </c:numRef>
          </c:val>
        </c:ser>
        <c:axId val="34155520"/>
        <c:axId val="34296576"/>
      </c:barChart>
      <c:catAx>
        <c:axId val="3415552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/>
            </a:pPr>
            <a:endParaRPr lang="pt-BR"/>
          </a:p>
        </c:txPr>
        <c:crossAx val="34296576"/>
        <c:crosses val="autoZero"/>
        <c:auto val="1"/>
        <c:lblAlgn val="ctr"/>
        <c:lblOffset val="100"/>
      </c:catAx>
      <c:valAx>
        <c:axId val="34296576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600"/>
            </a:pPr>
            <a:endParaRPr lang="pt-BR"/>
          </a:p>
        </c:txPr>
        <c:crossAx val="34155520"/>
        <c:crosses val="autoZero"/>
        <c:crossBetween val="between"/>
        <c:majorUnit val="0.2"/>
      </c:valAx>
    </c:plotArea>
    <c:plotVisOnly val="1"/>
    <c:dispBlanksAs val="gap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Indicadores!$C$131</c:f>
              <c:strCache>
                <c:ptCount val="1"/>
                <c:pt idx="0">
                  <c:v>Proporção de idosos com orientação individual de cuidados de saúde bucal em dia</c:v>
                </c:pt>
              </c:strCache>
            </c:strRef>
          </c:tx>
          <c:cat>
            <c:strRef>
              <c:f>Indicadores!$D$130:$F$130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Indicadores!$D$131:$F$131</c:f>
              <c:numCache>
                <c:formatCode>0.0%</c:formatCode>
                <c:ptCount val="3"/>
                <c:pt idx="0">
                  <c:v>0.98630136986300609</c:v>
                </c:pt>
                <c:pt idx="1">
                  <c:v>1.1049382716049378</c:v>
                </c:pt>
                <c:pt idx="2">
                  <c:v>1</c:v>
                </c:pt>
              </c:numCache>
            </c:numRef>
          </c:val>
        </c:ser>
        <c:axId val="34525184"/>
        <c:axId val="34526720"/>
      </c:barChart>
      <c:catAx>
        <c:axId val="3452518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4526720"/>
        <c:crosses val="autoZero"/>
        <c:auto val="1"/>
        <c:lblAlgn val="ctr"/>
        <c:lblOffset val="100"/>
      </c:catAx>
      <c:valAx>
        <c:axId val="34526720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45251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Indicadores!$C$131</c:f>
              <c:strCache>
                <c:ptCount val="1"/>
                <c:pt idx="0">
                  <c:v>Proporção de idosos com orientação individual de cuidados de saúde bucal em dia</c:v>
                </c:pt>
              </c:strCache>
            </c:strRef>
          </c:tx>
          <c:cat>
            <c:strRef>
              <c:f>Indicadores!$D$130:$F$130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Indicadores!$D$131:$F$131</c:f>
              <c:numCache>
                <c:formatCode>0.0%</c:formatCode>
                <c:ptCount val="3"/>
                <c:pt idx="0">
                  <c:v>0.98630136986300587</c:v>
                </c:pt>
                <c:pt idx="1">
                  <c:v>1.1049382716049378</c:v>
                </c:pt>
                <c:pt idx="2">
                  <c:v>1</c:v>
                </c:pt>
              </c:numCache>
            </c:numRef>
          </c:val>
        </c:ser>
        <c:axId val="34317056"/>
        <c:axId val="34318592"/>
      </c:barChart>
      <c:catAx>
        <c:axId val="343170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4318592"/>
        <c:crosses val="autoZero"/>
        <c:auto val="1"/>
        <c:lblAlgn val="ctr"/>
        <c:lblOffset val="100"/>
      </c:catAx>
      <c:valAx>
        <c:axId val="34318592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43170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5"/>
  <c:chart>
    <c:autoTitleDeleted val="1"/>
    <c:plotArea>
      <c:layout>
        <c:manualLayout>
          <c:layoutTarget val="inner"/>
          <c:xMode val="edge"/>
          <c:yMode val="edge"/>
          <c:x val="0.13980147823503195"/>
          <c:y val="0.28195121951219509"/>
          <c:w val="0.86019852176496758"/>
          <c:h val="0.6187970040330431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0.26909090909090932</c:v>
                </c:pt>
                <c:pt idx="1">
                  <c:v>0.65818181818183008</c:v>
                </c:pt>
                <c:pt idx="2">
                  <c:v>0.99636363636363634</c:v>
                </c:pt>
              </c:numCache>
            </c:numRef>
          </c:val>
        </c:ser>
        <c:axId val="32452608"/>
        <c:axId val="32455296"/>
      </c:barChart>
      <c:catAx>
        <c:axId val="3245260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800"/>
            </a:pPr>
            <a:endParaRPr lang="pt-BR"/>
          </a:p>
        </c:txPr>
        <c:crossAx val="32455296"/>
        <c:crosses val="autoZero"/>
        <c:auto val="1"/>
        <c:lblAlgn val="ctr"/>
        <c:lblOffset val="100"/>
      </c:catAx>
      <c:valAx>
        <c:axId val="32455296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2000"/>
            </a:pPr>
            <a:endParaRPr lang="pt-BR"/>
          </a:p>
        </c:txPr>
        <c:crossAx val="32452608"/>
        <c:crosses val="autoZero"/>
        <c:crossBetween val="between"/>
        <c:majorUnit val="0.2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idosos acamados ou com problemas de locomoção cadastrados</c:v>
                </c:pt>
              </c:strCache>
            </c:strRef>
          </c:tx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0.95454545454546313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32588544"/>
        <c:axId val="32590080"/>
      </c:barChart>
      <c:catAx>
        <c:axId val="325885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800"/>
            </a:pPr>
            <a:endParaRPr lang="pt-BR"/>
          </a:p>
        </c:txPr>
        <c:crossAx val="32590080"/>
        <c:crosses val="autoZero"/>
        <c:auto val="1"/>
        <c:lblAlgn val="ctr"/>
        <c:lblOffset val="100"/>
      </c:catAx>
      <c:valAx>
        <c:axId val="32590080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800"/>
            </a:pPr>
            <a:endParaRPr lang="pt-BR"/>
          </a:p>
        </c:txPr>
        <c:crossAx val="32588544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idosos acamados ou com problemas de locomoção com visita domiciliar</c:v>
                </c:pt>
              </c:strCache>
            </c:strRef>
          </c:tx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32608640"/>
        <c:axId val="32610176"/>
      </c:barChart>
      <c:catAx>
        <c:axId val="3260864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/>
            </a:pPr>
            <a:endParaRPr lang="pt-BR"/>
          </a:p>
        </c:txPr>
        <c:crossAx val="32610176"/>
        <c:crosses val="autoZero"/>
        <c:auto val="1"/>
        <c:lblAlgn val="ctr"/>
        <c:lblOffset val="100"/>
      </c:catAx>
      <c:valAx>
        <c:axId val="32610176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800"/>
            </a:pPr>
            <a:endParaRPr lang="pt-BR"/>
          </a:p>
        </c:txPr>
        <c:crossAx val="32608640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idosos com verificação da pressão arterial na última consulta</c:v>
                </c:pt>
              </c:strCache>
            </c:strRef>
          </c:tx>
          <c:cat>
            <c:strRef>
              <c:f>Indicadores!$D$19:$F$19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Indicadores!$D$20:$F$20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32678272"/>
        <c:axId val="32679808"/>
      </c:barChart>
      <c:catAx>
        <c:axId val="326782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800"/>
            </a:pPr>
            <a:endParaRPr lang="pt-BR"/>
          </a:p>
        </c:txPr>
        <c:crossAx val="32679808"/>
        <c:crosses val="autoZero"/>
        <c:auto val="1"/>
        <c:lblAlgn val="ctr"/>
        <c:lblOffset val="100"/>
      </c:catAx>
      <c:valAx>
        <c:axId val="32679808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800"/>
            </a:pPr>
            <a:endParaRPr lang="pt-BR"/>
          </a:p>
        </c:txPr>
        <c:crossAx val="32678272"/>
        <c:crosses val="autoZero"/>
        <c:crossBetween val="between"/>
        <c:majorUnit val="0.2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idosos hipertensos rastreados para diabetes</c:v>
                </c:pt>
              </c:strCache>
            </c:strRef>
          </c:tx>
          <c:cat>
            <c:strRef>
              <c:f>Indicadores!$D$24:$F$24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Indicadores!$D$25:$F$25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32562560"/>
        <c:axId val="32777344"/>
      </c:barChart>
      <c:catAx>
        <c:axId val="325625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/>
            </a:pPr>
            <a:endParaRPr lang="pt-BR"/>
          </a:p>
        </c:txPr>
        <c:crossAx val="32777344"/>
        <c:crosses val="autoZero"/>
        <c:auto val="1"/>
        <c:lblAlgn val="ctr"/>
        <c:lblOffset val="100"/>
      </c:catAx>
      <c:valAx>
        <c:axId val="32777344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800"/>
            </a:pPr>
            <a:endParaRPr lang="pt-BR"/>
          </a:p>
        </c:txPr>
        <c:crossAx val="32562560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Indicadores!$C$30</c:f>
              <c:strCache>
                <c:ptCount val="1"/>
                <c:pt idx="0">
                  <c:v>Proporção de idosos com primeira consulta odontológica programática</c:v>
                </c:pt>
              </c:strCache>
            </c:strRef>
          </c:tx>
          <c:cat>
            <c:strRef>
              <c:f>Indicadores!$D$29:$F$29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Indicadores!$D$30:$F$30</c:f>
              <c:numCache>
                <c:formatCode>0.0%</c:formatCode>
                <c:ptCount val="3"/>
                <c:pt idx="0">
                  <c:v>0.98648648648648651</c:v>
                </c:pt>
                <c:pt idx="1">
                  <c:v>0.89502762430939264</c:v>
                </c:pt>
                <c:pt idx="2">
                  <c:v>0.93065693430656971</c:v>
                </c:pt>
              </c:numCache>
            </c:numRef>
          </c:val>
        </c:ser>
        <c:axId val="32514432"/>
        <c:axId val="32515968"/>
      </c:barChart>
      <c:catAx>
        <c:axId val="325144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2515968"/>
        <c:crosses val="autoZero"/>
        <c:auto val="1"/>
        <c:lblAlgn val="ctr"/>
        <c:lblOffset val="100"/>
      </c:catAx>
      <c:valAx>
        <c:axId val="32515968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25144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Indicadores!$C$35</c:f>
              <c:strCache>
                <c:ptCount val="1"/>
                <c:pt idx="0">
                  <c:v>Proporção de idosos acamados ou com dificuldade de locomoção que receberam visita domiciliar odontológica</c:v>
                </c:pt>
              </c:strCache>
            </c:strRef>
          </c:tx>
          <c:cat>
            <c:strRef>
              <c:f>Indicadores!$D$34:$F$34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Indicadores!$D$35:$F$35</c:f>
              <c:numCache>
                <c:formatCode>0.0%</c:formatCode>
                <c:ptCount val="3"/>
                <c:pt idx="0">
                  <c:v>0.85714285714285765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32908800"/>
        <c:axId val="32910336"/>
      </c:barChart>
      <c:catAx>
        <c:axId val="3290880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2910336"/>
        <c:crosses val="autoZero"/>
        <c:auto val="1"/>
        <c:lblAlgn val="ctr"/>
        <c:lblOffset val="100"/>
      </c:catAx>
      <c:valAx>
        <c:axId val="32910336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2908800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0.17639</cdr:x>
      <cdr:y>0.11765</cdr:y>
    </cdr:from>
    <cdr:to>
      <cdr:x>0.25508</cdr:x>
      <cdr:y>0.16648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555785" y="685816"/>
          <a:ext cx="694049" cy="284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98% 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0.20662</cdr:x>
      <cdr:y>0.20479</cdr:y>
    </cdr:from>
    <cdr:to>
      <cdr:x>0.23845</cdr:x>
      <cdr:y>0.37908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777851" y="987331"/>
          <a:ext cx="273869" cy="840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smtClean="0"/>
            <a:t>8% 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0.24262</cdr:x>
      <cdr:y>0.30065</cdr:y>
    </cdr:from>
    <cdr:to>
      <cdr:x>0.26422</cdr:x>
      <cdr:y>0.45752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2139950" y="1752600"/>
          <a:ext cx="1905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63%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0.25126</cdr:x>
      <cdr:y>0.2854</cdr:y>
    </cdr:from>
    <cdr:to>
      <cdr:x>0.35493</cdr:x>
      <cdr:y>0.44227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2216150" y="1663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0.27574</cdr:x>
      <cdr:y>0.26144</cdr:y>
    </cdr:from>
    <cdr:to>
      <cdr:x>0.31377</cdr:x>
      <cdr:y>0.42702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2372590" y="1524012"/>
          <a:ext cx="327202" cy="965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74%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0.33045</cdr:x>
      <cdr:y>0.28758</cdr:y>
    </cdr:from>
    <cdr:to>
      <cdr:x>0.43413</cdr:x>
      <cdr:y>0.44444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2914650" y="1676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0.3103</cdr:x>
      <cdr:y>0.28322</cdr:y>
    </cdr:from>
    <cdr:to>
      <cdr:x>0.34629</cdr:x>
      <cdr:y>0.44009</cdr:y>
    </cdr:to>
    <cdr:sp macro="" textlink="">
      <cdr:nvSpPr>
        <cdr:cNvPr id="8" name="CaixaDeTexto 7"/>
        <cdr:cNvSpPr txBox="1"/>
      </cdr:nvSpPr>
      <cdr:spPr>
        <a:xfrm xmlns:a="http://schemas.openxmlformats.org/drawingml/2006/main">
          <a:off x="2736850" y="1651000"/>
          <a:ext cx="3175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74%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0.34488</cdr:x>
      <cdr:y>0.38883</cdr:y>
    </cdr:from>
    <cdr:to>
      <cdr:x>0.36938</cdr:x>
      <cdr:y>0.55804</cdr:y>
    </cdr:to>
    <cdr:sp macro="" textlink="">
      <cdr:nvSpPr>
        <cdr:cNvPr id="9" name="CaixaDeTexto 8"/>
        <cdr:cNvSpPr txBox="1"/>
      </cdr:nvSpPr>
      <cdr:spPr>
        <a:xfrm xmlns:a="http://schemas.openxmlformats.org/drawingml/2006/main">
          <a:off x="3041923" y="2266578"/>
          <a:ext cx="216024" cy="986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37%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0.37754</cdr:x>
      <cdr:y>0.43824</cdr:y>
    </cdr:from>
    <cdr:to>
      <cdr:x>0.4102</cdr:x>
      <cdr:y>0.5951</cdr:y>
    </cdr:to>
    <cdr:sp macro="" textlink="">
      <cdr:nvSpPr>
        <cdr:cNvPr id="10" name="CaixaDeTexto 9"/>
        <cdr:cNvSpPr txBox="1"/>
      </cdr:nvSpPr>
      <cdr:spPr>
        <a:xfrm xmlns:a="http://schemas.openxmlformats.org/drawingml/2006/main">
          <a:off x="3329955" y="2554610"/>
          <a:ext cx="28803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37%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0.4102</cdr:x>
      <cdr:y>0.54941</cdr:y>
    </cdr:from>
    <cdr:to>
      <cdr:x>0.45603</cdr:x>
      <cdr:y>0.70627</cdr:y>
    </cdr:to>
    <cdr:sp macro="" textlink="">
      <cdr:nvSpPr>
        <cdr:cNvPr id="11" name="CaixaDeTexto 10"/>
        <cdr:cNvSpPr txBox="1"/>
      </cdr:nvSpPr>
      <cdr:spPr>
        <a:xfrm xmlns:a="http://schemas.openxmlformats.org/drawingml/2006/main">
          <a:off x="3529507" y="3202682"/>
          <a:ext cx="39442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11%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0.45603</cdr:x>
      <cdr:y>0.50646</cdr:y>
    </cdr:from>
    <cdr:to>
      <cdr:x>0.57102</cdr:x>
      <cdr:y>0.66922</cdr:y>
    </cdr:to>
    <cdr:sp macro="" textlink="">
      <cdr:nvSpPr>
        <cdr:cNvPr id="12" name="CaixaDeTexto 11"/>
        <cdr:cNvSpPr txBox="1"/>
      </cdr:nvSpPr>
      <cdr:spPr>
        <a:xfrm xmlns:a="http://schemas.openxmlformats.org/drawingml/2006/main">
          <a:off x="3923928" y="2952328"/>
          <a:ext cx="989346" cy="948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0.44285</cdr:x>
      <cdr:y>0.5</cdr:y>
    </cdr:from>
    <cdr:to>
      <cdr:x>0.49788</cdr:x>
      <cdr:y>0.56176</cdr:y>
    </cdr:to>
    <cdr:sp macro="" textlink="">
      <cdr:nvSpPr>
        <cdr:cNvPr id="13" name="CaixaDeTexto 12"/>
        <cdr:cNvSpPr txBox="1"/>
      </cdr:nvSpPr>
      <cdr:spPr>
        <a:xfrm xmlns:a="http://schemas.openxmlformats.org/drawingml/2006/main">
          <a:off x="3810494" y="2914650"/>
          <a:ext cx="47347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19%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0.47551</cdr:x>
      <cdr:y>0.29</cdr:y>
    </cdr:from>
    <cdr:to>
      <cdr:x>0.50816</cdr:x>
      <cdr:y>0.38883</cdr:y>
    </cdr:to>
    <cdr:sp macro="" textlink="">
      <cdr:nvSpPr>
        <cdr:cNvPr id="14" name="CaixaDeTexto 13"/>
        <cdr:cNvSpPr txBox="1"/>
      </cdr:nvSpPr>
      <cdr:spPr>
        <a:xfrm xmlns:a="http://schemas.openxmlformats.org/drawingml/2006/main" flipH="1">
          <a:off x="4194051" y="1690514"/>
          <a:ext cx="28803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63%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0.51633</cdr:x>
      <cdr:y>0.29</cdr:y>
    </cdr:from>
    <cdr:to>
      <cdr:x>0.54082</cdr:x>
      <cdr:y>0.33941</cdr:y>
    </cdr:to>
    <cdr:sp macro="" textlink="">
      <cdr:nvSpPr>
        <cdr:cNvPr id="15" name="CaixaDeTexto 14"/>
        <cdr:cNvSpPr txBox="1"/>
      </cdr:nvSpPr>
      <cdr:spPr>
        <a:xfrm xmlns:a="http://schemas.openxmlformats.org/drawingml/2006/main">
          <a:off x="4554091" y="1690514"/>
          <a:ext cx="21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63%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0.54082</cdr:x>
      <cdr:y>0.29</cdr:y>
    </cdr:from>
    <cdr:to>
      <cdr:x>0.58164</cdr:x>
      <cdr:y>0.36412</cdr:y>
    </cdr:to>
    <cdr:sp macro="" textlink="">
      <cdr:nvSpPr>
        <cdr:cNvPr id="16" name="CaixaDeTexto 15"/>
        <cdr:cNvSpPr txBox="1"/>
      </cdr:nvSpPr>
      <cdr:spPr>
        <a:xfrm xmlns:a="http://schemas.openxmlformats.org/drawingml/2006/main">
          <a:off x="4770115" y="1690514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63%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0.57348</cdr:x>
      <cdr:y>0.42588</cdr:y>
    </cdr:from>
    <cdr:to>
      <cdr:x>0.60613</cdr:x>
      <cdr:y>0.5951</cdr:y>
    </cdr:to>
    <cdr:sp macro="" textlink="">
      <cdr:nvSpPr>
        <cdr:cNvPr id="17" name="CaixaDeTexto 16"/>
        <cdr:cNvSpPr txBox="1"/>
      </cdr:nvSpPr>
      <cdr:spPr>
        <a:xfrm xmlns:a="http://schemas.openxmlformats.org/drawingml/2006/main">
          <a:off x="5058147" y="2482602"/>
          <a:ext cx="288032" cy="986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37%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0.6143</cdr:x>
      <cdr:y>0.40118</cdr:y>
    </cdr:from>
    <cdr:to>
      <cdr:x>0.65512</cdr:x>
      <cdr:y>0.5951</cdr:y>
    </cdr:to>
    <cdr:sp macro="" textlink="">
      <cdr:nvSpPr>
        <cdr:cNvPr id="18" name="CaixaDeTexto 17"/>
        <cdr:cNvSpPr txBox="1"/>
      </cdr:nvSpPr>
      <cdr:spPr>
        <a:xfrm xmlns:a="http://schemas.openxmlformats.org/drawingml/2006/main">
          <a:off x="5418187" y="2338586"/>
          <a:ext cx="360040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37 %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0.64695</cdr:x>
      <cdr:y>0.41353</cdr:y>
    </cdr:from>
    <cdr:to>
      <cdr:x>0.67961</cdr:x>
      <cdr:y>0.58275</cdr:y>
    </cdr:to>
    <cdr:sp macro="" textlink="">
      <cdr:nvSpPr>
        <cdr:cNvPr id="19" name="CaixaDeTexto 18"/>
        <cdr:cNvSpPr txBox="1"/>
      </cdr:nvSpPr>
      <cdr:spPr>
        <a:xfrm xmlns:a="http://schemas.openxmlformats.org/drawingml/2006/main">
          <a:off x="5706219" y="2410594"/>
          <a:ext cx="288032" cy="986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37 %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0.68777</cdr:x>
      <cdr:y>0.53706</cdr:y>
    </cdr:from>
    <cdr:to>
      <cdr:x>0.79961</cdr:x>
      <cdr:y>0.71863</cdr:y>
    </cdr:to>
    <cdr:sp macro="" textlink="">
      <cdr:nvSpPr>
        <cdr:cNvPr id="20" name="CaixaDeTexto 19"/>
        <cdr:cNvSpPr txBox="1"/>
      </cdr:nvSpPr>
      <cdr:spPr>
        <a:xfrm xmlns:a="http://schemas.openxmlformats.org/drawingml/2006/main">
          <a:off x="6066259" y="3130674"/>
          <a:ext cx="986408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0.67961</cdr:x>
      <cdr:y>0.52471</cdr:y>
    </cdr:from>
    <cdr:to>
      <cdr:x>0.71226</cdr:x>
      <cdr:y>0.57412</cdr:y>
    </cdr:to>
    <cdr:sp macro="" textlink="">
      <cdr:nvSpPr>
        <cdr:cNvPr id="21" name="CaixaDeTexto 20"/>
        <cdr:cNvSpPr txBox="1"/>
      </cdr:nvSpPr>
      <cdr:spPr>
        <a:xfrm xmlns:a="http://schemas.openxmlformats.org/drawingml/2006/main">
          <a:off x="5994251" y="3058666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0%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0.7041</cdr:x>
      <cdr:y>0.24059</cdr:y>
    </cdr:from>
    <cdr:to>
      <cdr:x>0.79391</cdr:x>
      <cdr:y>0.37647</cdr:y>
    </cdr:to>
    <cdr:sp macro="" textlink="">
      <cdr:nvSpPr>
        <cdr:cNvPr id="22" name="CaixaDeTexto 21"/>
        <cdr:cNvSpPr txBox="1"/>
      </cdr:nvSpPr>
      <cdr:spPr>
        <a:xfrm xmlns:a="http://schemas.openxmlformats.org/drawingml/2006/main">
          <a:off x="6210275" y="1402482"/>
          <a:ext cx="79208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74%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0.75309</cdr:x>
      <cdr:y>0.41353</cdr:y>
    </cdr:from>
    <cdr:to>
      <cdr:x>0.79391</cdr:x>
      <cdr:y>0.58275</cdr:y>
    </cdr:to>
    <cdr:sp macro="" textlink="">
      <cdr:nvSpPr>
        <cdr:cNvPr id="23" name="CaixaDeTexto 22"/>
        <cdr:cNvSpPr txBox="1"/>
      </cdr:nvSpPr>
      <cdr:spPr>
        <a:xfrm xmlns:a="http://schemas.openxmlformats.org/drawingml/2006/main">
          <a:off x="6642323" y="2410594"/>
          <a:ext cx="360040" cy="986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37%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0.77758</cdr:x>
      <cdr:y>0.54941</cdr:y>
    </cdr:from>
    <cdr:to>
      <cdr:x>0.82656</cdr:x>
      <cdr:y>0.62353</cdr:y>
    </cdr:to>
    <cdr:sp macro="" textlink="">
      <cdr:nvSpPr>
        <cdr:cNvPr id="24" name="CaixaDeTexto 23"/>
        <cdr:cNvSpPr txBox="1"/>
      </cdr:nvSpPr>
      <cdr:spPr>
        <a:xfrm xmlns:a="http://schemas.openxmlformats.org/drawingml/2006/main">
          <a:off x="6858347" y="3202682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4%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0.8184</cdr:x>
      <cdr:y>0.31471</cdr:y>
    </cdr:from>
    <cdr:to>
      <cdr:x>0.83473</cdr:x>
      <cdr:y>0.41353</cdr:y>
    </cdr:to>
    <cdr:sp macro="" textlink="">
      <cdr:nvSpPr>
        <cdr:cNvPr id="25" name="CaixaDeTexto 24"/>
        <cdr:cNvSpPr txBox="1"/>
      </cdr:nvSpPr>
      <cdr:spPr>
        <a:xfrm xmlns:a="http://schemas.openxmlformats.org/drawingml/2006/main">
          <a:off x="7218387" y="1834530"/>
          <a:ext cx="14401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63%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0.84289</cdr:x>
      <cdr:y>0.41353</cdr:y>
    </cdr:from>
    <cdr:to>
      <cdr:x>0.88371</cdr:x>
      <cdr:y>0.58275</cdr:y>
    </cdr:to>
    <cdr:sp macro="" textlink="">
      <cdr:nvSpPr>
        <cdr:cNvPr id="26" name="CaixaDeTexto 25"/>
        <cdr:cNvSpPr txBox="1"/>
      </cdr:nvSpPr>
      <cdr:spPr>
        <a:xfrm xmlns:a="http://schemas.openxmlformats.org/drawingml/2006/main">
          <a:off x="7434411" y="2410594"/>
          <a:ext cx="360040" cy="986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37%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0.88371</cdr:x>
      <cdr:y>0.30236</cdr:y>
    </cdr:from>
    <cdr:to>
      <cdr:x>1</cdr:x>
      <cdr:y>0.45922</cdr:y>
    </cdr:to>
    <cdr:sp macro="" textlink="">
      <cdr:nvSpPr>
        <cdr:cNvPr id="27" name="CaixaDeTexto 26"/>
        <cdr:cNvSpPr txBox="1"/>
      </cdr:nvSpPr>
      <cdr:spPr>
        <a:xfrm xmlns:a="http://schemas.openxmlformats.org/drawingml/2006/main">
          <a:off x="7794451" y="1762522"/>
          <a:ext cx="102569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63%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0.89633</cdr:x>
      <cdr:y>0.31471</cdr:y>
    </cdr:from>
    <cdr:to>
      <cdr:x>1</cdr:x>
      <cdr:y>0.47157</cdr:y>
    </cdr:to>
    <cdr:sp macro="" textlink="">
      <cdr:nvSpPr>
        <cdr:cNvPr id="28" name="CaixaDeTexto 27"/>
        <cdr:cNvSpPr txBox="1"/>
      </cdr:nvSpPr>
      <cdr:spPr>
        <a:xfrm xmlns:a="http://schemas.openxmlformats.org/drawingml/2006/main">
          <a:off x="8298507" y="18345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0.92453</cdr:x>
      <cdr:y>0.31471</cdr:y>
    </cdr:from>
    <cdr:to>
      <cdr:x>1</cdr:x>
      <cdr:y>0.47157</cdr:y>
    </cdr:to>
    <cdr:sp macro="" textlink="">
      <cdr:nvSpPr>
        <cdr:cNvPr id="29" name="CaixaDeTexto 28"/>
        <cdr:cNvSpPr txBox="1"/>
      </cdr:nvSpPr>
      <cdr:spPr>
        <a:xfrm xmlns:a="http://schemas.openxmlformats.org/drawingml/2006/main">
          <a:off x="8154490" y="1834530"/>
          <a:ext cx="66565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63%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0.95885</cdr:x>
      <cdr:y>0.41999</cdr:y>
    </cdr:from>
    <cdr:to>
      <cdr:x>1</cdr:x>
      <cdr:y>0.57686</cdr:y>
    </cdr:to>
    <cdr:sp macro="" textlink="">
      <cdr:nvSpPr>
        <cdr:cNvPr id="30" name="CaixaDeTexto 29"/>
        <cdr:cNvSpPr txBox="1"/>
      </cdr:nvSpPr>
      <cdr:spPr>
        <a:xfrm xmlns:a="http://schemas.openxmlformats.org/drawingml/2006/main">
          <a:off x="8388424" y="2448272"/>
          <a:ext cx="3600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 smtClean="0"/>
        </a:p>
        <a:p xmlns:a="http://schemas.openxmlformats.org/drawingml/2006/main">
          <a:r>
            <a:rPr lang="pt-BR" dirty="0" smtClean="0"/>
            <a:t>37%</a:t>
          </a:r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6030B9B-9EC9-400F-8A6D-809D7C1486D5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A31F948-2D4D-44B0-865B-B93721C170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98804-329D-4B0B-81C6-48545E208986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95062-E5D7-4E3E-BCCA-AD5F4DBC49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7500E-15A0-485E-8F26-B68476E3F053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2A24-294D-4155-A24E-89CFED0032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69AC-4B2A-43E3-90B7-8F5B69F32696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5E86-FBDC-4524-B0A3-6DC004B60E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E2383-98B1-4D72-84D2-381D0D9DEBDD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EC40B-B7EB-487B-A385-30F1C67C2E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13A8-D55E-4BCA-BC2A-35722429459C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716B1-047D-4A7B-9970-D8E7D6DC83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52818-585E-4927-89F1-F344BF32546A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67022-F854-4E04-B3FE-192F71B590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B021-3C2D-4131-B773-C98C92B7C3FB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EFD8-E055-4B21-A5C8-C325E43AF6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556A-2935-49C0-9B26-EA074A8DB49A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6CCE7-FDC9-417A-AFE7-EEE8B35AA1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8A434-AAE3-41D2-9C36-EE3C5A2D3052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E357-2167-4523-A8E6-E7B24A58BB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402FC-19FB-4B8F-9E84-87138C599700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B6149-9666-43B0-BAAA-A684D1816F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5F19-1025-41A8-9E69-85308B24EA4A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359E-0922-4D4A-A11E-F16B6872D5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D563C0-55DA-41F1-BF6B-0DFC58ADDDE7}" type="datetimeFigureOut">
              <a:rPr lang="pt-BR"/>
              <a:pPr>
                <a:defRPr/>
              </a:pPr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D66FF7-0A5E-4B54-9893-0126EB8149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288" y="1916113"/>
            <a:ext cx="8424862" cy="2376487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4000" dirty="0" smtClean="0">
                <a:latin typeface="Century Gothic" pitchFamily="34" charset="0"/>
                <a:cs typeface="Arial" pitchFamily="34" charset="0"/>
              </a:rPr>
              <a:t>Intervenção na qualidade de atenção da saúde do idoso do município de </a:t>
            </a:r>
            <a:r>
              <a:rPr lang="pt-BR" sz="4000" dirty="0" err="1" smtClean="0">
                <a:latin typeface="Century Gothic" pitchFamily="34" charset="0"/>
                <a:cs typeface="Arial" pitchFamily="34" charset="0"/>
              </a:rPr>
              <a:t>Seberi</a:t>
            </a:r>
            <a:r>
              <a:rPr lang="pt-BR" sz="4000" dirty="0" smtClean="0">
                <a:latin typeface="Century Gothic" pitchFamily="34" charset="0"/>
                <a:cs typeface="Arial" pitchFamily="34" charset="0"/>
              </a:rPr>
              <a:t>- RS, ESF III”</a:t>
            </a:r>
            <a:r>
              <a:rPr lang="pt-BR" sz="2700" dirty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>
                <a:latin typeface="Arial" pitchFamily="34" charset="0"/>
                <a:cs typeface="Arial" pitchFamily="34" charset="0"/>
              </a:rPr>
            </a:br>
            <a:r>
              <a:rPr lang="pt-BR" sz="2700" dirty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>
                <a:latin typeface="Arial" pitchFamily="34" charset="0"/>
                <a:cs typeface="Arial" pitchFamily="34" charset="0"/>
              </a:rPr>
            </a:br>
            <a:endParaRPr lang="pt-BR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088" y="4149725"/>
            <a:ext cx="7337425" cy="23479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Edmundo </a:t>
            </a:r>
            <a:r>
              <a:rPr lang="pt-BR" sz="2600" b="1" dirty="0" err="1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Eliseo</a:t>
            </a:r>
            <a:r>
              <a:rPr lang="pt-BR" sz="2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600" b="1" dirty="0" err="1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Reatagui</a:t>
            </a:r>
            <a:r>
              <a:rPr lang="pt-BR" sz="2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Navarro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600" b="1" dirty="0" smtClean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60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Orientadora: Mabel </a:t>
            </a:r>
            <a:r>
              <a:rPr lang="pt-BR" sz="2600" dirty="0" err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Miluska</a:t>
            </a:r>
            <a:r>
              <a:rPr lang="pt-BR" sz="26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Suca</a:t>
            </a:r>
            <a:r>
              <a:rPr lang="pt-BR" sz="26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Salas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6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1219200" y="361950"/>
            <a:ext cx="640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 sz="2400">
                <a:solidFill>
                  <a:srgbClr val="000000"/>
                </a:solidFill>
                <a:ea typeface="Calibri" pitchFamily="34" charset="0"/>
                <a:cs typeface="Arial" charset="0"/>
              </a:rPr>
              <a:t>Universidade Federal de Pelotas</a:t>
            </a:r>
          </a:p>
          <a:p>
            <a:pPr algn="ctr"/>
            <a:r>
              <a:rPr lang="pt-BR" sz="2400">
                <a:ea typeface="Calibri" pitchFamily="34" charset="0"/>
                <a:cs typeface="Arial" charset="0"/>
              </a:rPr>
              <a:t>Departamento de Medicina social</a:t>
            </a:r>
          </a:p>
          <a:p>
            <a:pPr algn="r"/>
            <a:r>
              <a:rPr lang="es-PE" sz="2400">
                <a:solidFill>
                  <a:srgbClr val="000000"/>
                </a:solidFill>
                <a:latin typeface="Mistral" pitchFamily="66" charset="0"/>
                <a:ea typeface="Calibri" pitchFamily="34" charset="0"/>
                <a:cs typeface="Arial" charset="0"/>
              </a:rPr>
              <a:t> </a:t>
            </a:r>
            <a:endParaRPr lang="es-PE" sz="2400">
              <a:latin typeface="Mistral" pitchFamily="66" charset="0"/>
              <a:ea typeface="Calibri" pitchFamily="34" charset="0"/>
              <a:cs typeface="Arial" charset="0"/>
            </a:endParaRPr>
          </a:p>
        </p:txBody>
      </p:sp>
      <p:pic>
        <p:nvPicPr>
          <p:cNvPr id="1434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188913"/>
            <a:ext cx="10064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10064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1470025"/>
          </a:xfrm>
        </p:spPr>
        <p:txBody>
          <a:bodyPr/>
          <a:lstStyle/>
          <a:p>
            <a:pPr algn="l" eaLnBrk="1" hangingPunct="1"/>
            <a:r>
              <a:rPr lang="pt-BR" sz="3600" b="1" smtClean="0">
                <a:latin typeface="Century Gothic" pitchFamily="34" charset="0"/>
                <a:cs typeface="Arial" charset="0"/>
              </a:rPr>
              <a:t>Metodologia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8313" y="1557338"/>
            <a:ext cx="8351837" cy="4464050"/>
          </a:xfrm>
        </p:spPr>
        <p:txBody>
          <a:bodyPr rtlCol="0">
            <a:noAutofit/>
          </a:bodyPr>
          <a:lstStyle/>
          <a:p>
            <a:pPr marL="463550" indent="-463550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 smtClean="0">
                <a:solidFill>
                  <a:schemeClr val="tx1"/>
                </a:solidFill>
                <a:latin typeface="Century Gothic" pitchFamily="34" charset="0"/>
              </a:rPr>
              <a:t>Atividades da intervenção </a:t>
            </a:r>
          </a:p>
          <a:p>
            <a:pPr marL="463550" indent="-4635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801688" indent="-4064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schemeClr val="tx1"/>
                </a:solidFill>
                <a:latin typeface="Century Gothic" pitchFamily="34" charset="0"/>
              </a:rPr>
              <a:t>Tempo de intervenção: 03 meses</a:t>
            </a:r>
          </a:p>
          <a:p>
            <a:pPr marL="801688" indent="-4064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schemeClr val="tx1"/>
                </a:solidFill>
                <a:latin typeface="Century Gothic" pitchFamily="34" charset="0"/>
              </a:rPr>
              <a:t>Cadastramento : ACS</a:t>
            </a:r>
          </a:p>
          <a:p>
            <a:pPr marL="801688" indent="-4064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schemeClr val="tx1"/>
                </a:solidFill>
                <a:latin typeface="Century Gothic" pitchFamily="34" charset="0"/>
              </a:rPr>
              <a:t>Consultas e Acompanhamento: </a:t>
            </a:r>
          </a:p>
          <a:p>
            <a:pPr marL="801688" indent="-4064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schemeClr val="tx1"/>
                </a:solidFill>
                <a:latin typeface="Century Gothic" pitchFamily="34" charset="0"/>
              </a:rPr>
              <a:t>Exames clínicos :dos pés, exames físicos, estratificação de riscos</a:t>
            </a:r>
          </a:p>
          <a:p>
            <a:pPr marL="801688" indent="-4064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schemeClr val="tx1"/>
                </a:solidFill>
                <a:latin typeface="Century Gothic" pitchFamily="34" charset="0"/>
              </a:rPr>
              <a:t>Exames complementares:laboratoriais</a:t>
            </a:r>
          </a:p>
          <a:p>
            <a:pPr marL="463550" indent="-4635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/>
          <a:lstStyle/>
          <a:p>
            <a:pPr eaLnBrk="1" hangingPunct="1"/>
            <a:r>
              <a:rPr lang="pt-BR" smtClean="0"/>
              <a:t>Ações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53548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4163959" cy="320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1.bp.blogspot.com/-2OApJxPDGkI/UZr6L9G6pvI/AAAAAAAAAPI/QUhidnWQR00/s1600/en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05263"/>
            <a:ext cx="1927225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188" y="981075"/>
            <a:ext cx="8208962" cy="2692400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  <a:defRPr/>
            </a:pPr>
            <a:r>
              <a:rPr lang="pt-BR" sz="2800" dirty="0" smtClean="0">
                <a:latin typeface="Century Gothic" pitchFamily="34" charset="0"/>
              </a:rPr>
              <a:t>Logística.</a:t>
            </a:r>
          </a:p>
          <a:p>
            <a:pPr eaLnBrk="1" hangingPunct="1">
              <a:buFont typeface="Arial" charset="0"/>
              <a:buNone/>
              <a:defRPr/>
            </a:pPr>
            <a:endParaRPr lang="pt-BR" sz="1600" dirty="0" smtClean="0">
              <a:latin typeface="Century Gothic" pitchFamily="34" charset="0"/>
            </a:endParaRPr>
          </a:p>
          <a:p>
            <a:pPr marL="801688" indent="-463550" eaLnBrk="1" hangingPunct="1">
              <a:defRPr/>
            </a:pPr>
            <a:r>
              <a:rPr lang="pt-BR" sz="2800" dirty="0" smtClean="0">
                <a:latin typeface="Century Gothic" pitchFamily="34" charset="0"/>
              </a:rPr>
              <a:t>Protocolos. Cadernos n° 19</a:t>
            </a:r>
          </a:p>
          <a:p>
            <a:pPr marL="801688" indent="-463550" eaLnBrk="1" hangingPunct="1">
              <a:defRPr/>
            </a:pPr>
            <a:r>
              <a:rPr lang="pt-BR" sz="2800" dirty="0" smtClean="0">
                <a:latin typeface="Century Gothic" pitchFamily="34" charset="0"/>
              </a:rPr>
              <a:t>Planilha de coleta de dados</a:t>
            </a:r>
          </a:p>
          <a:p>
            <a:pPr marL="801688" indent="-463550" eaLnBrk="1" hangingPunct="1">
              <a:defRPr/>
            </a:pPr>
            <a:r>
              <a:rPr lang="pt-BR" sz="2800" dirty="0" smtClean="0">
                <a:latin typeface="Century Gothic" pitchFamily="34" charset="0"/>
              </a:rPr>
              <a:t>Caderneta do idoso </a:t>
            </a:r>
          </a:p>
          <a:p>
            <a:pPr marL="801688" indent="-463550" eaLnBrk="1" hangingPunct="1">
              <a:defRPr/>
            </a:pPr>
            <a:r>
              <a:rPr lang="pt-BR" sz="2800" dirty="0" smtClean="0">
                <a:latin typeface="Century Gothic" pitchFamily="34" charset="0"/>
              </a:rPr>
              <a:t>Ficha espelho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192213" y="-201613"/>
            <a:ext cx="7772400" cy="147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  <a:ea typeface="+mj-ea"/>
                <a:cs typeface="Arial" pitchFamily="34" charset="0"/>
              </a:rPr>
              <a:t>Metodologia</a:t>
            </a:r>
            <a:endParaRPr lang="pt-BR" sz="3600" dirty="0">
              <a:solidFill>
                <a:schemeClr val="bg1">
                  <a:lumMod val="65000"/>
                </a:schemeClr>
              </a:solidFill>
              <a:ea typeface="+mj-ea"/>
              <a:cs typeface="Arial" pitchFamily="34" charset="0"/>
            </a:endParaRPr>
          </a:p>
        </p:txBody>
      </p:sp>
      <p:pic>
        <p:nvPicPr>
          <p:cNvPr id="13314" name="Picture 2" descr="http://1.bp.blogspot.com/-V6A0mGvw8Bk/Tgj6Zz0uD1I/AAAAAAAAAW8/ab-LbdoZ9Sk/s1600/capa_caderneta_ido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005263"/>
            <a:ext cx="1935162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8"/>
          <p:cNvPicPr/>
          <p:nvPr/>
        </p:nvPicPr>
        <p:blipFill>
          <a:blip r:embed="rId4"/>
          <a:srcRect l="13379" t="9469" r="11130" b="5165"/>
          <a:stretch>
            <a:fillRect/>
          </a:stretch>
        </p:blipFill>
        <p:spPr bwMode="auto">
          <a:xfrm>
            <a:off x="4859338" y="4005263"/>
            <a:ext cx="18732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2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4005263"/>
            <a:ext cx="20891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2213" y="-201613"/>
            <a:ext cx="7772400" cy="1470026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cs typeface="Arial" pitchFamily="34" charset="0"/>
              </a:rPr>
              <a:t>Metodologia</a:t>
            </a:r>
            <a:endParaRPr lang="pt-BR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8313" y="1557338"/>
            <a:ext cx="8351837" cy="4175125"/>
          </a:xfrm>
        </p:spPr>
        <p:txBody>
          <a:bodyPr rtlCol="0">
            <a:noAutofit/>
          </a:bodyPr>
          <a:lstStyle/>
          <a:p>
            <a:pPr marL="463550" indent="-463550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800" dirty="0" smtClean="0">
                <a:solidFill>
                  <a:schemeClr val="tx1"/>
                </a:solidFill>
                <a:latin typeface="Century Gothic" pitchFamily="34" charset="0"/>
              </a:rPr>
              <a:t>Logística.</a:t>
            </a:r>
          </a:p>
          <a:p>
            <a:pPr marL="463550" indent="-4635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1027113" indent="-631825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schemeClr val="tx1"/>
                </a:solidFill>
                <a:latin typeface="Century Gothic" pitchFamily="34" charset="0"/>
              </a:rPr>
              <a:t>Apresentação do projeto: gestão e equipe e comunidade</a:t>
            </a:r>
          </a:p>
          <a:p>
            <a:pPr marL="1027113" indent="-631825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schemeClr val="tx1"/>
                </a:solidFill>
                <a:latin typeface="Century Gothic" pitchFamily="34" charset="0"/>
              </a:rPr>
              <a:t>Equipe Multidisciplinar</a:t>
            </a:r>
          </a:p>
          <a:p>
            <a:pPr marL="1027113" indent="-631825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schemeClr val="tx1"/>
                </a:solidFill>
                <a:latin typeface="Century Gothic" pitchFamily="34" charset="0"/>
              </a:rPr>
              <a:t>Instrumentos a ser usados.</a:t>
            </a:r>
          </a:p>
          <a:p>
            <a:pPr marL="1027113" indent="-631825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schemeClr val="tx1"/>
                </a:solidFill>
                <a:latin typeface="Century Gothic" pitchFamily="34" charset="0"/>
              </a:rPr>
              <a:t> Academia de Saúde</a:t>
            </a:r>
          </a:p>
          <a:p>
            <a:pPr marL="1027113" indent="-631825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schemeClr val="tx1"/>
                </a:solidFill>
                <a:latin typeface="Century Gothic" pitchFamily="34" charset="0"/>
              </a:rPr>
              <a:t> Locais para Reuniões </a:t>
            </a:r>
          </a:p>
          <a:p>
            <a:pPr marL="1027113" indent="-631825" algn="just"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endParaRPr lang="pt-BR" sz="28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1143000"/>
          </a:xfrm>
        </p:spPr>
        <p:txBody>
          <a:bodyPr/>
          <a:lstStyle/>
          <a:p>
            <a:pPr algn="l" eaLnBrk="1" hangingPunct="1">
              <a:buFont typeface="Courier New" pitchFamily="49" charset="0"/>
              <a:buChar char="o"/>
            </a:pPr>
            <a:r>
              <a:rPr lang="pt-BR" sz="2800" smtClean="0">
                <a:latin typeface="Century Gothic" pitchFamily="34" charset="0"/>
              </a:rPr>
              <a:t>Logística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2276475"/>
            <a:ext cx="7561263" cy="374491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2800" dirty="0" smtClean="0">
                <a:latin typeface="Century Gothic" pitchFamily="34" charset="0"/>
              </a:rPr>
              <a:t>Instrumental e Equipamentos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2800" dirty="0" smtClean="0">
                <a:latin typeface="Century Gothic" pitchFamily="34" charset="0"/>
              </a:rPr>
              <a:t>Veículos para trabalho em campo 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2800" dirty="0" smtClean="0">
                <a:latin typeface="Century Gothic" pitchFamily="34" charset="0"/>
              </a:rPr>
              <a:t>Equipamentos de Informática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2800" dirty="0" smtClean="0">
                <a:latin typeface="Century Gothic" pitchFamily="34" charset="0"/>
              </a:rPr>
              <a:t>Recursos financeiros para custear exames, medicações</a:t>
            </a:r>
          </a:p>
          <a:p>
            <a:pPr marL="1027113" indent="-631825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dirty="0" smtClean="0">
              <a:latin typeface="Century Gothic" pitchFamily="34" charset="0"/>
            </a:endParaRPr>
          </a:p>
          <a:p>
            <a:pPr marL="1027113" indent="-631825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dirty="0" smtClean="0">
              <a:latin typeface="Century Gothic" pitchFamily="34" charset="0"/>
            </a:endParaRPr>
          </a:p>
          <a:p>
            <a:pPr marL="1027113" indent="-631825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dirty="0" smtClean="0">
              <a:latin typeface="Century Gothic" pitchFamily="34" charset="0"/>
            </a:endParaRP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192213" y="-201613"/>
            <a:ext cx="7772400" cy="147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  <a:ea typeface="+mj-ea"/>
                <a:cs typeface="Arial" pitchFamily="34" charset="0"/>
              </a:rPr>
              <a:t>Metodologia</a:t>
            </a:r>
            <a:endParaRPr lang="pt-BR" sz="3600" dirty="0">
              <a:solidFill>
                <a:schemeClr val="bg1">
                  <a:lumMod val="65000"/>
                </a:schemeClr>
              </a:solidFill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755576" y="1340768"/>
          <a:ext cx="7560840" cy="524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484438" y="5300663"/>
            <a:ext cx="738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cs typeface="Arial" charset="0"/>
              </a:rPr>
              <a:t>24% 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4716463" y="4652963"/>
            <a:ext cx="847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cs typeface="Arial" charset="0"/>
              </a:rPr>
              <a:t>65%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6732588" y="3500438"/>
            <a:ext cx="11953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cs typeface="Arial" charset="0"/>
              </a:rPr>
              <a:t>99,6%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23850" y="1052513"/>
            <a:ext cx="8229600" cy="165735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dirty="0">
                <a:latin typeface="+mj-lt"/>
                <a:ea typeface="+mj-ea"/>
                <a:cs typeface="+mj-cs"/>
              </a:rPr>
              <a:t/>
            </a:r>
            <a:br>
              <a:rPr lang="pt-BR" sz="2200" dirty="0">
                <a:latin typeface="+mj-lt"/>
                <a:ea typeface="+mj-ea"/>
                <a:cs typeface="+mj-cs"/>
              </a:rPr>
            </a:br>
            <a:r>
              <a:rPr lang="pt-BR" sz="2200" dirty="0">
                <a:latin typeface="+mj-lt"/>
                <a:ea typeface="+mj-ea"/>
                <a:cs typeface="+mj-cs"/>
              </a:rPr>
              <a:t/>
            </a:r>
            <a:br>
              <a:rPr lang="pt-BR" sz="2200" dirty="0">
                <a:latin typeface="+mj-lt"/>
                <a:ea typeface="+mj-ea"/>
                <a:cs typeface="+mj-cs"/>
              </a:rPr>
            </a:br>
            <a:r>
              <a:rPr lang="pt-BR" sz="3100" b="1" dirty="0">
                <a:ea typeface="+mj-ea"/>
                <a:cs typeface="+mj-cs"/>
              </a:rPr>
              <a:t>Meta: </a:t>
            </a:r>
            <a:r>
              <a:rPr lang="pt-BR" sz="3100" dirty="0">
                <a:ea typeface="+mj-ea"/>
                <a:cs typeface="Arial" pitchFamily="34" charset="0"/>
              </a:rPr>
              <a:t>Ampliar a cobertura dos idosos da área com acompanhamento na ESF III para 100 %.</a:t>
            </a:r>
            <a:r>
              <a:rPr lang="pt-BR" sz="270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2700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pt-BR" sz="2700" dirty="0"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23850" y="33337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b="1" dirty="0">
                <a:ea typeface="+mj-ea"/>
                <a:cs typeface="+mj-cs"/>
              </a:rPr>
              <a:t>Metas e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683568" y="2636912"/>
          <a:ext cx="7643192" cy="384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124075" y="5013325"/>
            <a:ext cx="1236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latin typeface="Arial" charset="0"/>
                <a:cs typeface="Arial" charset="0"/>
              </a:rPr>
              <a:t>95,5%</a:t>
            </a:r>
          </a:p>
          <a:p>
            <a:pPr algn="ctr"/>
            <a:r>
              <a:rPr lang="pt-BR">
                <a:latin typeface="Arial" charset="0"/>
                <a:cs typeface="Arial" charset="0"/>
              </a:rPr>
              <a:t>21 idosos </a:t>
            </a:r>
            <a:endParaRPr lang="en-US">
              <a:latin typeface="Calibri" pitchFamily="34" charset="0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4211638" y="3860800"/>
            <a:ext cx="1390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latin typeface="Arial" charset="0"/>
                <a:cs typeface="Arial" charset="0"/>
              </a:rPr>
              <a:t>100%</a:t>
            </a:r>
          </a:p>
          <a:p>
            <a:pPr algn="ctr"/>
            <a:r>
              <a:rPr lang="pt-BR">
                <a:latin typeface="Arial" charset="0"/>
                <a:cs typeface="Arial" charset="0"/>
              </a:rPr>
              <a:t> (22 idosos)</a:t>
            </a:r>
            <a:endParaRPr lang="en-US">
              <a:latin typeface="Calibri" pitchFamily="34" charset="0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6356350" y="3357563"/>
            <a:ext cx="160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>
                <a:latin typeface="Arial" charset="0"/>
                <a:cs typeface="Arial" charset="0"/>
              </a:rPr>
              <a:t>100%</a:t>
            </a:r>
          </a:p>
          <a:p>
            <a:pPr algn="ctr"/>
            <a:r>
              <a:rPr lang="pt-BR" sz="2000" b="1">
                <a:latin typeface="Arial" charset="0"/>
                <a:cs typeface="Arial" charset="0"/>
              </a:rPr>
              <a:t> (22 idosos</a:t>
            </a:r>
            <a:r>
              <a:rPr lang="pt-BR">
                <a:latin typeface="Arial" charset="0"/>
                <a:cs typeface="Arial" charset="0"/>
              </a:rPr>
              <a:t>)</a:t>
            </a:r>
            <a:endParaRPr lang="en-US">
              <a:latin typeface="Calibri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5288" y="981075"/>
            <a:ext cx="8229600" cy="141287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3100" b="1" dirty="0">
                <a:ea typeface="+mj-ea"/>
                <a:cs typeface="+mj-cs"/>
              </a:rPr>
              <a:t>Meta: </a:t>
            </a:r>
            <a:r>
              <a:rPr lang="pt-BR" sz="3100" dirty="0">
                <a:ea typeface="+mj-ea"/>
                <a:cs typeface="Arial" pitchFamily="34" charset="0"/>
              </a:rPr>
              <a:t>Cadastrar idosos acamados ou com problemas de locomoção para 100%</a:t>
            </a: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7538" y="188913"/>
            <a:ext cx="45227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827584" y="2708920"/>
          <a:ext cx="7488832" cy="37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13684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b="1" dirty="0" smtClean="0">
                <a:latin typeface="Century Gothic" pitchFamily="34" charset="0"/>
              </a:rPr>
              <a:t>Meta: </a:t>
            </a:r>
            <a:r>
              <a:rPr lang="pt-BR" sz="3100" dirty="0" smtClean="0">
                <a:latin typeface="Century Gothic" pitchFamily="34" charset="0"/>
                <a:cs typeface="Arial" pitchFamily="34" charset="0"/>
              </a:rPr>
              <a:t>Realizar visita domiciliar a 100% dos idosos acamados ou com problemas de locomoção.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endParaRPr lang="pt-BR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7538" y="188913"/>
            <a:ext cx="45227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2195513" y="3933825"/>
            <a:ext cx="1390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latin typeface="Arial" charset="0"/>
                <a:cs typeface="Arial" charset="0"/>
              </a:rPr>
              <a:t>100%</a:t>
            </a:r>
          </a:p>
          <a:p>
            <a:pPr algn="ctr"/>
            <a:r>
              <a:rPr lang="pt-BR">
                <a:latin typeface="Arial" charset="0"/>
                <a:cs typeface="Arial" charset="0"/>
              </a:rPr>
              <a:t> (22 idosos)</a:t>
            </a:r>
            <a:endParaRPr lang="en-US">
              <a:latin typeface="Calibri" pitchFamily="34" charset="0"/>
            </a:endParaRPr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4333875" y="3860800"/>
            <a:ext cx="1390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latin typeface="Arial" charset="0"/>
                <a:cs typeface="Arial" charset="0"/>
              </a:rPr>
              <a:t>100%</a:t>
            </a:r>
          </a:p>
          <a:p>
            <a:pPr algn="ctr"/>
            <a:r>
              <a:rPr lang="pt-BR">
                <a:latin typeface="Arial" charset="0"/>
                <a:cs typeface="Arial" charset="0"/>
              </a:rPr>
              <a:t> (22 idosos)</a:t>
            </a:r>
            <a:endParaRPr lang="en-US">
              <a:latin typeface="Calibri" pitchFamily="34" charset="0"/>
            </a:endParaRPr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6156325" y="3644900"/>
            <a:ext cx="18938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>
                <a:latin typeface="Arial" charset="0"/>
                <a:cs typeface="Arial" charset="0"/>
              </a:rPr>
              <a:t>100%</a:t>
            </a:r>
          </a:p>
          <a:p>
            <a:pPr algn="ctr"/>
            <a:r>
              <a:rPr lang="pt-BR" sz="2400" b="1">
                <a:latin typeface="Arial" charset="0"/>
                <a:cs typeface="Arial" charset="0"/>
              </a:rPr>
              <a:t> (22 idosos)</a:t>
            </a:r>
            <a:endParaRPr lang="en-US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755576" y="2636912"/>
          <a:ext cx="7560840" cy="392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2132013" y="3933825"/>
            <a:ext cx="1517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latin typeface="Arial" charset="0"/>
                <a:cs typeface="Arial" charset="0"/>
              </a:rPr>
              <a:t>100%</a:t>
            </a:r>
          </a:p>
          <a:p>
            <a:pPr algn="ctr"/>
            <a:r>
              <a:rPr lang="pt-BR">
                <a:latin typeface="Arial" charset="0"/>
                <a:cs typeface="Arial" charset="0"/>
              </a:rPr>
              <a:t> (182 idosos)</a:t>
            </a:r>
            <a:endParaRPr lang="en-US">
              <a:latin typeface="Calibri" pitchFamily="34" charset="0"/>
            </a:endParaRP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4219575" y="4005263"/>
            <a:ext cx="1519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latin typeface="Arial" charset="0"/>
                <a:cs typeface="Arial" charset="0"/>
              </a:rPr>
              <a:t>100%</a:t>
            </a:r>
          </a:p>
          <a:p>
            <a:pPr algn="ctr"/>
            <a:r>
              <a:rPr lang="pt-BR">
                <a:latin typeface="Arial" charset="0"/>
                <a:cs typeface="Arial" charset="0"/>
              </a:rPr>
              <a:t> (182 idosos)</a:t>
            </a:r>
            <a:endParaRPr lang="en-US">
              <a:latin typeface="Calibri" pitchFamily="34" charset="0"/>
            </a:endParaRP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6156325" y="3716338"/>
            <a:ext cx="20653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>
                <a:latin typeface="Arial" charset="0"/>
                <a:cs typeface="Arial" charset="0"/>
              </a:rPr>
              <a:t>100%</a:t>
            </a:r>
          </a:p>
          <a:p>
            <a:pPr algn="ctr"/>
            <a:r>
              <a:rPr lang="pt-BR" sz="2400" b="1">
                <a:latin typeface="Arial" charset="0"/>
                <a:cs typeface="Arial" charset="0"/>
              </a:rPr>
              <a:t> (182 idosos)</a:t>
            </a:r>
            <a:endParaRPr lang="en-US" sz="2400" b="1">
              <a:latin typeface="Calibri" pitchFamily="34" charset="0"/>
            </a:endParaRPr>
          </a:p>
        </p:txBody>
      </p:sp>
      <p:sp>
        <p:nvSpPr>
          <p:cNvPr id="31749" name="Título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351837" cy="1143000"/>
          </a:xfrm>
        </p:spPr>
        <p:txBody>
          <a:bodyPr/>
          <a:lstStyle/>
          <a:p>
            <a:pPr marL="1084263" indent="-1084263" algn="l" eaLnBrk="1" hangingPunct="1"/>
            <a:r>
              <a:rPr lang="pt-BR" sz="2800" b="1" smtClean="0">
                <a:latin typeface="Century Gothic" pitchFamily="34" charset="0"/>
                <a:cs typeface="Arial" charset="0"/>
              </a:rPr>
              <a:t>Meta: </a:t>
            </a:r>
            <a:r>
              <a:rPr lang="pt-BR" sz="2800" smtClean="0">
                <a:latin typeface="Century Gothic" pitchFamily="34" charset="0"/>
                <a:cs typeface="Arial" charset="0"/>
              </a:rPr>
              <a:t>Rastrear 100% dos idosos para Hipertensão Arterial Sistêmica (HAS).</a:t>
            </a:r>
            <a:r>
              <a:rPr lang="pt-BR" sz="2400" smtClean="0">
                <a:latin typeface="Arial" charset="0"/>
                <a:cs typeface="Arial" charset="0"/>
              </a:rPr>
              <a:t/>
            </a:r>
            <a:br>
              <a:rPr lang="pt-BR" sz="2400" smtClean="0">
                <a:latin typeface="Arial" charset="0"/>
                <a:cs typeface="Arial" charset="0"/>
              </a:rPr>
            </a:br>
            <a:endParaRPr lang="pt-BR" sz="2400" smtClean="0"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7538" y="188913"/>
            <a:ext cx="45227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611560" y="2708920"/>
          <a:ext cx="7848872" cy="392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427538" y="188913"/>
            <a:ext cx="45227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1914525" y="4149725"/>
            <a:ext cx="137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latin typeface="Arial" charset="0"/>
                <a:cs typeface="Arial" charset="0"/>
              </a:rPr>
              <a:t>100%</a:t>
            </a:r>
          </a:p>
          <a:p>
            <a:pPr algn="ctr"/>
            <a:r>
              <a:rPr lang="pt-BR">
                <a:latin typeface="Arial" charset="0"/>
                <a:cs typeface="Arial" charset="0"/>
              </a:rPr>
              <a:t> (42 idosos)</a:t>
            </a:r>
            <a:endParaRPr lang="en-US">
              <a:latin typeface="Calibri" pitchFamily="34" charset="0"/>
            </a:endParaRP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4140200" y="3789363"/>
            <a:ext cx="1390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latin typeface="Arial" charset="0"/>
                <a:cs typeface="Arial" charset="0"/>
              </a:rPr>
              <a:t>100%</a:t>
            </a:r>
          </a:p>
          <a:p>
            <a:pPr algn="ctr"/>
            <a:r>
              <a:rPr lang="pt-BR">
                <a:latin typeface="Arial" charset="0"/>
                <a:cs typeface="Arial" charset="0"/>
              </a:rPr>
              <a:t> (89 idosos)</a:t>
            </a:r>
            <a:endParaRPr lang="en-US">
              <a:latin typeface="Calibri" pitchFamily="34" charset="0"/>
            </a:endParaRPr>
          </a:p>
        </p:txBody>
      </p: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6099175" y="3573463"/>
            <a:ext cx="20653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>
                <a:latin typeface="Arial" charset="0"/>
                <a:cs typeface="Arial" charset="0"/>
              </a:rPr>
              <a:t>100%</a:t>
            </a:r>
          </a:p>
          <a:p>
            <a:pPr algn="ctr"/>
            <a:r>
              <a:rPr lang="pt-BR" sz="2400" b="1">
                <a:latin typeface="Arial" charset="0"/>
                <a:cs typeface="Arial" charset="0"/>
              </a:rPr>
              <a:t> (182 idosos)</a:t>
            </a:r>
            <a:endParaRPr lang="en-US" sz="2400" b="1">
              <a:latin typeface="Calibri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16557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100" b="1" dirty="0" smtClean="0">
                <a:latin typeface="Century Gothic" pitchFamily="34" charset="0"/>
                <a:cs typeface="Arial" pitchFamily="34" charset="0"/>
              </a:rPr>
              <a:t>Meta: </a:t>
            </a:r>
            <a:r>
              <a:rPr lang="pt-BR" sz="3100" dirty="0" smtClean="0">
                <a:latin typeface="Century Gothic" pitchFamily="34" charset="0"/>
                <a:cs typeface="Arial" pitchFamily="34" charset="0"/>
              </a:rPr>
              <a:t>Rastrear 100% dos idosos com pressão arterial sustentada maior que 135/80 </a:t>
            </a:r>
            <a:r>
              <a:rPr lang="pt-BR" sz="3100" dirty="0" err="1" smtClean="0">
                <a:latin typeface="Century Gothic" pitchFamily="34" charset="0"/>
                <a:cs typeface="Arial" pitchFamily="34" charset="0"/>
              </a:rPr>
              <a:t>mmHg</a:t>
            </a:r>
            <a:r>
              <a:rPr lang="pt-BR" sz="3100" dirty="0" smtClean="0">
                <a:latin typeface="Century Gothic" pitchFamily="34" charset="0"/>
                <a:cs typeface="Arial" pitchFamily="34" charset="0"/>
              </a:rPr>
              <a:t> para Diabetes </a:t>
            </a:r>
            <a:r>
              <a:rPr lang="pt-BR" sz="3100" dirty="0" err="1" smtClean="0">
                <a:latin typeface="Century Gothic" pitchFamily="34" charset="0"/>
                <a:cs typeface="Arial" pitchFamily="34" charset="0"/>
              </a:rPr>
              <a:t>Mellitus</a:t>
            </a:r>
            <a:r>
              <a:rPr lang="pt-BR" sz="3100" dirty="0" smtClean="0">
                <a:latin typeface="Century Gothic" pitchFamily="34" charset="0"/>
                <a:cs typeface="Arial" pitchFamily="34" charset="0"/>
              </a:rPr>
              <a:t> (DM).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6"/>
          <p:cNvGrpSpPr>
            <a:grpSpLocks/>
          </p:cNvGrpSpPr>
          <p:nvPr/>
        </p:nvGrpSpPr>
        <p:grpSpPr bwMode="auto">
          <a:xfrm>
            <a:off x="4067175" y="2852738"/>
            <a:ext cx="5076825" cy="4005262"/>
            <a:chOff x="3563888" y="1988840"/>
            <a:chExt cx="5256584" cy="4104456"/>
          </a:xfrm>
        </p:grpSpPr>
        <p:pic>
          <p:nvPicPr>
            <p:cNvPr id="23564" name="Picture 12" descr="http://2.bp.blogspot.com/-3xWq82C7vVI/Ukr71F_mIhI/AAAAAAAALzI/AA0TeFzs4eg/s1600/idoso.jpg"/>
            <p:cNvPicPr>
              <a:picLocks noChangeAspect="1" noChangeArrowheads="1"/>
            </p:cNvPicPr>
            <p:nvPr/>
          </p:nvPicPr>
          <p:blipFill>
            <a:blip r:embed="rId2" cstate="print"/>
            <a:srcRect l="25113"/>
            <a:stretch>
              <a:fillRect/>
            </a:stretch>
          </p:blipFill>
          <p:spPr bwMode="auto">
            <a:xfrm>
              <a:off x="3563888" y="1988840"/>
              <a:ext cx="5256584" cy="4104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Freeform 15"/>
            <p:cNvSpPr/>
            <p:nvPr/>
          </p:nvSpPr>
          <p:spPr>
            <a:xfrm>
              <a:off x="3636211" y="2507794"/>
              <a:ext cx="2015188" cy="3414687"/>
            </a:xfrm>
            <a:custGeom>
              <a:avLst/>
              <a:gdLst>
                <a:gd name="connsiteX0" fmla="*/ 31898 w 2014667"/>
                <a:gd name="connsiteY0" fmla="*/ 1772 h 3414823"/>
                <a:gd name="connsiteX1" fmla="*/ 127591 w 2014667"/>
                <a:gd name="connsiteY1" fmla="*/ 65567 h 3414823"/>
                <a:gd name="connsiteX2" fmla="*/ 191386 w 2014667"/>
                <a:gd name="connsiteY2" fmla="*/ 86832 h 3414823"/>
                <a:gd name="connsiteX3" fmla="*/ 627321 w 2014667"/>
                <a:gd name="connsiteY3" fmla="*/ 76200 h 3414823"/>
                <a:gd name="connsiteX4" fmla="*/ 691116 w 2014667"/>
                <a:gd name="connsiteY4" fmla="*/ 54935 h 3414823"/>
                <a:gd name="connsiteX5" fmla="*/ 765544 w 2014667"/>
                <a:gd name="connsiteY5" fmla="*/ 33669 h 3414823"/>
                <a:gd name="connsiteX6" fmla="*/ 882502 w 2014667"/>
                <a:gd name="connsiteY6" fmla="*/ 44302 h 3414823"/>
                <a:gd name="connsiteX7" fmla="*/ 903767 w 2014667"/>
                <a:gd name="connsiteY7" fmla="*/ 108097 h 3414823"/>
                <a:gd name="connsiteX8" fmla="*/ 914400 w 2014667"/>
                <a:gd name="connsiteY8" fmla="*/ 139995 h 3414823"/>
                <a:gd name="connsiteX9" fmla="*/ 925032 w 2014667"/>
                <a:gd name="connsiteY9" fmla="*/ 171893 h 3414823"/>
                <a:gd name="connsiteX10" fmla="*/ 946298 w 2014667"/>
                <a:gd name="connsiteY10" fmla="*/ 193158 h 3414823"/>
                <a:gd name="connsiteX11" fmla="*/ 956930 w 2014667"/>
                <a:gd name="connsiteY11" fmla="*/ 225055 h 3414823"/>
                <a:gd name="connsiteX12" fmla="*/ 978195 w 2014667"/>
                <a:gd name="connsiteY12" fmla="*/ 246321 h 3414823"/>
                <a:gd name="connsiteX13" fmla="*/ 999460 w 2014667"/>
                <a:gd name="connsiteY13" fmla="*/ 278218 h 3414823"/>
                <a:gd name="connsiteX14" fmla="*/ 1031358 w 2014667"/>
                <a:gd name="connsiteY14" fmla="*/ 310116 h 3414823"/>
                <a:gd name="connsiteX15" fmla="*/ 1052623 w 2014667"/>
                <a:gd name="connsiteY15" fmla="*/ 342014 h 3414823"/>
                <a:gd name="connsiteX16" fmla="*/ 1116418 w 2014667"/>
                <a:gd name="connsiteY16" fmla="*/ 395176 h 3414823"/>
                <a:gd name="connsiteX17" fmla="*/ 1137684 w 2014667"/>
                <a:gd name="connsiteY17" fmla="*/ 416441 h 3414823"/>
                <a:gd name="connsiteX18" fmla="*/ 1233377 w 2014667"/>
                <a:gd name="connsiteY18" fmla="*/ 458972 h 3414823"/>
                <a:gd name="connsiteX19" fmla="*/ 1254642 w 2014667"/>
                <a:gd name="connsiteY19" fmla="*/ 490869 h 3414823"/>
                <a:gd name="connsiteX20" fmla="*/ 1275907 w 2014667"/>
                <a:gd name="connsiteY20" fmla="*/ 512135 h 3414823"/>
                <a:gd name="connsiteX21" fmla="*/ 1297172 w 2014667"/>
                <a:gd name="connsiteY21" fmla="*/ 575930 h 3414823"/>
                <a:gd name="connsiteX22" fmla="*/ 1307805 w 2014667"/>
                <a:gd name="connsiteY22" fmla="*/ 607828 h 3414823"/>
                <a:gd name="connsiteX23" fmla="*/ 1318437 w 2014667"/>
                <a:gd name="connsiteY23" fmla="*/ 639725 h 3414823"/>
                <a:gd name="connsiteX24" fmla="*/ 1329070 w 2014667"/>
                <a:gd name="connsiteY24" fmla="*/ 671623 h 3414823"/>
                <a:gd name="connsiteX25" fmla="*/ 1339702 w 2014667"/>
                <a:gd name="connsiteY25" fmla="*/ 735418 h 3414823"/>
                <a:gd name="connsiteX26" fmla="*/ 1318437 w 2014667"/>
                <a:gd name="connsiteY26" fmla="*/ 841744 h 3414823"/>
                <a:gd name="connsiteX27" fmla="*/ 1275907 w 2014667"/>
                <a:gd name="connsiteY27" fmla="*/ 894907 h 3414823"/>
                <a:gd name="connsiteX28" fmla="*/ 1222744 w 2014667"/>
                <a:gd name="connsiteY28" fmla="*/ 958702 h 3414823"/>
                <a:gd name="connsiteX29" fmla="*/ 1212112 w 2014667"/>
                <a:gd name="connsiteY29" fmla="*/ 990600 h 3414823"/>
                <a:gd name="connsiteX30" fmla="*/ 1190846 w 2014667"/>
                <a:gd name="connsiteY30" fmla="*/ 1011865 h 3414823"/>
                <a:gd name="connsiteX31" fmla="*/ 1169581 w 2014667"/>
                <a:gd name="connsiteY31" fmla="*/ 1043762 h 3414823"/>
                <a:gd name="connsiteX32" fmla="*/ 1137684 w 2014667"/>
                <a:gd name="connsiteY32" fmla="*/ 1107558 h 3414823"/>
                <a:gd name="connsiteX33" fmla="*/ 1116418 w 2014667"/>
                <a:gd name="connsiteY33" fmla="*/ 1171353 h 3414823"/>
                <a:gd name="connsiteX34" fmla="*/ 1095153 w 2014667"/>
                <a:gd name="connsiteY34" fmla="*/ 1235148 h 3414823"/>
                <a:gd name="connsiteX35" fmla="*/ 1073888 w 2014667"/>
                <a:gd name="connsiteY35" fmla="*/ 1267046 h 3414823"/>
                <a:gd name="connsiteX36" fmla="*/ 1041991 w 2014667"/>
                <a:gd name="connsiteY36" fmla="*/ 1437167 h 3414823"/>
                <a:gd name="connsiteX37" fmla="*/ 1031358 w 2014667"/>
                <a:gd name="connsiteY37" fmla="*/ 1532860 h 3414823"/>
                <a:gd name="connsiteX38" fmla="*/ 1020725 w 2014667"/>
                <a:gd name="connsiteY38" fmla="*/ 1586023 h 3414823"/>
                <a:gd name="connsiteX39" fmla="*/ 1031358 w 2014667"/>
                <a:gd name="connsiteY39" fmla="*/ 1958162 h 3414823"/>
                <a:gd name="connsiteX40" fmla="*/ 1041991 w 2014667"/>
                <a:gd name="connsiteY40" fmla="*/ 2000693 h 3414823"/>
                <a:gd name="connsiteX41" fmla="*/ 1095153 w 2014667"/>
                <a:gd name="connsiteY41" fmla="*/ 2096386 h 3414823"/>
                <a:gd name="connsiteX42" fmla="*/ 1127051 w 2014667"/>
                <a:gd name="connsiteY42" fmla="*/ 2117651 h 3414823"/>
                <a:gd name="connsiteX43" fmla="*/ 1158949 w 2014667"/>
                <a:gd name="connsiteY43" fmla="*/ 2170814 h 3414823"/>
                <a:gd name="connsiteX44" fmla="*/ 1212112 w 2014667"/>
                <a:gd name="connsiteY44" fmla="*/ 2223976 h 3414823"/>
                <a:gd name="connsiteX45" fmla="*/ 1244009 w 2014667"/>
                <a:gd name="connsiteY45" fmla="*/ 2234609 h 3414823"/>
                <a:gd name="connsiteX46" fmla="*/ 1307805 w 2014667"/>
                <a:gd name="connsiteY46" fmla="*/ 2266507 h 3414823"/>
                <a:gd name="connsiteX47" fmla="*/ 1403498 w 2014667"/>
                <a:gd name="connsiteY47" fmla="*/ 2277139 h 3414823"/>
                <a:gd name="connsiteX48" fmla="*/ 1477925 w 2014667"/>
                <a:gd name="connsiteY48" fmla="*/ 2287772 h 3414823"/>
                <a:gd name="connsiteX49" fmla="*/ 1509823 w 2014667"/>
                <a:gd name="connsiteY49" fmla="*/ 2298404 h 3414823"/>
                <a:gd name="connsiteX50" fmla="*/ 1562986 w 2014667"/>
                <a:gd name="connsiteY50" fmla="*/ 2340935 h 3414823"/>
                <a:gd name="connsiteX51" fmla="*/ 1605516 w 2014667"/>
                <a:gd name="connsiteY51" fmla="*/ 2404730 h 3414823"/>
                <a:gd name="connsiteX52" fmla="*/ 1626781 w 2014667"/>
                <a:gd name="connsiteY52" fmla="*/ 2436628 h 3414823"/>
                <a:gd name="connsiteX53" fmla="*/ 1658679 w 2014667"/>
                <a:gd name="connsiteY53" fmla="*/ 2468525 h 3414823"/>
                <a:gd name="connsiteX54" fmla="*/ 1679944 w 2014667"/>
                <a:gd name="connsiteY54" fmla="*/ 2500423 h 3414823"/>
                <a:gd name="connsiteX55" fmla="*/ 1807535 w 2014667"/>
                <a:gd name="connsiteY55" fmla="*/ 2542953 h 3414823"/>
                <a:gd name="connsiteX56" fmla="*/ 1839432 w 2014667"/>
                <a:gd name="connsiteY56" fmla="*/ 2553586 h 3414823"/>
                <a:gd name="connsiteX57" fmla="*/ 1860698 w 2014667"/>
                <a:gd name="connsiteY57" fmla="*/ 2617381 h 3414823"/>
                <a:gd name="connsiteX58" fmla="*/ 1871330 w 2014667"/>
                <a:gd name="connsiteY58" fmla="*/ 2766237 h 3414823"/>
                <a:gd name="connsiteX59" fmla="*/ 1881963 w 2014667"/>
                <a:gd name="connsiteY59" fmla="*/ 2798135 h 3414823"/>
                <a:gd name="connsiteX60" fmla="*/ 1892595 w 2014667"/>
                <a:gd name="connsiteY60" fmla="*/ 2872562 h 3414823"/>
                <a:gd name="connsiteX61" fmla="*/ 1924493 w 2014667"/>
                <a:gd name="connsiteY61" fmla="*/ 2883195 h 3414823"/>
                <a:gd name="connsiteX62" fmla="*/ 1956391 w 2014667"/>
                <a:gd name="connsiteY62" fmla="*/ 3276600 h 3414823"/>
                <a:gd name="connsiteX63" fmla="*/ 1977656 w 2014667"/>
                <a:gd name="connsiteY63" fmla="*/ 3340395 h 3414823"/>
                <a:gd name="connsiteX64" fmla="*/ 1988288 w 2014667"/>
                <a:gd name="connsiteY64" fmla="*/ 3372293 h 3414823"/>
                <a:gd name="connsiteX65" fmla="*/ 1956391 w 2014667"/>
                <a:gd name="connsiteY65" fmla="*/ 3393558 h 3414823"/>
                <a:gd name="connsiteX66" fmla="*/ 1881963 w 2014667"/>
                <a:gd name="connsiteY66" fmla="*/ 3414823 h 3414823"/>
                <a:gd name="connsiteX67" fmla="*/ 1573618 w 2014667"/>
                <a:gd name="connsiteY67" fmla="*/ 3404190 h 3414823"/>
                <a:gd name="connsiteX68" fmla="*/ 1499191 w 2014667"/>
                <a:gd name="connsiteY68" fmla="*/ 3393558 h 3414823"/>
                <a:gd name="connsiteX69" fmla="*/ 1446028 w 2014667"/>
                <a:gd name="connsiteY69" fmla="*/ 3382925 h 3414823"/>
                <a:gd name="connsiteX70" fmla="*/ 637953 w 2014667"/>
                <a:gd name="connsiteY70" fmla="*/ 3372293 h 3414823"/>
                <a:gd name="connsiteX71" fmla="*/ 233916 w 2014667"/>
                <a:gd name="connsiteY71" fmla="*/ 3382925 h 3414823"/>
                <a:gd name="connsiteX72" fmla="*/ 148856 w 2014667"/>
                <a:gd name="connsiteY72" fmla="*/ 3382925 h 3414823"/>
                <a:gd name="connsiteX73" fmla="*/ 138223 w 2014667"/>
                <a:gd name="connsiteY73" fmla="*/ 3340395 h 3414823"/>
                <a:gd name="connsiteX74" fmla="*/ 159488 w 2014667"/>
                <a:gd name="connsiteY74" fmla="*/ 2723707 h 3414823"/>
                <a:gd name="connsiteX75" fmla="*/ 138223 w 2014667"/>
                <a:gd name="connsiteY75" fmla="*/ 2489790 h 3414823"/>
                <a:gd name="connsiteX76" fmla="*/ 127591 w 2014667"/>
                <a:gd name="connsiteY76" fmla="*/ 2457893 h 3414823"/>
                <a:gd name="connsiteX77" fmla="*/ 106325 w 2014667"/>
                <a:gd name="connsiteY77" fmla="*/ 2330302 h 3414823"/>
                <a:gd name="connsiteX78" fmla="*/ 95693 w 2014667"/>
                <a:gd name="connsiteY78" fmla="*/ 2298404 h 3414823"/>
                <a:gd name="connsiteX79" fmla="*/ 74428 w 2014667"/>
                <a:gd name="connsiteY79" fmla="*/ 2266507 h 3414823"/>
                <a:gd name="connsiteX80" fmla="*/ 53163 w 2014667"/>
                <a:gd name="connsiteY80" fmla="*/ 2245241 h 3414823"/>
                <a:gd name="connsiteX81" fmla="*/ 21265 w 2014667"/>
                <a:gd name="connsiteY81" fmla="*/ 2149548 h 3414823"/>
                <a:gd name="connsiteX82" fmla="*/ 10632 w 2014667"/>
                <a:gd name="connsiteY82" fmla="*/ 2117651 h 3414823"/>
                <a:gd name="connsiteX83" fmla="*/ 21265 w 2014667"/>
                <a:gd name="connsiteY83" fmla="*/ 1968795 h 3414823"/>
                <a:gd name="connsiteX84" fmla="*/ 0 w 2014667"/>
                <a:gd name="connsiteY84" fmla="*/ 1224516 h 3414823"/>
                <a:gd name="connsiteX85" fmla="*/ 10632 w 2014667"/>
                <a:gd name="connsiteY85" fmla="*/ 1054395 h 3414823"/>
                <a:gd name="connsiteX86" fmla="*/ 21265 w 2014667"/>
                <a:gd name="connsiteY86" fmla="*/ 1022497 h 3414823"/>
                <a:gd name="connsiteX87" fmla="*/ 31898 w 2014667"/>
                <a:gd name="connsiteY87" fmla="*/ 948069 h 3414823"/>
                <a:gd name="connsiteX88" fmla="*/ 42530 w 2014667"/>
                <a:gd name="connsiteY88" fmla="*/ 490869 h 3414823"/>
                <a:gd name="connsiteX89" fmla="*/ 53163 w 2014667"/>
                <a:gd name="connsiteY89" fmla="*/ 416441 h 3414823"/>
                <a:gd name="connsiteX90" fmla="*/ 31898 w 2014667"/>
                <a:gd name="connsiteY90" fmla="*/ 171893 h 3414823"/>
                <a:gd name="connsiteX91" fmla="*/ 10632 w 2014667"/>
                <a:gd name="connsiteY91" fmla="*/ 76200 h 3414823"/>
                <a:gd name="connsiteX92" fmla="*/ 31898 w 2014667"/>
                <a:gd name="connsiteY92" fmla="*/ 1772 h 341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014667" h="3414823">
                  <a:moveTo>
                    <a:pt x="31898" y="1772"/>
                  </a:moveTo>
                  <a:cubicBezTo>
                    <a:pt x="51391" y="0"/>
                    <a:pt x="55972" y="44082"/>
                    <a:pt x="127591" y="65567"/>
                  </a:cubicBezTo>
                  <a:cubicBezTo>
                    <a:pt x="149061" y="72008"/>
                    <a:pt x="191386" y="86832"/>
                    <a:pt x="191386" y="86832"/>
                  </a:cubicBezTo>
                  <a:cubicBezTo>
                    <a:pt x="336698" y="83288"/>
                    <a:pt x="482261" y="85459"/>
                    <a:pt x="627321" y="76200"/>
                  </a:cubicBezTo>
                  <a:cubicBezTo>
                    <a:pt x="649691" y="74772"/>
                    <a:pt x="669370" y="60372"/>
                    <a:pt x="691116" y="54935"/>
                  </a:cubicBezTo>
                  <a:cubicBezTo>
                    <a:pt x="744519" y="41584"/>
                    <a:pt x="719783" y="48923"/>
                    <a:pt x="765544" y="33669"/>
                  </a:cubicBezTo>
                  <a:lnTo>
                    <a:pt x="882502" y="44302"/>
                  </a:lnTo>
                  <a:cubicBezTo>
                    <a:pt x="902238" y="54929"/>
                    <a:pt x="896679" y="86832"/>
                    <a:pt x="903767" y="108097"/>
                  </a:cubicBezTo>
                  <a:lnTo>
                    <a:pt x="914400" y="139995"/>
                  </a:lnTo>
                  <a:cubicBezTo>
                    <a:pt x="917944" y="150628"/>
                    <a:pt x="917107" y="163968"/>
                    <a:pt x="925032" y="171893"/>
                  </a:cubicBezTo>
                  <a:lnTo>
                    <a:pt x="946298" y="193158"/>
                  </a:lnTo>
                  <a:cubicBezTo>
                    <a:pt x="949842" y="203790"/>
                    <a:pt x="951164" y="215445"/>
                    <a:pt x="956930" y="225055"/>
                  </a:cubicBezTo>
                  <a:cubicBezTo>
                    <a:pt x="962088" y="233651"/>
                    <a:pt x="971933" y="238493"/>
                    <a:pt x="978195" y="246321"/>
                  </a:cubicBezTo>
                  <a:cubicBezTo>
                    <a:pt x="986178" y="256299"/>
                    <a:pt x="991279" y="268401"/>
                    <a:pt x="999460" y="278218"/>
                  </a:cubicBezTo>
                  <a:cubicBezTo>
                    <a:pt x="1009086" y="289770"/>
                    <a:pt x="1021732" y="298564"/>
                    <a:pt x="1031358" y="310116"/>
                  </a:cubicBezTo>
                  <a:cubicBezTo>
                    <a:pt x="1039539" y="319933"/>
                    <a:pt x="1044442" y="332197"/>
                    <a:pt x="1052623" y="342014"/>
                  </a:cubicBezTo>
                  <a:cubicBezTo>
                    <a:pt x="1090504" y="387471"/>
                    <a:pt x="1074604" y="361725"/>
                    <a:pt x="1116418" y="395176"/>
                  </a:cubicBezTo>
                  <a:cubicBezTo>
                    <a:pt x="1124246" y="401438"/>
                    <a:pt x="1128718" y="411958"/>
                    <a:pt x="1137684" y="416441"/>
                  </a:cubicBezTo>
                  <a:cubicBezTo>
                    <a:pt x="1289523" y="492361"/>
                    <a:pt x="1139546" y="396419"/>
                    <a:pt x="1233377" y="458972"/>
                  </a:cubicBezTo>
                  <a:cubicBezTo>
                    <a:pt x="1240465" y="469604"/>
                    <a:pt x="1246659" y="480891"/>
                    <a:pt x="1254642" y="490869"/>
                  </a:cubicBezTo>
                  <a:cubicBezTo>
                    <a:pt x="1260904" y="498697"/>
                    <a:pt x="1271424" y="503169"/>
                    <a:pt x="1275907" y="512135"/>
                  </a:cubicBezTo>
                  <a:cubicBezTo>
                    <a:pt x="1285931" y="532184"/>
                    <a:pt x="1290084" y="554665"/>
                    <a:pt x="1297172" y="575930"/>
                  </a:cubicBezTo>
                  <a:lnTo>
                    <a:pt x="1307805" y="607828"/>
                  </a:lnTo>
                  <a:lnTo>
                    <a:pt x="1318437" y="639725"/>
                  </a:lnTo>
                  <a:lnTo>
                    <a:pt x="1329070" y="671623"/>
                  </a:lnTo>
                  <a:cubicBezTo>
                    <a:pt x="1332614" y="692888"/>
                    <a:pt x="1339702" y="713860"/>
                    <a:pt x="1339702" y="735418"/>
                  </a:cubicBezTo>
                  <a:cubicBezTo>
                    <a:pt x="1339702" y="755013"/>
                    <a:pt x="1331532" y="815555"/>
                    <a:pt x="1318437" y="841744"/>
                  </a:cubicBezTo>
                  <a:cubicBezTo>
                    <a:pt x="1296622" y="885373"/>
                    <a:pt x="1302277" y="861945"/>
                    <a:pt x="1275907" y="894907"/>
                  </a:cubicBezTo>
                  <a:cubicBezTo>
                    <a:pt x="1216700" y="968916"/>
                    <a:pt x="1298509" y="882937"/>
                    <a:pt x="1222744" y="958702"/>
                  </a:cubicBezTo>
                  <a:cubicBezTo>
                    <a:pt x="1219200" y="969335"/>
                    <a:pt x="1217878" y="980989"/>
                    <a:pt x="1212112" y="990600"/>
                  </a:cubicBezTo>
                  <a:cubicBezTo>
                    <a:pt x="1206954" y="999196"/>
                    <a:pt x="1197108" y="1004037"/>
                    <a:pt x="1190846" y="1011865"/>
                  </a:cubicBezTo>
                  <a:cubicBezTo>
                    <a:pt x="1182863" y="1021843"/>
                    <a:pt x="1176669" y="1033130"/>
                    <a:pt x="1169581" y="1043762"/>
                  </a:cubicBezTo>
                  <a:cubicBezTo>
                    <a:pt x="1130814" y="1160069"/>
                    <a:pt x="1192637" y="983916"/>
                    <a:pt x="1137684" y="1107558"/>
                  </a:cubicBezTo>
                  <a:cubicBezTo>
                    <a:pt x="1128580" y="1128041"/>
                    <a:pt x="1123506" y="1150088"/>
                    <a:pt x="1116418" y="1171353"/>
                  </a:cubicBezTo>
                  <a:lnTo>
                    <a:pt x="1095153" y="1235148"/>
                  </a:lnTo>
                  <a:cubicBezTo>
                    <a:pt x="1091112" y="1247271"/>
                    <a:pt x="1080976" y="1256413"/>
                    <a:pt x="1073888" y="1267046"/>
                  </a:cubicBezTo>
                  <a:cubicBezTo>
                    <a:pt x="1050221" y="1409051"/>
                    <a:pt x="1063080" y="1352807"/>
                    <a:pt x="1041991" y="1437167"/>
                  </a:cubicBezTo>
                  <a:cubicBezTo>
                    <a:pt x="1038447" y="1469065"/>
                    <a:pt x="1035897" y="1501089"/>
                    <a:pt x="1031358" y="1532860"/>
                  </a:cubicBezTo>
                  <a:cubicBezTo>
                    <a:pt x="1028802" y="1550750"/>
                    <a:pt x="1020725" y="1567951"/>
                    <a:pt x="1020725" y="1586023"/>
                  </a:cubicBezTo>
                  <a:cubicBezTo>
                    <a:pt x="1020725" y="1710120"/>
                    <a:pt x="1025002" y="1834228"/>
                    <a:pt x="1031358" y="1958162"/>
                  </a:cubicBezTo>
                  <a:cubicBezTo>
                    <a:pt x="1032106" y="1972756"/>
                    <a:pt x="1037976" y="1986642"/>
                    <a:pt x="1041991" y="2000693"/>
                  </a:cubicBezTo>
                  <a:cubicBezTo>
                    <a:pt x="1051116" y="2032629"/>
                    <a:pt x="1068274" y="2078467"/>
                    <a:pt x="1095153" y="2096386"/>
                  </a:cubicBezTo>
                  <a:lnTo>
                    <a:pt x="1127051" y="2117651"/>
                  </a:lnTo>
                  <a:cubicBezTo>
                    <a:pt x="1145516" y="2173043"/>
                    <a:pt x="1125589" y="2129114"/>
                    <a:pt x="1158949" y="2170814"/>
                  </a:cubicBezTo>
                  <a:cubicBezTo>
                    <a:pt x="1187302" y="2206256"/>
                    <a:pt x="1169582" y="2202711"/>
                    <a:pt x="1212112" y="2223976"/>
                  </a:cubicBezTo>
                  <a:cubicBezTo>
                    <a:pt x="1222136" y="2228988"/>
                    <a:pt x="1233985" y="2229597"/>
                    <a:pt x="1244009" y="2234609"/>
                  </a:cubicBezTo>
                  <a:cubicBezTo>
                    <a:pt x="1280745" y="2252977"/>
                    <a:pt x="1267720" y="2259826"/>
                    <a:pt x="1307805" y="2266507"/>
                  </a:cubicBezTo>
                  <a:cubicBezTo>
                    <a:pt x="1339462" y="2271783"/>
                    <a:pt x="1371652" y="2273158"/>
                    <a:pt x="1403498" y="2277139"/>
                  </a:cubicBezTo>
                  <a:cubicBezTo>
                    <a:pt x="1428365" y="2280247"/>
                    <a:pt x="1453116" y="2284228"/>
                    <a:pt x="1477925" y="2287772"/>
                  </a:cubicBezTo>
                  <a:cubicBezTo>
                    <a:pt x="1488558" y="2291316"/>
                    <a:pt x="1499798" y="2293392"/>
                    <a:pt x="1509823" y="2298404"/>
                  </a:cubicBezTo>
                  <a:cubicBezTo>
                    <a:pt x="1526566" y="2306775"/>
                    <a:pt x="1551117" y="2325110"/>
                    <a:pt x="1562986" y="2340935"/>
                  </a:cubicBezTo>
                  <a:cubicBezTo>
                    <a:pt x="1578320" y="2361381"/>
                    <a:pt x="1591339" y="2383465"/>
                    <a:pt x="1605516" y="2404730"/>
                  </a:cubicBezTo>
                  <a:cubicBezTo>
                    <a:pt x="1612604" y="2415363"/>
                    <a:pt x="1617745" y="2427592"/>
                    <a:pt x="1626781" y="2436628"/>
                  </a:cubicBezTo>
                  <a:cubicBezTo>
                    <a:pt x="1637414" y="2447260"/>
                    <a:pt x="1649053" y="2456974"/>
                    <a:pt x="1658679" y="2468525"/>
                  </a:cubicBezTo>
                  <a:cubicBezTo>
                    <a:pt x="1666860" y="2478342"/>
                    <a:pt x="1670908" y="2491387"/>
                    <a:pt x="1679944" y="2500423"/>
                  </a:cubicBezTo>
                  <a:cubicBezTo>
                    <a:pt x="1712909" y="2533388"/>
                    <a:pt x="1765269" y="2535909"/>
                    <a:pt x="1807535" y="2542953"/>
                  </a:cubicBezTo>
                  <a:cubicBezTo>
                    <a:pt x="1818167" y="2546497"/>
                    <a:pt x="1832918" y="2544466"/>
                    <a:pt x="1839432" y="2553586"/>
                  </a:cubicBezTo>
                  <a:cubicBezTo>
                    <a:pt x="1852461" y="2571826"/>
                    <a:pt x="1860698" y="2617381"/>
                    <a:pt x="1860698" y="2617381"/>
                  </a:cubicBezTo>
                  <a:cubicBezTo>
                    <a:pt x="1864242" y="2667000"/>
                    <a:pt x="1865518" y="2716833"/>
                    <a:pt x="1871330" y="2766237"/>
                  </a:cubicBezTo>
                  <a:cubicBezTo>
                    <a:pt x="1872640" y="2777368"/>
                    <a:pt x="1879765" y="2787145"/>
                    <a:pt x="1881963" y="2798135"/>
                  </a:cubicBezTo>
                  <a:cubicBezTo>
                    <a:pt x="1886878" y="2822709"/>
                    <a:pt x="1881387" y="2850147"/>
                    <a:pt x="1892595" y="2872562"/>
                  </a:cubicBezTo>
                  <a:cubicBezTo>
                    <a:pt x="1897607" y="2882587"/>
                    <a:pt x="1913860" y="2879651"/>
                    <a:pt x="1924493" y="2883195"/>
                  </a:cubicBezTo>
                  <a:cubicBezTo>
                    <a:pt x="2014667" y="3018458"/>
                    <a:pt x="1926157" y="2873481"/>
                    <a:pt x="1956391" y="3276600"/>
                  </a:cubicBezTo>
                  <a:cubicBezTo>
                    <a:pt x="1958067" y="3298952"/>
                    <a:pt x="1970568" y="3319130"/>
                    <a:pt x="1977656" y="3340395"/>
                  </a:cubicBezTo>
                  <a:lnTo>
                    <a:pt x="1988288" y="3372293"/>
                  </a:lnTo>
                  <a:cubicBezTo>
                    <a:pt x="1977656" y="3379381"/>
                    <a:pt x="1967821" y="3387843"/>
                    <a:pt x="1956391" y="3393558"/>
                  </a:cubicBezTo>
                  <a:cubicBezTo>
                    <a:pt x="1941142" y="3401182"/>
                    <a:pt x="1895583" y="3411418"/>
                    <a:pt x="1881963" y="3414823"/>
                  </a:cubicBezTo>
                  <a:cubicBezTo>
                    <a:pt x="1779181" y="3411279"/>
                    <a:pt x="1676302" y="3409895"/>
                    <a:pt x="1573618" y="3404190"/>
                  </a:cubicBezTo>
                  <a:cubicBezTo>
                    <a:pt x="1548596" y="3402800"/>
                    <a:pt x="1523911" y="3397678"/>
                    <a:pt x="1499191" y="3393558"/>
                  </a:cubicBezTo>
                  <a:cubicBezTo>
                    <a:pt x="1481365" y="3390587"/>
                    <a:pt x="1464094" y="3383371"/>
                    <a:pt x="1446028" y="3382925"/>
                  </a:cubicBezTo>
                  <a:cubicBezTo>
                    <a:pt x="1176728" y="3376276"/>
                    <a:pt x="907311" y="3375837"/>
                    <a:pt x="637953" y="3372293"/>
                  </a:cubicBezTo>
                  <a:cubicBezTo>
                    <a:pt x="503274" y="3375837"/>
                    <a:pt x="368482" y="3376361"/>
                    <a:pt x="233916" y="3382925"/>
                  </a:cubicBezTo>
                  <a:cubicBezTo>
                    <a:pt x="128780" y="3388054"/>
                    <a:pt x="303454" y="3413846"/>
                    <a:pt x="148856" y="3382925"/>
                  </a:cubicBezTo>
                  <a:cubicBezTo>
                    <a:pt x="145312" y="3368748"/>
                    <a:pt x="138223" y="3355008"/>
                    <a:pt x="138223" y="3340395"/>
                  </a:cubicBezTo>
                  <a:cubicBezTo>
                    <a:pt x="138223" y="2908176"/>
                    <a:pt x="134307" y="2975534"/>
                    <a:pt x="159488" y="2723707"/>
                  </a:cubicBezTo>
                  <a:cubicBezTo>
                    <a:pt x="154913" y="2655072"/>
                    <a:pt x="152759" y="2562468"/>
                    <a:pt x="138223" y="2489790"/>
                  </a:cubicBezTo>
                  <a:cubicBezTo>
                    <a:pt x="136025" y="2478800"/>
                    <a:pt x="129789" y="2468883"/>
                    <a:pt x="127591" y="2457893"/>
                  </a:cubicBezTo>
                  <a:cubicBezTo>
                    <a:pt x="119135" y="2415613"/>
                    <a:pt x="119959" y="2371207"/>
                    <a:pt x="106325" y="2330302"/>
                  </a:cubicBezTo>
                  <a:cubicBezTo>
                    <a:pt x="102781" y="2319669"/>
                    <a:pt x="100705" y="2308429"/>
                    <a:pt x="95693" y="2298404"/>
                  </a:cubicBezTo>
                  <a:cubicBezTo>
                    <a:pt x="89978" y="2286974"/>
                    <a:pt x="82411" y="2276485"/>
                    <a:pt x="74428" y="2266507"/>
                  </a:cubicBezTo>
                  <a:cubicBezTo>
                    <a:pt x="68166" y="2258679"/>
                    <a:pt x="60251" y="2252330"/>
                    <a:pt x="53163" y="2245241"/>
                  </a:cubicBezTo>
                  <a:lnTo>
                    <a:pt x="21265" y="2149548"/>
                  </a:lnTo>
                  <a:lnTo>
                    <a:pt x="10632" y="2117651"/>
                  </a:lnTo>
                  <a:cubicBezTo>
                    <a:pt x="14176" y="2068032"/>
                    <a:pt x="21265" y="2018540"/>
                    <a:pt x="21265" y="1968795"/>
                  </a:cubicBezTo>
                  <a:cubicBezTo>
                    <a:pt x="21265" y="1445868"/>
                    <a:pt x="25345" y="1528669"/>
                    <a:pt x="0" y="1224516"/>
                  </a:cubicBezTo>
                  <a:cubicBezTo>
                    <a:pt x="3544" y="1167809"/>
                    <a:pt x="4684" y="1110900"/>
                    <a:pt x="10632" y="1054395"/>
                  </a:cubicBezTo>
                  <a:cubicBezTo>
                    <a:pt x="11805" y="1043249"/>
                    <a:pt x="19067" y="1033487"/>
                    <a:pt x="21265" y="1022497"/>
                  </a:cubicBezTo>
                  <a:cubicBezTo>
                    <a:pt x="26180" y="997922"/>
                    <a:pt x="28354" y="972878"/>
                    <a:pt x="31898" y="948069"/>
                  </a:cubicBezTo>
                  <a:cubicBezTo>
                    <a:pt x="35442" y="795669"/>
                    <a:pt x="36437" y="643188"/>
                    <a:pt x="42530" y="490869"/>
                  </a:cubicBezTo>
                  <a:cubicBezTo>
                    <a:pt x="43532" y="465828"/>
                    <a:pt x="53163" y="441502"/>
                    <a:pt x="53163" y="416441"/>
                  </a:cubicBezTo>
                  <a:cubicBezTo>
                    <a:pt x="53163" y="321759"/>
                    <a:pt x="45185" y="258260"/>
                    <a:pt x="31898" y="171893"/>
                  </a:cubicBezTo>
                  <a:cubicBezTo>
                    <a:pt x="21205" y="102391"/>
                    <a:pt x="27156" y="125769"/>
                    <a:pt x="10632" y="76200"/>
                  </a:cubicBezTo>
                  <a:cubicBezTo>
                    <a:pt x="22248" y="18122"/>
                    <a:pt x="12405" y="3544"/>
                    <a:pt x="31898" y="17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362" name="Subtítulo 2"/>
          <p:cNvSpPr>
            <a:spLocks noGrp="1"/>
          </p:cNvSpPr>
          <p:nvPr>
            <p:ph type="subTitle" idx="1"/>
          </p:nvPr>
        </p:nvSpPr>
        <p:spPr>
          <a:xfrm>
            <a:off x="395288" y="1484313"/>
            <a:ext cx="7920037" cy="1152525"/>
          </a:xfrm>
        </p:spPr>
        <p:txBody>
          <a:bodyPr/>
          <a:lstStyle/>
          <a:p>
            <a:pPr algn="just" eaLnBrk="1" hangingPunct="1"/>
            <a:r>
              <a:rPr lang="pt-BR" sz="280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A velhice é a fase da vida caracterizada por mudanças físicas, psicológicas e sociais.</a:t>
            </a:r>
          </a:p>
          <a:p>
            <a:pPr algn="just" eaLnBrk="1" hangingPunct="1"/>
            <a:endParaRPr lang="pt-BR" sz="2800" smtClean="0">
              <a:solidFill>
                <a:schemeClr val="tx1"/>
              </a:solidFill>
              <a:latin typeface="Century Gothic" pitchFamily="34" charset="0"/>
              <a:cs typeface="Arial" charset="0"/>
            </a:endParaRPr>
          </a:p>
          <a:p>
            <a:pPr algn="just" eaLnBrk="1" hangingPunct="1"/>
            <a:endParaRPr lang="pt-BR" sz="2800" smtClean="0">
              <a:solidFill>
                <a:schemeClr val="tx1"/>
              </a:solidFill>
              <a:latin typeface="Century Gothic" pitchFamily="34" charset="0"/>
              <a:cs typeface="Arial" charset="0"/>
            </a:endParaRPr>
          </a:p>
          <a:p>
            <a:pPr algn="just" eaLnBrk="1" hangingPunct="1"/>
            <a:r>
              <a:rPr lang="pt-BR" sz="280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b="1" dirty="0">
                <a:ea typeface="+mj-ea"/>
                <a:cs typeface="Arial" pitchFamily="34" charset="0"/>
              </a:rPr>
              <a:t>Introdução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827088" y="6237288"/>
            <a:ext cx="2284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Arial" charset="0"/>
                <a:cs typeface="Arial" charset="0"/>
              </a:rPr>
              <a:t>(PASCHOAL, 2000)</a:t>
            </a:r>
            <a:endParaRPr lang="en-US">
              <a:latin typeface="Calibri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468313" y="2852738"/>
            <a:ext cx="460851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  <a:defRPr/>
            </a:pPr>
            <a:r>
              <a:rPr lang="pt-BR" sz="2800" dirty="0">
                <a:cs typeface="Arial" charset="0"/>
              </a:rPr>
              <a:t>Doenças crônicas</a:t>
            </a:r>
          </a:p>
          <a:p>
            <a:pPr marL="233363" indent="-233363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800" dirty="0">
                <a:cs typeface="Arial" charset="0"/>
              </a:rPr>
              <a:t>Hipertensão. </a:t>
            </a:r>
            <a:r>
              <a:rPr lang="pt-BR" sz="2400" dirty="0">
                <a:cs typeface="Arial" charset="0"/>
              </a:rPr>
              <a:t>Risco a doenças cardíacas e morte súbita</a:t>
            </a:r>
          </a:p>
          <a:p>
            <a:pPr marL="233363" indent="-233363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800" dirty="0">
                <a:cs typeface="Arial" charset="0"/>
              </a:rPr>
              <a:t>Diabetes. </a:t>
            </a:r>
            <a:r>
              <a:rPr lang="pt-BR" sz="2400" dirty="0">
                <a:cs typeface="Arial" charset="0"/>
              </a:rPr>
              <a:t>problemas em órgãos, p</a:t>
            </a:r>
            <a:r>
              <a:rPr lang="pt-BR" sz="2400" dirty="0" err="1">
                <a:cs typeface="Arial" charset="0"/>
              </a:rPr>
              <a:t>erda</a:t>
            </a:r>
            <a:r>
              <a:rPr lang="pt-BR" sz="2400" dirty="0">
                <a:cs typeface="Arial" charset="0"/>
              </a:rPr>
              <a:t> de extremidades, hipertensão  </a:t>
            </a:r>
          </a:p>
          <a:p>
            <a:pPr algn="just">
              <a:spcBef>
                <a:spcPct val="20000"/>
              </a:spcBef>
              <a:buFont typeface="Arial" charset="0"/>
              <a:buNone/>
              <a:defRPr/>
            </a:pPr>
            <a:endParaRPr lang="pt-BR" sz="2800" dirty="0">
              <a:cs typeface="Arial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  <a:defRPr/>
            </a:pPr>
            <a:endParaRPr lang="pt-BR" sz="2800" dirty="0">
              <a:cs typeface="Arial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  <a:defRPr/>
            </a:pPr>
            <a:r>
              <a:rPr lang="pt-BR" sz="2800" dirty="0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683568" y="2492896"/>
          <a:ext cx="7571184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33795" name="Título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8229600" cy="1430338"/>
          </a:xfrm>
        </p:spPr>
        <p:txBody>
          <a:bodyPr/>
          <a:lstStyle/>
          <a:p>
            <a:pPr algn="just" eaLnBrk="1" hangingPunct="1"/>
            <a:r>
              <a:rPr lang="pt-BR" sz="2800" smtClean="0">
                <a:latin typeface="Century Gothic" pitchFamily="34" charset="0"/>
                <a:cs typeface="Arial" charset="0"/>
              </a:rPr>
              <a:t>Meta: Ampliar a cobertura de primeira consulta odontológica para 77%dos idosos (com elaboração de plano de tratamento). </a:t>
            </a:r>
            <a:br>
              <a:rPr lang="pt-BR" sz="2800" smtClean="0">
                <a:latin typeface="Century Gothic" pitchFamily="34" charset="0"/>
                <a:cs typeface="Arial" charset="0"/>
              </a:rPr>
            </a:br>
            <a:endParaRPr lang="pt-BR" sz="2800" smtClean="0">
              <a:latin typeface="Century Gothic" pitchFamily="34" charset="0"/>
              <a:cs typeface="Arial" charset="0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2124075" y="3500438"/>
            <a:ext cx="15128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98,6 %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(73 idosos)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4067175" y="5157788"/>
            <a:ext cx="1727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89,5%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(162 idosos)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6011863" y="4437063"/>
            <a:ext cx="208756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93,1%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(255 idosos)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827584" y="1916832"/>
          <a:ext cx="7355160" cy="4941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427538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34819" name="Título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algn="just" eaLnBrk="1" hangingPunct="1"/>
            <a:r>
              <a:rPr lang="pt-BR" sz="2800" b="1" smtClean="0">
                <a:latin typeface="Century Gothic" pitchFamily="34" charset="0"/>
                <a:cs typeface="Arial" charset="0"/>
              </a:rPr>
              <a:t>Meta: </a:t>
            </a:r>
            <a:r>
              <a:rPr lang="pt-BR" sz="2800" smtClean="0">
                <a:latin typeface="Century Gothic" pitchFamily="34" charset="0"/>
                <a:cs typeface="Arial" charset="0"/>
              </a:rPr>
              <a:t>Fazer visita domiciliar odontológica de 100 % dos idosos acamados ou com dificuldade de locomoção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2268538" y="5013325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835150" y="4941888"/>
            <a:ext cx="14398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85,7%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(18 idosos)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4067175" y="4581525"/>
            <a:ext cx="15128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(22 idosos)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6011863" y="4149725"/>
            <a:ext cx="1873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latin typeface="Arial" charset="0"/>
              </a:rPr>
              <a:t>100%</a:t>
            </a:r>
          </a:p>
          <a:p>
            <a:pPr algn="ctr"/>
            <a:r>
              <a:rPr lang="pt-BR" sz="2400" b="1">
                <a:latin typeface="Arial" charset="0"/>
              </a:rPr>
              <a:t>(22 idosos)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pt-BR" sz="2400" dirty="0" smtClean="0">
                <a:latin typeface="Arial" charset="0"/>
                <a:cs typeface="Arial" charset="0"/>
              </a:rPr>
              <a:t/>
            </a:r>
            <a:br>
              <a:rPr lang="pt-BR" sz="2400" dirty="0" smtClean="0">
                <a:latin typeface="Arial" charset="0"/>
                <a:cs typeface="Arial" charset="0"/>
              </a:rPr>
            </a:br>
            <a:r>
              <a:rPr lang="pt-BR" sz="3100" b="1" dirty="0" smtClean="0">
                <a:latin typeface="Century Gothic" pitchFamily="34" charset="0"/>
                <a:cs typeface="Arial" charset="0"/>
              </a:rPr>
              <a:t>Meta: </a:t>
            </a:r>
            <a:r>
              <a:rPr lang="pt-BR" sz="3100" dirty="0" smtClean="0">
                <a:latin typeface="Century Gothic" pitchFamily="34" charset="0"/>
                <a:cs typeface="Arial" charset="0"/>
              </a:rPr>
              <a:t>Buscar 100% dos Idosos faltosos as consultas programadas</a:t>
            </a:r>
            <a:r>
              <a:rPr lang="pt-BR" sz="2800" dirty="0" smtClean="0">
                <a:latin typeface="Century Gothic" pitchFamily="34" charset="0"/>
                <a:cs typeface="Arial" charset="0"/>
              </a:rPr>
              <a:t>.</a:t>
            </a:r>
            <a:endParaRPr lang="pt-BR" sz="2800" dirty="0" smtClean="0">
              <a:latin typeface="Century Gothic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763713" y="3644900"/>
            <a:ext cx="14398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(11 idosos)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284663" y="3429000"/>
            <a:ext cx="14398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(12 idosos)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6300788" y="2924175"/>
            <a:ext cx="19446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(12 idosos)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569325" cy="1295400"/>
          </a:xfrm>
        </p:spPr>
        <p:txBody>
          <a:bodyPr>
            <a:normAutofit fontScale="90000"/>
          </a:bodyPr>
          <a:lstStyle/>
          <a:p>
            <a:pPr marL="1084263" indent="-1084263" algn="l" eaLnBrk="1" hangingPunct="1">
              <a:defRPr/>
            </a:pPr>
            <a:r>
              <a:rPr lang="pt-BR" sz="3100" b="1" dirty="0" smtClean="0">
                <a:latin typeface="Century Gothic" pitchFamily="34" charset="0"/>
                <a:cs typeface="Arial" charset="0"/>
              </a:rPr>
              <a:t>Meta: </a:t>
            </a:r>
            <a:r>
              <a:rPr lang="pt-BR" sz="3100" dirty="0" smtClean="0">
                <a:latin typeface="Century Gothic" pitchFamily="34" charset="0"/>
                <a:cs typeface="Arial" charset="0"/>
              </a:rPr>
              <a:t>Realizar Avaliação Multidimensional rápida de 100% dos Idosos da área de abrangência.</a:t>
            </a:r>
            <a:r>
              <a:rPr lang="pt-BR" sz="3100" dirty="0" smtClean="0">
                <a:latin typeface="Century Gothic" pitchFamily="34" charset="0"/>
              </a:rPr>
              <a:t/>
            </a:r>
            <a:br>
              <a:rPr lang="pt-BR" sz="3100" dirty="0" smtClean="0">
                <a:latin typeface="Century Gothic" pitchFamily="34" charset="0"/>
              </a:rPr>
            </a:br>
            <a:endParaRPr lang="pt-BR" sz="3100" dirty="0" smtClean="0">
              <a:latin typeface="Century Gothic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00051" y="2132857"/>
          <a:ext cx="8229599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476375" y="4005263"/>
            <a:ext cx="136683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(74 idosos)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3851275" y="3860800"/>
            <a:ext cx="1709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Arial" charset="0"/>
              </a:rPr>
              <a:t>100%</a:t>
            </a:r>
          </a:p>
          <a:p>
            <a:pPr algn="ctr"/>
            <a:r>
              <a:rPr lang="pt-BR">
                <a:latin typeface="Arial" charset="0"/>
              </a:rPr>
              <a:t>181 (idosos)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6300788" y="3644900"/>
            <a:ext cx="20161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(274 idosos)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23528" y="1844824"/>
          <a:ext cx="8363272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611188" y="692150"/>
            <a:ext cx="74898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4263" indent="-1084263" algn="just">
              <a:spcBef>
                <a:spcPct val="50000"/>
              </a:spcBef>
            </a:pPr>
            <a:r>
              <a:rPr lang="pt-BR" sz="2800" b="1"/>
              <a:t>Meta: </a:t>
            </a:r>
            <a:r>
              <a:rPr lang="pt-BR" sz="2800"/>
              <a:t>Realizar Exame Clínico apropriado em dia em 100% das consultas.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547813" y="3716338"/>
            <a:ext cx="143986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(74 idosos)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3995738" y="3644900"/>
            <a:ext cx="16557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 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(181 idosos)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6227763" y="3141663"/>
            <a:ext cx="21605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(274 idosos)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2132857"/>
          <a:ext cx="8011169" cy="4428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684213" y="549275"/>
            <a:ext cx="79930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27113" indent="-1027113" algn="just">
              <a:spcBef>
                <a:spcPct val="50000"/>
              </a:spcBef>
            </a:pPr>
            <a:r>
              <a:rPr lang="pt-BR" sz="2800" b="1"/>
              <a:t>Meta: </a:t>
            </a:r>
            <a:r>
              <a:rPr lang="pt-BR" sz="2800"/>
              <a:t>Realizar Exames complementares periódicos em dia em 100% dos Idosos Hipertensos e/ou Diabéticos 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619250" y="4005263"/>
            <a:ext cx="15128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(73 idosos)</a:t>
            </a: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4067175" y="3933825"/>
            <a:ext cx="14414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(174 idosos)</a:t>
            </a:r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6156325" y="3573463"/>
            <a:ext cx="208756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(267 idosos)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83568" y="2060848"/>
          <a:ext cx="80032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430213" y="836613"/>
            <a:ext cx="87137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39825" indent="-1139825" algn="just">
              <a:spcBef>
                <a:spcPct val="50000"/>
              </a:spcBef>
            </a:pPr>
            <a:r>
              <a:rPr lang="pt-BR" sz="2800" b="1"/>
              <a:t>Meta: </a:t>
            </a:r>
            <a:r>
              <a:rPr lang="pt-BR" sz="2800"/>
              <a:t>Avaliar acesso a medicamentos prescritos em 100%.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979613" y="4005263"/>
            <a:ext cx="143986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(74 idosos)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4356100" y="3933825"/>
            <a:ext cx="15113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(181 idosos)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6372225" y="3500438"/>
            <a:ext cx="208756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(274 idosos)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11560" y="2060848"/>
          <a:ext cx="7931224" cy="442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539750" y="620713"/>
            <a:ext cx="81359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4263" indent="-1084263" algn="just">
              <a:spcBef>
                <a:spcPct val="50000"/>
              </a:spcBef>
            </a:pPr>
            <a:r>
              <a:rPr lang="pt-BR" sz="2800" b="1"/>
              <a:t>Meta: </a:t>
            </a:r>
            <a:r>
              <a:rPr lang="pt-BR" sz="2800"/>
              <a:t>Concluir o tratamento odontológico em 80% dos Idosos com Primeira Consulta Odontológica Programática. 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908175" y="4005263"/>
            <a:ext cx="16557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74%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(54 idosos)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4211638" y="3429000"/>
            <a:ext cx="15128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99,4%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(161 idosos)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6156325" y="3068638"/>
            <a:ext cx="2087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99,6%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(254 idosos)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83568" y="1916832"/>
          <a:ext cx="8003232" cy="435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81375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39825" indent="-1139825" algn="just">
              <a:spcBef>
                <a:spcPct val="50000"/>
              </a:spcBef>
            </a:pPr>
            <a:r>
              <a:rPr lang="pt-BR" sz="2800" b="1"/>
              <a:t>Meta: </a:t>
            </a:r>
            <a:r>
              <a:rPr lang="pt-BR" sz="2800"/>
              <a:t>Avaliação de Alterações de mucosa bucal em dia em 100% dos Cadastrados.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2051050" y="3213100"/>
            <a:ext cx="14398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(74 idosos)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4284663" y="4652963"/>
            <a:ext cx="15128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99,4%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(180 idosos)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6443663" y="3933825"/>
            <a:ext cx="22336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99,6%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(273 idosos)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917575"/>
            <a:ext cx="8229600" cy="1503363"/>
          </a:xfrm>
        </p:spPr>
        <p:txBody>
          <a:bodyPr>
            <a:normAutofit fontScale="90000"/>
          </a:bodyPr>
          <a:lstStyle/>
          <a:p>
            <a:pPr marL="1139825" indent="-1139825" algn="l" eaLnBrk="1" hangingPunct="1">
              <a:defRPr/>
            </a:pPr>
            <a:r>
              <a:rPr lang="pt-BR" sz="3100" b="1" dirty="0" smtClean="0">
                <a:latin typeface="Century Gothic" pitchFamily="34" charset="0"/>
                <a:cs typeface="Arial" charset="0"/>
              </a:rPr>
              <a:t>Meta: </a:t>
            </a:r>
            <a:r>
              <a:rPr lang="pt-BR" sz="3100" dirty="0" smtClean="0">
                <a:latin typeface="Century Gothic" pitchFamily="34" charset="0"/>
                <a:cs typeface="Arial" charset="0"/>
              </a:rPr>
              <a:t>Avaliação da necessidade de prótese dentária em dia em 100% dos Idosos</a:t>
            </a:r>
            <a:r>
              <a:rPr lang="pt-BR" sz="2800" dirty="0" smtClean="0">
                <a:latin typeface="Century Gothic" pitchFamily="34" charset="0"/>
                <a:cs typeface="Arial" charset="0"/>
              </a:rPr>
              <a:t>.</a:t>
            </a:r>
            <a:r>
              <a:rPr lang="pt-BR" sz="2800" dirty="0" smtClean="0">
                <a:latin typeface="Century Gothic" pitchFamily="34" charset="0"/>
              </a:rPr>
              <a:t/>
            </a:r>
            <a:br>
              <a:rPr lang="pt-BR" sz="2800" dirty="0" smtClean="0">
                <a:latin typeface="Century Gothic" pitchFamily="34" charset="0"/>
              </a:rPr>
            </a:br>
            <a:r>
              <a:rPr lang="pt-BR" sz="4000" dirty="0" smtClean="0"/>
              <a:t> </a:t>
            </a:r>
            <a:br>
              <a:rPr lang="pt-BR" sz="4000" dirty="0" smtClean="0"/>
            </a:br>
            <a:endParaRPr lang="pt-BR" sz="4000" dirty="0" smtClean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476375" y="4292600"/>
            <a:ext cx="1657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74%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(54 idosos)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4067175" y="3716338"/>
            <a:ext cx="15113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98,1%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(159 idosos)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6227763" y="3068638"/>
            <a:ext cx="22320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98,8%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252 (idosos)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Conteúdo 2"/>
          <p:cNvSpPr>
            <a:spLocks noGrp="1"/>
          </p:cNvSpPr>
          <p:nvPr>
            <p:ph idx="1"/>
          </p:nvPr>
        </p:nvSpPr>
        <p:spPr>
          <a:xfrm>
            <a:off x="611188" y="1052513"/>
            <a:ext cx="7775575" cy="1081087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t-BR" sz="2800" smtClean="0">
                <a:latin typeface="Century Gothic" pitchFamily="34" charset="0"/>
                <a:cs typeface="Arial" charset="0"/>
              </a:rPr>
              <a:t>No Brasil a População de idosos está aumentando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7596188" y="6308725"/>
            <a:ext cx="1336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cs typeface="Arial" charset="0"/>
              </a:rPr>
              <a:t>IBGE 2010 </a:t>
            </a:r>
            <a:endParaRPr lang="en-US">
              <a:latin typeface="Calibr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84213" y="11588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85000"/>
                  </a:schemeClr>
                </a:solidFill>
                <a:ea typeface="+mj-ea"/>
                <a:cs typeface="Arial" pitchFamily="34" charset="0"/>
              </a:rPr>
              <a:t>Introdução</a:t>
            </a:r>
          </a:p>
        </p:txBody>
      </p:sp>
      <p:pic>
        <p:nvPicPr>
          <p:cNvPr id="16388" name="Picture 2" descr="http://interessepublicocoletivodanielevalim1sem2011.files.wordpress.com/2011/03/figura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500438"/>
            <a:ext cx="619283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Espaço Reservado para Conteúdo 2"/>
          <p:cNvSpPr txBox="1">
            <a:spLocks/>
          </p:cNvSpPr>
          <p:nvPr/>
        </p:nvSpPr>
        <p:spPr bwMode="auto">
          <a:xfrm>
            <a:off x="611188" y="1989138"/>
            <a:ext cx="79930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pt-BR" sz="2800"/>
              <a:t>Em 1960, 3.3 milhões (4,7%) tinham ≥60 anos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pt-BR" sz="2800"/>
              <a:t>Em 2000, 14,5 milhões (8,5%) 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pt-BR" sz="2800"/>
              <a:t>Em 2010 20,5 milhões (10,8%)</a:t>
            </a:r>
            <a:endParaRPr lang="pt-BR" sz="2800">
              <a:cs typeface="Arial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pt-BR" sz="2800">
              <a:cs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227763" y="4221163"/>
            <a:ext cx="1657350" cy="100806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7885113" y="3789363"/>
            <a:ext cx="944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rgbClr val="FF0000"/>
                </a:solidFill>
                <a:cs typeface="Arial" charset="0"/>
              </a:rPr>
              <a:t>Brasil</a:t>
            </a:r>
            <a:endParaRPr 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755576" y="2204864"/>
          <a:ext cx="7715200" cy="420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755650" y="765175"/>
            <a:ext cx="7991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4263" indent="-1084263" algn="just">
              <a:spcBef>
                <a:spcPct val="50000"/>
              </a:spcBef>
            </a:pPr>
            <a:r>
              <a:rPr lang="pt-BR" sz="2800" b="1"/>
              <a:t>Meta: </a:t>
            </a:r>
            <a:r>
              <a:rPr lang="pt-BR" sz="2800"/>
              <a:t>Manter Registro específico de 100% dos Idosos (Registro na Ficha Espelho).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835150" y="4005263"/>
            <a:ext cx="15843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(74 idosos)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4067175" y="3860800"/>
            <a:ext cx="18716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(181 idosos)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6084888" y="3573463"/>
            <a:ext cx="21605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(274 idosos)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27583" y="476672"/>
          <a:ext cx="7858869" cy="6040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539750" y="836613"/>
            <a:ext cx="8064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6975" indent="-1196975" algn="just">
              <a:spcBef>
                <a:spcPct val="50000"/>
              </a:spcBef>
            </a:pPr>
            <a:r>
              <a:rPr lang="pt-BR" sz="2800" b="1"/>
              <a:t>Meta: </a:t>
            </a:r>
            <a:r>
              <a:rPr lang="pt-BR" sz="2800"/>
              <a:t>Distribuir caderneta da pessoa idosa a 100% dos Cadastrados.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835150" y="4076700"/>
            <a:ext cx="17287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(74 idosos)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4284663" y="3933825"/>
            <a:ext cx="15113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(181 idosos)</a:t>
            </a: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6372225" y="3644900"/>
            <a:ext cx="20161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(274 idosos)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>
            <a:normAutofit fontScale="90000"/>
          </a:bodyPr>
          <a:lstStyle/>
          <a:p>
            <a:pPr marL="914400" indent="-914400" algn="l" eaLnBrk="1" hangingPunct="1">
              <a:defRPr/>
            </a:pPr>
            <a:r>
              <a:rPr lang="pt-BR" sz="3100" b="1" dirty="0" smtClean="0">
                <a:latin typeface="Century Gothic" pitchFamily="34" charset="0"/>
                <a:cs typeface="Arial" charset="0"/>
              </a:rPr>
              <a:t>Meta: </a:t>
            </a:r>
            <a:r>
              <a:rPr lang="pt-BR" sz="3100" dirty="0" smtClean="0">
                <a:latin typeface="Century Gothic" pitchFamily="34" charset="0"/>
                <a:cs typeface="Arial" charset="0"/>
              </a:rPr>
              <a:t>Rastrear 100% das Pessoas Idosas para risco de </a:t>
            </a:r>
            <a:r>
              <a:rPr lang="pt-BR" sz="3100" dirty="0" err="1" smtClean="0">
                <a:latin typeface="Century Gothic" pitchFamily="34" charset="0"/>
                <a:cs typeface="Arial" charset="0"/>
              </a:rPr>
              <a:t>morbimortalidade</a:t>
            </a:r>
            <a:r>
              <a:rPr lang="pt-BR" sz="3100" dirty="0" smtClean="0">
                <a:latin typeface="Century Gothic" pitchFamily="34" charset="0"/>
                <a:cs typeface="Arial" charset="0"/>
              </a:rPr>
              <a:t>. </a:t>
            </a:r>
            <a:r>
              <a:rPr lang="pt-BR" sz="2800" dirty="0" smtClean="0">
                <a:latin typeface="Century Gothic" pitchFamily="34" charset="0"/>
                <a:cs typeface="Arial" charset="0"/>
              </a:rPr>
              <a:t/>
            </a:r>
            <a:br>
              <a:rPr lang="pt-BR" sz="2800" dirty="0" smtClean="0">
                <a:latin typeface="Century Gothic" pitchFamily="34" charset="0"/>
                <a:cs typeface="Arial" charset="0"/>
              </a:rPr>
            </a:br>
            <a:endParaRPr lang="pt-BR" sz="2800" dirty="0" smtClean="0"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1619250" y="3789363"/>
            <a:ext cx="14398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(74 idosos)</a:t>
            </a: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3995738" y="3284538"/>
            <a:ext cx="15843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(181 idosos)</a:t>
            </a: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6372225" y="3068638"/>
            <a:ext cx="20161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(274 idosos)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95536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323850" y="692150"/>
            <a:ext cx="8424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39825" indent="-1139825" algn="just">
              <a:spcBef>
                <a:spcPct val="50000"/>
              </a:spcBef>
            </a:pPr>
            <a:r>
              <a:rPr lang="pt-BR" sz="2800" b="1"/>
              <a:t>Meta</a:t>
            </a:r>
            <a:r>
              <a:rPr lang="pt-BR" sz="2800"/>
              <a:t>: Investigar a presença de indicadores de fragilização na velhice em 100%.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1692275" y="3573463"/>
            <a:ext cx="15113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(74 idosos)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4211638" y="3500438"/>
            <a:ext cx="15113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(181 idosos)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6227763" y="2997200"/>
            <a:ext cx="2159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100% 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(274 idosos)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ítulo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just" eaLnBrk="1" hangingPunct="1"/>
            <a:r>
              <a:rPr lang="pt-BR" sz="2800" b="1" smtClean="0">
                <a:latin typeface="Century Gothic" pitchFamily="34" charset="0"/>
                <a:cs typeface="Arial" charset="0"/>
              </a:rPr>
              <a:t>Meta: </a:t>
            </a:r>
            <a:r>
              <a:rPr lang="pt-BR" sz="2800" smtClean="0">
                <a:latin typeface="Century Gothic" pitchFamily="34" charset="0"/>
                <a:cs typeface="Arial" charset="0"/>
              </a:rPr>
              <a:t>avaliar  rede social em100% dos Idosos.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1763713" y="3500438"/>
            <a:ext cx="165576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(74 idosos)</a:t>
            </a: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3851275" y="3284538"/>
            <a:ext cx="23034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(181 idosos)</a:t>
            </a:r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6084888" y="3068638"/>
            <a:ext cx="24479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(274 idosos)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208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2538" indent="-1252538" algn="just">
              <a:spcBef>
                <a:spcPct val="50000"/>
              </a:spcBef>
            </a:pPr>
            <a:r>
              <a:rPr lang="pt-BR" sz="2800" b="1"/>
              <a:t>Meta: </a:t>
            </a:r>
            <a:r>
              <a:rPr lang="pt-BR" sz="2800"/>
              <a:t>Avaliação de Risco em Saúde Bucal em 100% dos Idosos.</a:t>
            </a: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1692275" y="4076700"/>
            <a:ext cx="15843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74%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(54 idosos)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3924300" y="3573463"/>
            <a:ext cx="18732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99,4%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(161 idosos)</a:t>
            </a: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6372225" y="3068638"/>
            <a:ext cx="20891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99,6%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(254 idosos)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83568" y="2132856"/>
          <a:ext cx="8013576" cy="430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539750" y="692150"/>
            <a:ext cx="83534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39825" indent="-1139825" algn="just">
              <a:spcBef>
                <a:spcPct val="50000"/>
              </a:spcBef>
            </a:pPr>
            <a:r>
              <a:rPr lang="pt-BR" sz="2800" b="1"/>
              <a:t>Meta: </a:t>
            </a:r>
            <a:r>
              <a:rPr lang="pt-BR" sz="2800"/>
              <a:t>Garantir Orientação nutricional para hábitos saudáveis a 100% das pessoas Idosas.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1187450" y="3429000"/>
            <a:ext cx="331311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(74 idosos)</a:t>
            </a: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4284663" y="3141663"/>
            <a:ext cx="165576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(181 idosos)</a:t>
            </a: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6372225" y="2565400"/>
            <a:ext cx="208756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(274 idosos)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755576" y="2132856"/>
          <a:ext cx="7931224" cy="435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468313" y="836613"/>
            <a:ext cx="813593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39825" indent="-1139825" algn="just">
              <a:spcBef>
                <a:spcPct val="50000"/>
              </a:spcBef>
            </a:pPr>
            <a:r>
              <a:rPr lang="pt-BR" sz="2800" b="1"/>
              <a:t>Meta: </a:t>
            </a:r>
            <a:r>
              <a:rPr lang="pt-BR" sz="2800"/>
              <a:t>Garantir Orientação sobre prática de atividade física regular a 100% dos Idosos.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1908175" y="3860800"/>
            <a:ext cx="14398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94,6%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(70 idosos)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4284663" y="3357563"/>
            <a:ext cx="15128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97,8%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(177 idosos)</a:t>
            </a:r>
          </a:p>
        </p:txBody>
      </p:sp>
      <p:sp>
        <p:nvSpPr>
          <p:cNvPr id="51206" name="Text Box 7"/>
          <p:cNvSpPr txBox="1">
            <a:spLocks noChangeArrowheads="1"/>
          </p:cNvSpPr>
          <p:nvPr/>
        </p:nvSpPr>
        <p:spPr bwMode="auto">
          <a:xfrm>
            <a:off x="6300788" y="2636838"/>
            <a:ext cx="22320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98,5%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(270 idosos)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395288" y="765175"/>
            <a:ext cx="8208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2538" indent="-1252538" algn="just">
              <a:spcBef>
                <a:spcPct val="50000"/>
              </a:spcBef>
            </a:pPr>
            <a:r>
              <a:rPr lang="pt-BR" sz="2800" b="1"/>
              <a:t>Meta: </a:t>
            </a:r>
            <a:r>
              <a:rPr lang="pt-BR" sz="2800"/>
              <a:t>Garantir orientação individual de cuidados de saúde bucal a 100%.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1692275" y="5013325"/>
            <a:ext cx="15113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98,6%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(72 idosos)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995738" y="3141663"/>
            <a:ext cx="20177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110,5%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(179 idosos)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6300788" y="4652963"/>
            <a:ext cx="21605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100%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latin typeface="Arial" charset="0"/>
              </a:rPr>
              <a:t>(255 idosos)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76623" y="2280047"/>
          <a:ext cx="7859215" cy="420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621213" y="0"/>
            <a:ext cx="45227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Metas e Resultados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395288" y="908050"/>
            <a:ext cx="81359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4263" indent="-1084263" algn="just">
              <a:spcBef>
                <a:spcPct val="50000"/>
              </a:spcBef>
            </a:pPr>
            <a:r>
              <a:rPr lang="pt-BR" sz="2800" b="1"/>
              <a:t>Meta: </a:t>
            </a:r>
            <a:r>
              <a:rPr lang="pt-BR" sz="2800"/>
              <a:t>Garantir ações coletivas de educação em saúde bucal a 100% dos Idosos.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1835150" y="5229225"/>
            <a:ext cx="13684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67,6%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(50 idosos)</a:t>
            </a: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4067175" y="3716338"/>
            <a:ext cx="15843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86,7%</a:t>
            </a:r>
          </a:p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(157 idosos)</a:t>
            </a: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6156325" y="4797425"/>
            <a:ext cx="1962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>
                <a:latin typeface="Arial" charset="0"/>
              </a:rPr>
              <a:t>91,2%</a:t>
            </a:r>
          </a:p>
          <a:p>
            <a:pPr algn="ctr"/>
            <a:r>
              <a:rPr lang="pt-BR" sz="2400" b="1">
                <a:latin typeface="Arial" charset="0"/>
              </a:rPr>
              <a:t>(250 idosos)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Conteúdo 2"/>
          <p:cNvSpPr>
            <a:spLocks noGrp="1"/>
          </p:cNvSpPr>
          <p:nvPr>
            <p:ph idx="1"/>
          </p:nvPr>
        </p:nvSpPr>
        <p:spPr>
          <a:xfrm>
            <a:off x="684213" y="1196975"/>
            <a:ext cx="7775575" cy="4525963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pt-BR" sz="2800" dirty="0" smtClean="0">
                <a:latin typeface="Century Gothic" pitchFamily="34" charset="0"/>
                <a:cs typeface="Arial" charset="0"/>
              </a:rPr>
              <a:t>Importância da atenção da saúde do idoso.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sz="2800" dirty="0" smtClean="0">
              <a:latin typeface="Century Gothic" pitchFamily="34" charset="0"/>
              <a:cs typeface="Arial" charset="0"/>
            </a:endParaRPr>
          </a:p>
          <a:p>
            <a:pPr marL="169863" indent="-169863" algn="just" eaLnBrk="1" hangingPunct="1">
              <a:buFont typeface="Arial" pitchFamily="34" charset="0"/>
              <a:buChar char="•"/>
              <a:defRPr/>
            </a:pPr>
            <a:r>
              <a:rPr lang="pt-BR" sz="2800" dirty="0" smtClean="0">
                <a:latin typeface="Century Gothic" pitchFamily="34" charset="0"/>
                <a:cs typeface="Arial" charset="0"/>
              </a:rPr>
              <a:t>Oferecer suporte para que idosos vivam mais e melhor.</a:t>
            </a:r>
          </a:p>
          <a:p>
            <a:pPr marL="169863" indent="-169863" algn="just" eaLnBrk="1" hangingPunct="1">
              <a:buFont typeface="Arial" pitchFamily="34" charset="0"/>
              <a:buChar char="•"/>
              <a:defRPr/>
            </a:pPr>
            <a:r>
              <a:rPr lang="pt-BR" sz="2800" dirty="0" smtClean="0">
                <a:latin typeface="Century Gothic" pitchFamily="34" charset="0"/>
                <a:cs typeface="Arial" charset="0"/>
              </a:rPr>
              <a:t>Monitoramento da qualidade de vida.</a:t>
            </a:r>
          </a:p>
          <a:p>
            <a:pPr marL="169863" indent="-169863" algn="just" eaLnBrk="1" hangingPunct="1">
              <a:buFont typeface="Arial" pitchFamily="34" charset="0"/>
              <a:buChar char="•"/>
              <a:defRPr/>
            </a:pPr>
            <a:r>
              <a:rPr lang="pt-BR" sz="2800" dirty="0" smtClean="0">
                <a:latin typeface="Century Gothic" pitchFamily="34" charset="0"/>
                <a:cs typeface="Arial" charset="0"/>
              </a:rPr>
              <a:t>Oferecer assistência qualificada.</a:t>
            </a:r>
          </a:p>
          <a:p>
            <a:pPr marL="169863" indent="-169863" algn="just" eaLnBrk="1" hangingPunct="1">
              <a:buFont typeface="Arial" pitchFamily="34" charset="0"/>
              <a:buChar char="•"/>
              <a:defRPr/>
            </a:pPr>
            <a:r>
              <a:rPr lang="pt-BR" sz="2800" dirty="0" smtClean="0">
                <a:latin typeface="Century Gothic" pitchFamily="34" charset="0"/>
                <a:cs typeface="Arial" charset="0"/>
              </a:rPr>
              <a:t>Novas formas de cuidar do idoso.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sz="2800" dirty="0" smtClean="0">
              <a:latin typeface="Century Gothic" pitchFamily="34" charset="0"/>
              <a:cs typeface="Arial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sz="2800" dirty="0" smtClean="0">
              <a:latin typeface="Century Gothic" pitchFamily="34" charset="0"/>
              <a:cs typeface="Arial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pt-BR" sz="2800" dirty="0" smtClean="0"/>
              <a:t>, </a:t>
            </a:r>
            <a:endParaRPr lang="pt-BR" sz="2800" dirty="0" smtClean="0">
              <a:latin typeface="Century Gothic" pitchFamily="34" charset="0"/>
              <a:cs typeface="Arial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pt-BR" sz="2800" dirty="0" smtClean="0">
              <a:latin typeface="Century Gothic" pitchFamily="34" charset="0"/>
              <a:cs typeface="Arial" charset="0"/>
            </a:endParaRP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6948488" y="6092825"/>
            <a:ext cx="2170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Davim et al , 2003</a:t>
            </a:r>
            <a:endParaRPr lang="en-US">
              <a:latin typeface="Calibr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84213" y="11588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85000"/>
                  </a:schemeClr>
                </a:solidFill>
                <a:ea typeface="+mj-ea"/>
                <a:cs typeface="Arial" pitchFamily="34" charset="0"/>
              </a:rPr>
              <a:t>Introdução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sz="4000" b="1" smtClean="0">
                <a:latin typeface="Century Gothic" pitchFamily="34" charset="0"/>
              </a:rPr>
              <a:t>Discussão</a:t>
            </a:r>
          </a:p>
        </p:txBody>
      </p:sp>
      <p:sp>
        <p:nvSpPr>
          <p:cNvPr id="54274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465637"/>
          </a:xfrm>
        </p:spPr>
        <p:txBody>
          <a:bodyPr/>
          <a:lstStyle/>
          <a:p>
            <a:pPr algn="just" eaLnBrk="1" hangingPunct="1">
              <a:buFont typeface="Courier New" pitchFamily="49" charset="0"/>
              <a:buChar char="o"/>
            </a:pPr>
            <a:r>
              <a:rPr lang="pt-BR" smtClean="0">
                <a:latin typeface="Century Gothic" pitchFamily="34" charset="0"/>
              </a:rPr>
              <a:t>A intervenção se </a:t>
            </a:r>
            <a:r>
              <a:rPr lang="pt-BR" b="1" smtClean="0">
                <a:latin typeface="Century Gothic" pitchFamily="34" charset="0"/>
              </a:rPr>
              <a:t>incorporou à rotina </a:t>
            </a:r>
            <a:r>
              <a:rPr lang="pt-BR" smtClean="0">
                <a:latin typeface="Century Gothic" pitchFamily="34" charset="0"/>
              </a:rPr>
              <a:t>do serviço</a:t>
            </a:r>
          </a:p>
          <a:p>
            <a:pPr algn="just" eaLnBrk="1" hangingPunct="1">
              <a:buFont typeface="Courier New" pitchFamily="49" charset="0"/>
              <a:buChar char="o"/>
            </a:pPr>
            <a:endParaRPr lang="pt-BR" sz="1600" smtClean="0">
              <a:latin typeface="Century Gothic" pitchFamily="34" charset="0"/>
            </a:endParaRPr>
          </a:p>
          <a:p>
            <a:pPr algn="just" eaLnBrk="1" hangingPunct="1">
              <a:buFont typeface="Courier New" pitchFamily="49" charset="0"/>
              <a:buChar char="o"/>
            </a:pPr>
            <a:r>
              <a:rPr lang="pt-BR" sz="2800" smtClean="0">
                <a:latin typeface="Century Gothic" pitchFamily="34" charset="0"/>
              </a:rPr>
              <a:t>Todos os indicadores de cobertura e da qualidade de atendimento do idoso melhoraram (coberturas, visitas domiciliares, exames clínicos e complementares, orientações, caderneta)</a:t>
            </a:r>
            <a:endParaRPr lang="pt-BR" sz="2800" smtClean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5257800"/>
          </a:xfrm>
        </p:spPr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endParaRPr lang="pt-BR" sz="1600" dirty="0" smtClean="0">
              <a:latin typeface="Century Gothic" pitchFamily="34" charset="0"/>
            </a:endParaRPr>
          </a:p>
          <a:p>
            <a:pPr algn="just" eaLnBrk="1" hangingPunct="1">
              <a:buFont typeface="Courier New" pitchFamily="49" charset="0"/>
              <a:buChar char="o"/>
              <a:defRPr/>
            </a:pPr>
            <a:r>
              <a:rPr lang="pt-BR" dirty="0" smtClean="0">
                <a:latin typeface="Century Gothic" pitchFamily="34" charset="0"/>
              </a:rPr>
              <a:t>Benefícios trazidos à população: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pt-BR" dirty="0" smtClean="0">
                <a:latin typeface="Century Gothic" pitchFamily="34" charset="0"/>
              </a:rPr>
              <a:t> </a:t>
            </a:r>
          </a:p>
          <a:p>
            <a:pPr marL="914400" indent="-631825" algn="just" eaLnBrk="1" hangingPunct="1">
              <a:defRPr/>
            </a:pPr>
            <a:r>
              <a:rPr lang="pt-BR" sz="2800" dirty="0" smtClean="0">
                <a:latin typeface="Century Gothic" pitchFamily="34" charset="0"/>
              </a:rPr>
              <a:t>Melhor atendimento na atenção básica</a:t>
            </a:r>
          </a:p>
          <a:p>
            <a:pPr marL="914400" indent="-631825" algn="just" eaLnBrk="1" hangingPunct="1">
              <a:defRPr/>
            </a:pPr>
            <a:r>
              <a:rPr lang="pt-BR" sz="2800" dirty="0" smtClean="0">
                <a:latin typeface="Century Gothic" pitchFamily="34" charset="0"/>
              </a:rPr>
              <a:t>Visitas domiciliares</a:t>
            </a:r>
          </a:p>
          <a:p>
            <a:pPr marL="914400" indent="-631825" algn="just" eaLnBrk="1" hangingPunct="1">
              <a:defRPr/>
            </a:pPr>
            <a:r>
              <a:rPr lang="pt-BR" sz="2800" dirty="0" smtClean="0">
                <a:latin typeface="Century Gothic" pitchFamily="34" charset="0"/>
              </a:rPr>
              <a:t>Informação </a:t>
            </a:r>
          </a:p>
          <a:p>
            <a:pPr marL="914400" indent="-631825" algn="just" eaLnBrk="1" hangingPunct="1">
              <a:defRPr/>
            </a:pPr>
            <a:r>
              <a:rPr lang="pt-BR" sz="2800" dirty="0" smtClean="0">
                <a:latin typeface="Century Gothic" pitchFamily="34" charset="0"/>
              </a:rPr>
              <a:t>Humanização do atendimento</a:t>
            </a:r>
          </a:p>
          <a:p>
            <a:pPr marL="914400" indent="-631825" algn="just" eaLnBrk="1" hangingPunct="1">
              <a:defRPr/>
            </a:pPr>
            <a:r>
              <a:rPr lang="pt-BR" sz="2800" dirty="0" smtClean="0">
                <a:latin typeface="Century Gothic" pitchFamily="34" charset="0"/>
              </a:rPr>
              <a:t>Melhor qualidade de vida </a:t>
            </a:r>
          </a:p>
          <a:p>
            <a:pPr marL="914400" indent="-631825" algn="just" eaLnBrk="1" hangingPunct="1">
              <a:defRPr/>
            </a:pPr>
            <a:endParaRPr lang="pt-BR" sz="2800" dirty="0" smtClean="0">
              <a:latin typeface="Century Gothic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2960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Discussão</a:t>
            </a:r>
            <a:endParaRPr lang="pt-BR" sz="40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824412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Courier New" pitchFamily="49" charset="0"/>
              <a:buChar char="o"/>
              <a:defRPr/>
            </a:pPr>
            <a:r>
              <a:rPr lang="pt-BR" dirty="0" smtClean="0">
                <a:latin typeface="Century Gothic" pitchFamily="34" charset="0"/>
              </a:rPr>
              <a:t>Benefícios para a equipe</a:t>
            </a:r>
          </a:p>
          <a:p>
            <a:pPr eaLnBrk="1" hangingPunct="1">
              <a:spcBef>
                <a:spcPts val="1800"/>
              </a:spcBef>
              <a:buFont typeface="Arial" charset="0"/>
              <a:buNone/>
              <a:defRPr/>
            </a:pPr>
            <a:endParaRPr lang="pt-BR" dirty="0" smtClean="0">
              <a:latin typeface="Century Gothic" pitchFamily="34" charset="0"/>
            </a:endParaRPr>
          </a:p>
          <a:p>
            <a:pPr marL="688975" indent="-406400"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dirty="0" smtClean="0">
                <a:latin typeface="Century Gothic" pitchFamily="34" charset="0"/>
              </a:rPr>
              <a:t>Capacitação da equipe multiprofissional em saúde</a:t>
            </a:r>
          </a:p>
          <a:p>
            <a:pPr marL="688975" indent="-406400"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dirty="0" smtClean="0">
                <a:latin typeface="Century Gothic" pitchFamily="34" charset="0"/>
              </a:rPr>
              <a:t>Protocolos de saúde, palestras com os profissionais da equipe incluindo enfermeiros, assistente social, psicólogos, nutricionista dentre outros. </a:t>
            </a:r>
          </a:p>
          <a:p>
            <a:pPr marL="688975" indent="-406400" eaLnBrk="1" hangingPunct="1">
              <a:spcBef>
                <a:spcPts val="1800"/>
              </a:spcBef>
              <a:defRPr/>
            </a:pPr>
            <a:r>
              <a:rPr lang="pt-BR" sz="2800" dirty="0" smtClean="0">
                <a:latin typeface="Century Gothic" pitchFamily="34" charset="0"/>
              </a:rPr>
              <a:t>Trabalho  </a:t>
            </a:r>
            <a:r>
              <a:rPr lang="pt-BR" sz="2800" dirty="0" err="1" smtClean="0">
                <a:latin typeface="Century Gothic" pitchFamily="34" charset="0"/>
              </a:rPr>
              <a:t>multi-profissional</a:t>
            </a:r>
            <a:r>
              <a:rPr lang="pt-BR" sz="2800" dirty="0" smtClean="0">
                <a:latin typeface="Century Gothic" pitchFamily="34" charset="0"/>
              </a:rPr>
              <a:t>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2960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Discussão</a:t>
            </a:r>
            <a:endParaRPr lang="pt-BR" sz="40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8244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800" dirty="0" smtClean="0">
                <a:latin typeface="Century Gothic" pitchFamily="34" charset="0"/>
              </a:rPr>
              <a:t>Benefícios para o serviço 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pt-BR" sz="1200" dirty="0" smtClean="0">
              <a:latin typeface="Century Gothic" pitchFamily="34" charset="0"/>
            </a:endParaRPr>
          </a:p>
          <a:p>
            <a:pPr marL="688975" indent="-350838" algn="just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latin typeface="Century Gothic" pitchFamily="34" charset="0"/>
              </a:rPr>
              <a:t>Ampliação da cobertura da atenção dos idosos e de outros grupos como hipertensos e diabéticos;</a:t>
            </a:r>
          </a:p>
          <a:p>
            <a:pPr marL="688975" indent="-350838" algn="just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latin typeface="Century Gothic" pitchFamily="34" charset="0"/>
              </a:rPr>
              <a:t> Melhora dos registro e qualificação da atenção;</a:t>
            </a:r>
          </a:p>
          <a:p>
            <a:pPr marL="688975" indent="-350838" algn="just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latin typeface="Century Gothic" pitchFamily="34" charset="0"/>
              </a:rPr>
              <a:t>Redução dos gastos em saúde: longo e médio prazo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2960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Discussão</a:t>
            </a:r>
            <a:endParaRPr lang="pt-BR" sz="40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ítulo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pPr algn="l" eaLnBrk="1" hangingPunct="1"/>
            <a:r>
              <a:rPr lang="pt-BR" sz="3600" smtClean="0">
                <a:latin typeface="Century Gothic" pitchFamily="34" charset="0"/>
              </a:rPr>
              <a:t>Mudanças  na intervenção</a:t>
            </a:r>
          </a:p>
        </p:txBody>
      </p:sp>
      <p:sp>
        <p:nvSpPr>
          <p:cNvPr id="58370" name="Espaço Reservado para Conteúdo 2"/>
          <p:cNvSpPr>
            <a:spLocks noGrp="1"/>
          </p:cNvSpPr>
          <p:nvPr>
            <p:ph idx="1"/>
          </p:nvPr>
        </p:nvSpPr>
        <p:spPr>
          <a:xfrm>
            <a:off x="611188" y="2636838"/>
            <a:ext cx="7921625" cy="2333625"/>
          </a:xfrm>
        </p:spPr>
        <p:txBody>
          <a:bodyPr/>
          <a:lstStyle/>
          <a:p>
            <a:pPr eaLnBrk="1" hangingPunct="1"/>
            <a:r>
              <a:rPr lang="pt-BR" smtClean="0">
                <a:latin typeface="Century Gothic" pitchFamily="34" charset="0"/>
              </a:rPr>
              <a:t>Ação Programática</a:t>
            </a:r>
          </a:p>
          <a:p>
            <a:pPr eaLnBrk="1" hangingPunct="1"/>
            <a:r>
              <a:rPr lang="pt-BR" smtClean="0">
                <a:latin typeface="Century Gothic" pitchFamily="34" charset="0"/>
              </a:rPr>
              <a:t>Logística</a:t>
            </a:r>
          </a:p>
          <a:p>
            <a:pPr eaLnBrk="1" hangingPunct="1"/>
            <a:r>
              <a:rPr lang="pt-BR" smtClean="0">
                <a:latin typeface="Century Gothic" pitchFamily="34" charset="0"/>
              </a:rPr>
              <a:t>Capacitação da equipe</a:t>
            </a:r>
          </a:p>
          <a:p>
            <a:pPr eaLnBrk="1" hangingPunct="1"/>
            <a:r>
              <a:rPr lang="pt-BR" smtClean="0">
                <a:latin typeface="Century Gothic" pitchFamily="34" charset="0"/>
              </a:rPr>
              <a:t>Definição de atribuições profissionais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sz="3600" b="1" smtClean="0">
                <a:latin typeface="Century Gothic" pitchFamily="34" charset="0"/>
              </a:rPr>
              <a:t>Reflexão</a:t>
            </a:r>
            <a:r>
              <a:rPr lang="pt-BR" smtClean="0"/>
              <a:t> </a:t>
            </a:r>
          </a:p>
        </p:txBody>
      </p:sp>
      <p:sp>
        <p:nvSpPr>
          <p:cNvPr id="59394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5472113"/>
          </a:xfrm>
        </p:spPr>
        <p:txBody>
          <a:bodyPr/>
          <a:lstStyle/>
          <a:p>
            <a:pPr eaLnBrk="1" hangingPunct="1"/>
            <a:endParaRPr lang="pt-BR" smtClean="0"/>
          </a:p>
          <a:p>
            <a:pPr algn="just" eaLnBrk="1" hangingPunct="1">
              <a:spcBef>
                <a:spcPts val="18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3000" smtClean="0">
                <a:latin typeface="Century Gothic" pitchFamily="34" charset="0"/>
              </a:rPr>
              <a:t>Aprimoramento e uma nova visão frente aos problemas da comunidade em especial, à saúde do idoso. </a:t>
            </a:r>
          </a:p>
          <a:p>
            <a:pPr algn="just" eaLnBrk="1" hangingPunct="1">
              <a:spcBef>
                <a:spcPts val="18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3000" smtClean="0">
                <a:latin typeface="Century Gothic" pitchFamily="34" charset="0"/>
              </a:rPr>
              <a:t>Pensamento , crítico e analítico </a:t>
            </a:r>
          </a:p>
          <a:p>
            <a:pPr algn="just" eaLnBrk="1" hangingPunct="1">
              <a:spcBef>
                <a:spcPts val="18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3000" smtClean="0">
                <a:latin typeface="Century Gothic" pitchFamily="34" charset="0"/>
              </a:rPr>
              <a:t>Considerar ao paciente como um “todo”, direcionando as ações para a prevenção.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39608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pt-BR" sz="2800" smtClean="0">
                <a:latin typeface="Century Gothic" pitchFamily="34" charset="0"/>
              </a:rPr>
              <a:t>Processo de aprendizagem</a:t>
            </a:r>
          </a:p>
          <a:p>
            <a:pPr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pt-BR" sz="2800" smtClean="0">
                <a:latin typeface="Century Gothic" pitchFamily="34" charset="0"/>
              </a:rPr>
              <a:t>Capacitação</a:t>
            </a:r>
          </a:p>
          <a:p>
            <a:pPr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pt-BR" sz="2800" smtClean="0">
                <a:latin typeface="Century Gothic" pitchFamily="34" charset="0"/>
              </a:rPr>
              <a:t>Fóruns</a:t>
            </a:r>
          </a:p>
          <a:p>
            <a:pPr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pt-BR" sz="2800" smtClean="0">
                <a:latin typeface="Century Gothic" pitchFamily="34" charset="0"/>
              </a:rPr>
              <a:t>Humanização</a:t>
            </a:r>
          </a:p>
          <a:p>
            <a:pPr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pt-BR" sz="2800" smtClean="0">
                <a:latin typeface="Century Gothic" pitchFamily="34" charset="0"/>
              </a:rPr>
              <a:t>Mais qualidade na atenção básica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Reflexão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ítulo 1"/>
          <p:cNvSpPr>
            <a:spLocks noGrp="1"/>
          </p:cNvSpPr>
          <p:nvPr>
            <p:ph type="ctrTitle"/>
          </p:nvPr>
        </p:nvSpPr>
        <p:spPr>
          <a:xfrm>
            <a:off x="395288" y="549275"/>
            <a:ext cx="7772400" cy="1079500"/>
          </a:xfrm>
        </p:spPr>
        <p:txBody>
          <a:bodyPr/>
          <a:lstStyle/>
          <a:p>
            <a:pPr algn="l" eaLnBrk="1" hangingPunct="1"/>
            <a:r>
              <a:rPr lang="pt-BR" sz="3600" b="1" smtClean="0">
                <a:latin typeface="Century Gothic" pitchFamily="34" charset="0"/>
              </a:rPr>
              <a:t>Conclusão </a:t>
            </a:r>
            <a:r>
              <a:rPr lang="pt-BR" sz="3600" smtClean="0">
                <a:latin typeface="Century Gothic" pitchFamily="34" charset="0"/>
              </a:rPr>
              <a:t/>
            </a:r>
            <a:br>
              <a:rPr lang="pt-BR" sz="3600" smtClean="0">
                <a:latin typeface="Century Gothic" pitchFamily="34" charset="0"/>
              </a:rPr>
            </a:br>
            <a:endParaRPr lang="pt-BR" sz="3600" smtClean="0">
              <a:latin typeface="Century Gothic" pitchFamily="34" charset="0"/>
            </a:endParaRPr>
          </a:p>
        </p:txBody>
      </p:sp>
      <p:sp>
        <p:nvSpPr>
          <p:cNvPr id="61442" name="Subtítulo 2"/>
          <p:cNvSpPr>
            <a:spLocks noGrp="1"/>
          </p:cNvSpPr>
          <p:nvPr>
            <p:ph type="subTitle" idx="1"/>
          </p:nvPr>
        </p:nvSpPr>
        <p:spPr>
          <a:xfrm>
            <a:off x="468313" y="1773238"/>
            <a:ext cx="8280400" cy="4679950"/>
          </a:xfrm>
        </p:spPr>
        <p:txBody>
          <a:bodyPr/>
          <a:lstStyle/>
          <a:p>
            <a:pPr marL="576263" indent="-576263" algn="just" eaLnBrk="1" hangingPunct="1">
              <a:buFont typeface="Courier New" pitchFamily="49" charset="0"/>
              <a:buChar char="o"/>
            </a:pPr>
            <a:r>
              <a:rPr lang="pt-BR" sz="280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Percebem-se os benefícios da intervenção, e houve melhora no atenção na saúde do usuário idoso.</a:t>
            </a:r>
          </a:p>
          <a:p>
            <a:pPr marL="576263" indent="-576263" algn="just" eaLnBrk="1" hangingPunct="1">
              <a:buFont typeface="Courier New" pitchFamily="49" charset="0"/>
              <a:buChar char="o"/>
            </a:pPr>
            <a:r>
              <a:rPr lang="pt-BR" sz="280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Benefícios no serviço, na equipe e na comunidade.</a:t>
            </a:r>
          </a:p>
          <a:p>
            <a:pPr marL="576263" indent="-576263" algn="just" eaLnBrk="1" hangingPunct="1">
              <a:buFont typeface="Courier New" pitchFamily="49" charset="0"/>
              <a:buChar char="o"/>
            </a:pPr>
            <a:r>
              <a:rPr lang="pt-BR" sz="2800" smtClean="0">
                <a:solidFill>
                  <a:schemeClr val="tx1"/>
                </a:solidFill>
                <a:latin typeface="Century Gothic" pitchFamily="34" charset="0"/>
              </a:rPr>
              <a:t>A intervenção foi incorporada na rotina da UB.</a:t>
            </a:r>
            <a:endParaRPr lang="pt-BR" sz="2800" smtClean="0">
              <a:solidFill>
                <a:schemeClr val="tx1"/>
              </a:solidFill>
              <a:latin typeface="Century Gothic" pitchFamily="34" charset="0"/>
              <a:cs typeface="Arial" charset="0"/>
            </a:endParaRPr>
          </a:p>
          <a:p>
            <a:pPr marL="576263" indent="-576263" algn="just" eaLnBrk="1" hangingPunct="1">
              <a:buFont typeface="Courier New" pitchFamily="49" charset="0"/>
              <a:buChar char="o"/>
            </a:pPr>
            <a:r>
              <a:rPr lang="pt-BR" sz="280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A intervenção continuará na unidade, e se expandirá a todas as ESF do município.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ubtítulo 2"/>
          <p:cNvSpPr txBox="1">
            <a:spLocks/>
          </p:cNvSpPr>
          <p:nvPr/>
        </p:nvSpPr>
        <p:spPr bwMode="auto">
          <a:xfrm>
            <a:off x="539750" y="2060575"/>
            <a:ext cx="8280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6263" indent="-576263" algn="ctr">
              <a:spcBef>
                <a:spcPct val="20000"/>
              </a:spcBef>
            </a:pPr>
            <a:r>
              <a:rPr lang="pt-BR" sz="4400">
                <a:cs typeface="Arial" charset="0"/>
              </a:rPr>
              <a:t>Obrigado pela atenção! </a:t>
            </a:r>
          </a:p>
        </p:txBody>
      </p:sp>
      <p:pic>
        <p:nvPicPr>
          <p:cNvPr id="62466" name="Picture 2" descr="http://blogbeiramarshopping.com.br/wp-content/uploads/2012/09/diadoido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46438"/>
            <a:ext cx="54641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981075"/>
            <a:ext cx="8208963" cy="532765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latin typeface="Century Gothic" pitchFamily="34" charset="0"/>
                <a:cs typeface="Arial" pitchFamily="34" charset="0"/>
              </a:rPr>
              <a:t>Município </a:t>
            </a:r>
            <a:r>
              <a:rPr lang="pt-BR" dirty="0">
                <a:latin typeface="Century Gothic" pitchFamily="34" charset="0"/>
                <a:cs typeface="Arial" pitchFamily="34" charset="0"/>
              </a:rPr>
              <a:t>de </a:t>
            </a:r>
            <a:r>
              <a:rPr lang="pt-BR" dirty="0" err="1" smtClean="0">
                <a:latin typeface="Century Gothic" pitchFamily="34" charset="0"/>
                <a:cs typeface="Arial" pitchFamily="34" charset="0"/>
              </a:rPr>
              <a:t>Seberi</a:t>
            </a:r>
            <a:r>
              <a:rPr lang="pt-BR" dirty="0" smtClean="0">
                <a:latin typeface="Century Gothic" pitchFamily="34" charset="0"/>
                <a:cs typeface="Arial" pitchFamily="34" charset="0"/>
              </a:rPr>
              <a:t>- RS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>
              <a:latin typeface="Century Gothic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latin typeface="Century Gothic" pitchFamily="34" charset="0"/>
                <a:cs typeface="Arial" pitchFamily="34" charset="0"/>
              </a:rPr>
              <a:t>Região </a:t>
            </a:r>
            <a:r>
              <a:rPr lang="pt-BR" sz="2800" dirty="0">
                <a:latin typeface="Century Gothic" pitchFamily="34" charset="0"/>
                <a:cs typeface="Arial" pitchFamily="34" charset="0"/>
              </a:rPr>
              <a:t>Norte do Médio Alto Uruguai </a:t>
            </a:r>
            <a:r>
              <a:rPr lang="pt-BR" sz="2800" dirty="0" smtClean="0">
                <a:latin typeface="Century Gothic" pitchFamily="34" charset="0"/>
                <a:cs typeface="Arial" pitchFamily="34" charset="0"/>
              </a:rPr>
              <a:t>-RS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latin typeface="Century Gothic" pitchFamily="34" charset="0"/>
                <a:cs typeface="Arial" pitchFamily="34" charset="0"/>
              </a:rPr>
              <a:t>População: 10.897 </a:t>
            </a:r>
            <a:r>
              <a:rPr lang="pt-PT" sz="2800" dirty="0" smtClean="0">
                <a:latin typeface="Century Gothic" pitchFamily="34" charset="0"/>
                <a:cs typeface="Arial" pitchFamily="34" charset="0"/>
              </a:rPr>
              <a:t>h.  (aprox.)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2800" dirty="0" smtClean="0">
                <a:latin typeface="Century Gothic" pitchFamily="34" charset="0"/>
                <a:cs typeface="Arial" pitchFamily="34" charset="0"/>
              </a:rPr>
              <a:t>S</a:t>
            </a:r>
            <a:r>
              <a:rPr lang="pt-BR" sz="2800" dirty="0" err="1" smtClean="0">
                <a:latin typeface="Century Gothic" pitchFamily="34" charset="0"/>
                <a:cs typeface="Arial" pitchFamily="34" charset="0"/>
              </a:rPr>
              <a:t>erviços</a:t>
            </a:r>
            <a:r>
              <a:rPr lang="pt-BR" sz="2800" dirty="0" smtClean="0">
                <a:latin typeface="Century Gothic" pitchFamily="34" charset="0"/>
                <a:cs typeface="Arial" pitchFamily="34" charset="0"/>
              </a:rPr>
              <a:t> de saúde do município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>
                <a:latin typeface="Century Gothic" pitchFamily="34" charset="0"/>
                <a:cs typeface="Arial" pitchFamily="34" charset="0"/>
              </a:rPr>
              <a:t>   </a:t>
            </a:r>
          </a:p>
          <a:p>
            <a:pPr marL="744538" indent="-349250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 smtClean="0">
                <a:latin typeface="Century Gothic" pitchFamily="34" charset="0"/>
                <a:cs typeface="Arial" pitchFamily="34" charset="0"/>
              </a:rPr>
              <a:t>Secretaria Municipal de Saúde (SMS),</a:t>
            </a:r>
          </a:p>
          <a:p>
            <a:pPr marL="744538" indent="-349250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 smtClean="0">
                <a:latin typeface="Century Gothic" pitchFamily="34" charset="0"/>
                <a:cs typeface="Arial" pitchFamily="34" charset="0"/>
              </a:rPr>
              <a:t>Estratégia de Saúde da Família (ESF) I, II, III</a:t>
            </a:r>
          </a:p>
          <a:p>
            <a:pPr marL="744538" indent="-349250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 smtClean="0">
                <a:latin typeface="Century Gothic" pitchFamily="34" charset="0"/>
                <a:cs typeface="Arial" pitchFamily="34" charset="0"/>
              </a:rPr>
              <a:t> Serviço de Atendimento Móvel de Urgência-Básica (SAMU), </a:t>
            </a:r>
          </a:p>
          <a:p>
            <a:pPr marL="744538" indent="-349250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 smtClean="0">
                <a:latin typeface="Century Gothic" pitchFamily="34" charset="0"/>
                <a:cs typeface="Arial" pitchFamily="34" charset="0"/>
              </a:rPr>
              <a:t>Hospital PIO XII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11188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85000"/>
                  </a:schemeClr>
                </a:solidFill>
                <a:ea typeface="+mj-ea"/>
                <a:cs typeface="Arial" pitchFamily="34" charset="0"/>
              </a:rPr>
              <a:t>Introdução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716463" y="6308725"/>
            <a:ext cx="3633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Arial" charset="0"/>
                <a:cs typeface="Arial" charset="0"/>
              </a:rPr>
              <a:t>(IBGE 2010; Ministério de Saúde)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836613"/>
            <a:ext cx="8229600" cy="5616575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dirty="0" smtClean="0">
                <a:latin typeface="Century Gothic" pitchFamily="34" charset="0"/>
                <a:cs typeface="Arial" pitchFamily="34" charset="0"/>
              </a:rPr>
              <a:t>ESF III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>
              <a:latin typeface="Century Gothic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latin typeface="Century Gothic" pitchFamily="34" charset="0"/>
                <a:cs typeface="Arial" pitchFamily="34" charset="0"/>
              </a:rPr>
              <a:t>Equipe: </a:t>
            </a:r>
          </a:p>
          <a:p>
            <a:pPr marL="744538" indent="-461963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 smtClean="0">
                <a:latin typeface="Century Gothic" pitchFamily="34" charset="0"/>
                <a:cs typeface="Arial" pitchFamily="34" charset="0"/>
              </a:rPr>
              <a:t>Médico, </a:t>
            </a:r>
          </a:p>
          <a:p>
            <a:pPr marL="744538" indent="-461963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 smtClean="0">
                <a:latin typeface="Century Gothic" pitchFamily="34" charset="0"/>
                <a:cs typeface="Arial" pitchFamily="34" charset="0"/>
              </a:rPr>
              <a:t>Enfermeiro, </a:t>
            </a:r>
          </a:p>
          <a:p>
            <a:pPr marL="744538" indent="-461963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 smtClean="0">
                <a:latin typeface="Century Gothic" pitchFamily="34" charset="0"/>
                <a:cs typeface="Arial" pitchFamily="34" charset="0"/>
              </a:rPr>
              <a:t>Técnico em enfermagem, </a:t>
            </a:r>
          </a:p>
          <a:p>
            <a:pPr marL="744538" indent="-461963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 smtClean="0">
                <a:latin typeface="Century Gothic" pitchFamily="34" charset="0"/>
                <a:cs typeface="Arial" pitchFamily="34" charset="0"/>
              </a:rPr>
              <a:t>Dentista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latin typeface="Century Gothic" pitchFamily="34" charset="0"/>
                <a:cs typeface="Arial" pitchFamily="34" charset="0"/>
              </a:rPr>
              <a:t>Funcionários: </a:t>
            </a:r>
            <a:r>
              <a:rPr lang="pt-BR" sz="2400" dirty="0" smtClean="0">
                <a:latin typeface="Century Gothic" pitchFamily="34" charset="0"/>
                <a:cs typeface="Arial" pitchFamily="34" charset="0"/>
              </a:rPr>
              <a:t>agentes comunitários de saúde, digitador, recepcionista, profissional da limpeza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latin typeface="Century Gothic" pitchFamily="34" charset="0"/>
                <a:cs typeface="Arial" pitchFamily="34" charset="0"/>
              </a:rPr>
              <a:t>Atendem aprox. 2.750 pessoas cadastradas, da área urbana e rural.</a:t>
            </a:r>
            <a:endParaRPr lang="pt-BR" sz="28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84213" y="11588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85000"/>
                  </a:schemeClr>
                </a:solidFill>
                <a:ea typeface="+mj-ea"/>
                <a:cs typeface="Arial" pitchFamily="34" charset="0"/>
              </a:rPr>
              <a:t>Introdução</a:t>
            </a:r>
          </a:p>
        </p:txBody>
      </p:sp>
      <p:pic>
        <p:nvPicPr>
          <p:cNvPr id="19460" name="Picture 4" descr="http://darcisioperondi.com.br/wp-content/uploads/2013/07/posto-de-sau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ctrTitle"/>
          </p:nvPr>
        </p:nvSpPr>
        <p:spPr>
          <a:xfrm>
            <a:off x="611188" y="0"/>
            <a:ext cx="7772400" cy="1628775"/>
          </a:xfrm>
        </p:spPr>
        <p:txBody>
          <a:bodyPr/>
          <a:lstStyle/>
          <a:p>
            <a:pPr algn="l" eaLnBrk="1" hangingPunct="1"/>
            <a:r>
              <a:rPr lang="pt-BR" sz="3200" smtClean="0">
                <a:latin typeface="Century Gothic" pitchFamily="34" charset="0"/>
              </a:rPr>
              <a:t/>
            </a:r>
            <a:br>
              <a:rPr lang="pt-BR" sz="3200" smtClean="0">
                <a:latin typeface="Century Gothic" pitchFamily="34" charset="0"/>
              </a:rPr>
            </a:br>
            <a:r>
              <a:rPr lang="pt-BR" sz="3200" smtClean="0">
                <a:latin typeface="Century Gothic" pitchFamily="34" charset="0"/>
              </a:rPr>
              <a:t/>
            </a:r>
            <a:br>
              <a:rPr lang="pt-BR" sz="3200" smtClean="0">
                <a:latin typeface="Century Gothic" pitchFamily="34" charset="0"/>
              </a:rPr>
            </a:br>
            <a:r>
              <a:rPr lang="pt-BR" sz="3200" smtClean="0">
                <a:latin typeface="Century Gothic" pitchFamily="34" charset="0"/>
              </a:rPr>
              <a:t/>
            </a:r>
            <a:br>
              <a:rPr lang="pt-BR" sz="3200" smtClean="0">
                <a:latin typeface="Century Gothic" pitchFamily="34" charset="0"/>
              </a:rPr>
            </a:br>
            <a:r>
              <a:rPr lang="pt-BR" sz="3200" smtClean="0">
                <a:latin typeface="Century Gothic" pitchFamily="34" charset="0"/>
              </a:rPr>
              <a:t>Situação dos usuários idosos antes da intervenção</a:t>
            </a:r>
            <a:endParaRPr lang="pt-BR" sz="3200" smtClean="0">
              <a:latin typeface="Century Gothic" pitchFamily="34" charset="0"/>
              <a:cs typeface="Arial" charset="0"/>
            </a:endParaRPr>
          </a:p>
        </p:txBody>
      </p:sp>
      <p:sp>
        <p:nvSpPr>
          <p:cNvPr id="20482" name="Subtítulo 2"/>
          <p:cNvSpPr>
            <a:spLocks noGrp="1"/>
          </p:cNvSpPr>
          <p:nvPr>
            <p:ph type="subTitle" idx="1"/>
          </p:nvPr>
        </p:nvSpPr>
        <p:spPr>
          <a:xfrm>
            <a:off x="755650" y="2276475"/>
            <a:ext cx="7848600" cy="4581525"/>
          </a:xfrm>
        </p:spPr>
        <p:txBody>
          <a:bodyPr/>
          <a:lstStyle/>
          <a:p>
            <a:pPr algn="l" eaLnBrk="1" hangingPunct="1"/>
            <a:endParaRPr lang="pt-BR" sz="24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84213" y="11588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85000"/>
                  </a:schemeClr>
                </a:solidFill>
                <a:ea typeface="+mj-ea"/>
                <a:cs typeface="Arial" pitchFamily="34" charset="0"/>
              </a:rPr>
              <a:t>Introdução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2195736" y="2317594"/>
          <a:ext cx="4569732" cy="4540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5" name="CaixaDeTexto 6"/>
          <p:cNvSpPr txBox="1">
            <a:spLocks noChangeArrowheads="1"/>
          </p:cNvSpPr>
          <p:nvPr/>
        </p:nvSpPr>
        <p:spPr bwMode="auto">
          <a:xfrm>
            <a:off x="1835150" y="4365625"/>
            <a:ext cx="257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8" name="Gráfico 7"/>
          <p:cNvGraphicFramePr/>
          <p:nvPr/>
        </p:nvGraphicFramePr>
        <p:xfrm>
          <a:off x="0" y="1844824"/>
          <a:ext cx="8604448" cy="482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algn="l" eaLnBrk="1" hangingPunct="1"/>
            <a:r>
              <a:rPr lang="pt-BR" sz="3600" b="1" smtClean="0">
                <a:latin typeface="Century Gothic" pitchFamily="34" charset="0"/>
                <a:cs typeface="Arial" charset="0"/>
              </a:rPr>
              <a:t>Objetivo Geral </a:t>
            </a:r>
            <a:r>
              <a:rPr lang="pt-BR" sz="3600" smtClean="0">
                <a:latin typeface="Century Gothic" pitchFamily="34" charset="0"/>
                <a:cs typeface="Arial" charset="0"/>
              </a:rPr>
              <a:t/>
            </a:r>
            <a:br>
              <a:rPr lang="pt-BR" sz="3600" smtClean="0">
                <a:latin typeface="Century Gothic" pitchFamily="34" charset="0"/>
                <a:cs typeface="Arial" charset="0"/>
              </a:rPr>
            </a:br>
            <a:endParaRPr lang="pt-BR" sz="3600" smtClean="0">
              <a:latin typeface="Century Gothic" pitchFamily="34" charset="0"/>
              <a:cs typeface="Arial" charset="0"/>
            </a:endParaRPr>
          </a:p>
        </p:txBody>
      </p:sp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>
          <a:xfrm>
            <a:off x="611188" y="2276475"/>
            <a:ext cx="8064500" cy="2592388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pt-BR" sz="2800" smtClean="0">
                <a:latin typeface="Century Gothic" pitchFamily="34" charset="0"/>
                <a:cs typeface="Arial" charset="0"/>
              </a:rPr>
              <a:t>Melhorar a atenção à saúde dos Idosos na Estratégia de Saúde da Família do ESF III do município de Seberi- RS.</a:t>
            </a: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100" dirty="0">
                <a:latin typeface="Century Gothic" pitchFamily="34" charset="0"/>
                <a:cs typeface="Arial" pitchFamily="34" charset="0"/>
              </a:rPr>
              <a:t>Objetivos Específicos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3" y="1628775"/>
            <a:ext cx="8229600" cy="6181725"/>
          </a:xfrm>
        </p:spPr>
        <p:txBody>
          <a:bodyPr rtlCol="0">
            <a:normAutofit fontScale="77500" lnSpcReduction="20000"/>
          </a:bodyPr>
          <a:lstStyle/>
          <a:p>
            <a:pPr marL="514350" indent="-514350" eaLnBrk="1" hangingPunct="1">
              <a:lnSpc>
                <a:spcPct val="17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pt-BR" sz="3000" dirty="0" smtClean="0">
                <a:latin typeface="Century Gothic" pitchFamily="34" charset="0"/>
                <a:cs typeface="Arial" pitchFamily="34" charset="0"/>
              </a:rPr>
              <a:t>Ampliar a cobertura de acompanhamento de idosos</a:t>
            </a:r>
          </a:p>
          <a:p>
            <a:pPr marL="514350" indent="-514350" eaLnBrk="1" hangingPunct="1">
              <a:lnSpc>
                <a:spcPct val="17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pt-BR" sz="3000" dirty="0" smtClean="0">
                <a:latin typeface="Century Gothic" pitchFamily="34" charset="0"/>
                <a:cs typeface="Arial" pitchFamily="34" charset="0"/>
              </a:rPr>
              <a:t>Melhorar a adesão dos idosos ao Programa de Atenção à Saúde do Idoso</a:t>
            </a:r>
          </a:p>
          <a:p>
            <a:pPr marL="514350" indent="-514350" eaLnBrk="1" hangingPunct="1">
              <a:lnSpc>
                <a:spcPct val="17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pt-BR" sz="3000" dirty="0" smtClean="0">
                <a:latin typeface="Century Gothic" pitchFamily="34" charset="0"/>
                <a:cs typeface="Arial" pitchFamily="34" charset="0"/>
              </a:rPr>
              <a:t>Melhorar a qualidade da atenção ao idoso na unidade de saúde</a:t>
            </a:r>
          </a:p>
          <a:p>
            <a:pPr marL="514350" indent="-514350" eaLnBrk="1" hangingPunct="1">
              <a:lnSpc>
                <a:spcPct val="17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pt-BR" sz="3000" dirty="0" smtClean="0">
                <a:latin typeface="Century Gothic" pitchFamily="34" charset="0"/>
                <a:cs typeface="Arial" pitchFamily="34" charset="0"/>
              </a:rPr>
              <a:t>Melhorar registros das informações</a:t>
            </a:r>
          </a:p>
          <a:p>
            <a:pPr marL="514350" indent="-514350" eaLnBrk="1" hangingPunct="1">
              <a:lnSpc>
                <a:spcPct val="17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pt-BR" sz="3000" dirty="0" smtClean="0">
                <a:latin typeface="Century Gothic" pitchFamily="34" charset="0"/>
                <a:cs typeface="Arial" pitchFamily="34" charset="0"/>
              </a:rPr>
              <a:t>Mapear os idosos de risco da área de abrangência</a:t>
            </a:r>
          </a:p>
          <a:p>
            <a:pPr marL="514350" indent="-514350" eaLnBrk="1" hangingPunct="1">
              <a:lnSpc>
                <a:spcPct val="17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pt-BR" sz="3000" dirty="0" smtClean="0">
                <a:latin typeface="Century Gothic" pitchFamily="34" charset="0"/>
                <a:cs typeface="Arial" pitchFamily="34" charset="0"/>
              </a:rPr>
              <a:t>Promover a saúde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1200</Words>
  <Application>Microsoft Office PowerPoint</Application>
  <PresentationFormat>Apresentação na tela (4:3)</PresentationFormat>
  <Paragraphs>353</Paragraphs>
  <Slides>48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Modelo de design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4" baseType="lpstr">
      <vt:lpstr>Century Gothic</vt:lpstr>
      <vt:lpstr>Arial</vt:lpstr>
      <vt:lpstr>Calibri</vt:lpstr>
      <vt:lpstr>Mistral</vt:lpstr>
      <vt:lpstr>Courier New</vt:lpstr>
      <vt:lpstr>Tema do Office</vt:lpstr>
      <vt:lpstr> Intervenção na qualidade de atenção da saúde do idoso do município de Seberi- RS, ESF III”  </vt:lpstr>
      <vt:lpstr>Slide 2</vt:lpstr>
      <vt:lpstr>Slide 3</vt:lpstr>
      <vt:lpstr>Slide 4</vt:lpstr>
      <vt:lpstr>Slide 5</vt:lpstr>
      <vt:lpstr>Slide 6</vt:lpstr>
      <vt:lpstr>   Situação dos usuários idosos antes da intervenção</vt:lpstr>
      <vt:lpstr>Objetivo Geral  </vt:lpstr>
      <vt:lpstr>Objetivos Específicos </vt:lpstr>
      <vt:lpstr>Metodologia</vt:lpstr>
      <vt:lpstr>Ações</vt:lpstr>
      <vt:lpstr>Slide 12</vt:lpstr>
      <vt:lpstr>Metodologia</vt:lpstr>
      <vt:lpstr>Logística</vt:lpstr>
      <vt:lpstr>Slide 15</vt:lpstr>
      <vt:lpstr>Slide 16</vt:lpstr>
      <vt:lpstr> Meta: Realizar visita domiciliar a 100% dos idosos acamados ou com problemas de locomoção. </vt:lpstr>
      <vt:lpstr>Meta: Rastrear 100% dos idosos para Hipertensão Arterial Sistêmica (HAS). </vt:lpstr>
      <vt:lpstr>Meta: Rastrear 100% dos idosos com pressão arterial sustentada maior que 135/80 mmHg para Diabetes Mellitus (DM).</vt:lpstr>
      <vt:lpstr>Meta: Ampliar a cobertura de primeira consulta odontológica para 77%dos idosos (com elaboração de plano de tratamento).  </vt:lpstr>
      <vt:lpstr>Meta: Fazer visita domiciliar odontológica de 100 % dos idosos acamados ou com dificuldade de locomoção</vt:lpstr>
      <vt:lpstr> Meta: Buscar 100% dos Idosos faltosos as consultas programadas.</vt:lpstr>
      <vt:lpstr>Meta: Realizar Avaliação Multidimensional rápida de 100% dos Idosos da área de abrangência. </vt:lpstr>
      <vt:lpstr>Slide 24</vt:lpstr>
      <vt:lpstr>Slide 25</vt:lpstr>
      <vt:lpstr>Slide 26</vt:lpstr>
      <vt:lpstr>Slide 27</vt:lpstr>
      <vt:lpstr>Slide 28</vt:lpstr>
      <vt:lpstr>Meta: Avaliação da necessidade de prótese dentária em dia em 100% dos Idosos.   </vt:lpstr>
      <vt:lpstr>Slide 30</vt:lpstr>
      <vt:lpstr>Slide 31</vt:lpstr>
      <vt:lpstr>Meta: Rastrear 100% das Pessoas Idosas para risco de morbimortalidade.  </vt:lpstr>
      <vt:lpstr>Slide 33</vt:lpstr>
      <vt:lpstr>Meta: avaliar  rede social em100% dos Idosos.</vt:lpstr>
      <vt:lpstr>Slide 35</vt:lpstr>
      <vt:lpstr>Slide 36</vt:lpstr>
      <vt:lpstr>Slide 37</vt:lpstr>
      <vt:lpstr>Slide 38</vt:lpstr>
      <vt:lpstr>Slide 39</vt:lpstr>
      <vt:lpstr>Discussão</vt:lpstr>
      <vt:lpstr>Discussão</vt:lpstr>
      <vt:lpstr>Discussão</vt:lpstr>
      <vt:lpstr>Discussão</vt:lpstr>
      <vt:lpstr>Mudanças  na intervenção</vt:lpstr>
      <vt:lpstr>Reflexão </vt:lpstr>
      <vt:lpstr>Reflexão </vt:lpstr>
      <vt:lpstr>Conclusão  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MELHORA DA QUALIDADE DE ATENÇÃO DE PACIENTES HIPERTENSOS E DIABETICOS DO ESF II NO MUNICÍPIO DE SEBERI- RS</dc:title>
  <dc:creator>not</dc:creator>
  <cp:lastModifiedBy>POSTO DE SAÚDE DE SEBERI</cp:lastModifiedBy>
  <cp:revision>90</cp:revision>
  <dcterms:created xsi:type="dcterms:W3CDTF">2014-02-17T16:29:49Z</dcterms:created>
  <dcterms:modified xsi:type="dcterms:W3CDTF">2014-03-10T19:41:02Z</dcterms:modified>
</cp:coreProperties>
</file>