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74" r:id="rId4"/>
    <p:sldId id="258" r:id="rId5"/>
    <p:sldId id="259" r:id="rId6"/>
    <p:sldId id="277" r:id="rId7"/>
    <p:sldId id="276" r:id="rId8"/>
    <p:sldId id="260" r:id="rId9"/>
    <p:sldId id="283" r:id="rId10"/>
    <p:sldId id="278" r:id="rId11"/>
    <p:sldId id="285" r:id="rId12"/>
    <p:sldId id="286" r:id="rId13"/>
    <p:sldId id="279" r:id="rId14"/>
    <p:sldId id="290" r:id="rId15"/>
    <p:sldId id="280" r:id="rId16"/>
    <p:sldId id="287" r:id="rId17"/>
    <p:sldId id="281" r:id="rId18"/>
    <p:sldId id="288" r:id="rId19"/>
    <p:sldId id="282" r:id="rId20"/>
    <p:sldId id="289" r:id="rId21"/>
    <p:sldId id="261" r:id="rId22"/>
    <p:sldId id="291" r:id="rId23"/>
    <p:sldId id="262" r:id="rId24"/>
    <p:sldId id="292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grid" initials="Ingrid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27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esktop\PROVAB\Interven&#231;ao\Planilhafinal%20ULTIMA%20Eduardo%20revisado%20Ingrid%2026_11%20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esktop\PROVAB\Interven&#231;ao\Planilhafinal%20ULTIMA%20Eduardo%20revisado%20Ingrid%2026_11%20(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esktop\PROVAB\Interven&#231;ao\Planilhafinal%20ULTIMA%20Eduardo%20revisado%20Ingrid%2026_11%20(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esktop\PROVAB\Interven&#231;ao\Planilhafinal%20ULTIMA%20Eduardo%20revisado%20Ingrid%2026_11%20(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esktop\PROVAB\Interven&#231;ao\Planilhafinal%20ULTIMA%20Eduardo%20revisado%20Ingrid%2026_11%20(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esktop\PROVAB\Interven&#231;ao\Planilhafinal%20ULTIMA%20Eduardo%20revisado%20Ingrid%2026_11%20(1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esktop\PROVAB\Interven&#231;ao\Planilhafinal%20ULTIMA%20Eduardo%20revisado%20Ingrid%2026_11%20(1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esktop\PROVAB\Interven&#231;ao\Planilhafinal%20ULTIMA%20Eduardo%20revisado%20Ingrid%2026_11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7.1999999999999995E-2</c:v>
                </c:pt>
                <c:pt idx="1">
                  <c:v>0.12266666666666666</c:v>
                </c:pt>
                <c:pt idx="2">
                  <c:v>0.16266666666666665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16448"/>
        <c:axId val="104692480"/>
      </c:barChart>
      <c:catAx>
        <c:axId val="4061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692480"/>
        <c:crossesAt val="0"/>
        <c:auto val="1"/>
        <c:lblAlgn val="ctr"/>
        <c:lblOffset val="100"/>
        <c:tickMarkSkip val="1"/>
        <c:noMultiLvlLbl val="0"/>
      </c:catAx>
      <c:valAx>
        <c:axId val="1046924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616448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invertIfNegative val="0"/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4.9967126890203814E-2</c:v>
                </c:pt>
                <c:pt idx="1">
                  <c:v>0.10716633793556871</c:v>
                </c:pt>
                <c:pt idx="2">
                  <c:v>0.1393819855358317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16960"/>
        <c:axId val="40157760"/>
      </c:barChart>
      <c:catAx>
        <c:axId val="4061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0157760"/>
        <c:crossesAt val="0"/>
        <c:auto val="1"/>
        <c:lblAlgn val="ctr"/>
        <c:lblOffset val="100"/>
        <c:tickMarkSkip val="1"/>
        <c:noMultiLvlLbl val="0"/>
      </c:catAx>
      <c:valAx>
        <c:axId val="40157760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0616960"/>
        <c:crossesAt val="1"/>
        <c:crossBetween val="between"/>
      </c:valAx>
    </c:plotArea>
    <c:plotVisOnly val="1"/>
    <c:dispBlanksAs val="gap"/>
    <c:showDLblsOverMax val="0"/>
  </c:chart>
  <c:spPr>
    <a:ln>
      <a:solidFill>
        <a:srgbClr val="80808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0.81578947368421051</c:v>
                </c:pt>
                <c:pt idx="1">
                  <c:v>0.82208588957055218</c:v>
                </c:pt>
                <c:pt idx="2">
                  <c:v>0.82075471698113212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18496"/>
        <c:axId val="40160064"/>
      </c:barChart>
      <c:catAx>
        <c:axId val="4061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160064"/>
        <c:crossesAt val="0"/>
        <c:auto val="1"/>
        <c:lblAlgn val="ctr"/>
        <c:lblOffset val="100"/>
        <c:tickMarkSkip val="1"/>
        <c:noMultiLvlLbl val="0"/>
      </c:catAx>
      <c:valAx>
        <c:axId val="401600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618496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0.81481481481481477</c:v>
                </c:pt>
                <c:pt idx="1">
                  <c:v>0.86956521739130432</c:v>
                </c:pt>
                <c:pt idx="2">
                  <c:v>0.86885245901639341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19520"/>
        <c:axId val="40161792"/>
      </c:barChart>
      <c:catAx>
        <c:axId val="4061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161792"/>
        <c:crossesAt val="0"/>
        <c:auto val="1"/>
        <c:lblAlgn val="ctr"/>
        <c:lblOffset val="100"/>
        <c:tickMarkSkip val="1"/>
        <c:noMultiLvlLbl val="0"/>
      </c:catAx>
      <c:valAx>
        <c:axId val="401617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619520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0.96296296296296291</c:v>
                </c:pt>
                <c:pt idx="1">
                  <c:v>0.97826086956521741</c:v>
                </c:pt>
                <c:pt idx="2">
                  <c:v>0.98360655737704916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22976"/>
        <c:axId val="40164096"/>
      </c:barChart>
      <c:catAx>
        <c:axId val="4102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164096"/>
        <c:crossesAt val="0"/>
        <c:auto val="1"/>
        <c:lblAlgn val="ctr"/>
        <c:lblOffset val="100"/>
        <c:tickMarkSkip val="1"/>
        <c:noMultiLvlLbl val="0"/>
      </c:catAx>
      <c:valAx>
        <c:axId val="401640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022976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invertIfNegative val="0"/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0.88157894736842102</c:v>
                </c:pt>
                <c:pt idx="1">
                  <c:v>0.92024539877300615</c:v>
                </c:pt>
                <c:pt idx="2">
                  <c:v>0.91981132075471694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23488"/>
        <c:axId val="40092224"/>
      </c:barChart>
      <c:catAx>
        <c:axId val="4102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0092224"/>
        <c:crossesAt val="0"/>
        <c:auto val="1"/>
        <c:lblAlgn val="ctr"/>
        <c:lblOffset val="100"/>
        <c:tickMarkSkip val="1"/>
        <c:noMultiLvlLbl val="0"/>
      </c:catAx>
      <c:valAx>
        <c:axId val="40092224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1023488"/>
        <c:crossesAt val="1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0.80263157894736847</c:v>
                </c:pt>
                <c:pt idx="1">
                  <c:v>0.82208588957055218</c:v>
                </c:pt>
                <c:pt idx="2">
                  <c:v>0.81132075471698117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34240"/>
        <c:axId val="40094528"/>
      </c:barChart>
      <c:catAx>
        <c:axId val="4103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094528"/>
        <c:crossesAt val="0"/>
        <c:auto val="1"/>
        <c:lblAlgn val="ctr"/>
        <c:lblOffset val="100"/>
        <c:tickMarkSkip val="1"/>
        <c:noMultiLvlLbl val="0"/>
      </c:catAx>
      <c:valAx>
        <c:axId val="400945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034240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0.81481481481481477</c:v>
                </c:pt>
                <c:pt idx="1">
                  <c:v>0.86956521739130432</c:v>
                </c:pt>
                <c:pt idx="2">
                  <c:v>0.83606557377049184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35264"/>
        <c:axId val="40096256"/>
      </c:barChart>
      <c:catAx>
        <c:axId val="4103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096256"/>
        <c:crossesAt val="0"/>
        <c:auto val="1"/>
        <c:lblAlgn val="ctr"/>
        <c:lblOffset val="100"/>
        <c:tickMarkSkip val="1"/>
        <c:noMultiLvlLbl val="0"/>
      </c:catAx>
      <c:valAx>
        <c:axId val="400962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035264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1F9C87-BB52-4E81-9065-4699B9BE95B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66B822D-68DC-44F2-819F-F68798FC7BB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9C87-BB52-4E81-9065-4699B9BE95B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822D-68DC-44F2-819F-F68798FC7BB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9C87-BB52-4E81-9065-4699B9BE95B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822D-68DC-44F2-819F-F68798FC7BB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1F9C87-BB52-4E81-9065-4699B9BE95B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6B822D-68DC-44F2-819F-F68798FC7BB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1F9C87-BB52-4E81-9065-4699B9BE95B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6B822D-68DC-44F2-819F-F68798FC7BB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9C87-BB52-4E81-9065-4699B9BE95B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822D-68DC-44F2-819F-F68798FC7BB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9C87-BB52-4E81-9065-4699B9BE95B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822D-68DC-44F2-819F-F68798FC7BB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1F9C87-BB52-4E81-9065-4699B9BE95B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B822D-68DC-44F2-819F-F68798FC7BB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9C87-BB52-4E81-9065-4699B9BE95B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822D-68DC-44F2-819F-F68798FC7BB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1F9C87-BB52-4E81-9065-4699B9BE95B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6B822D-68DC-44F2-819F-F68798FC7BBC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1F9C87-BB52-4E81-9065-4699B9BE95B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B822D-68DC-44F2-819F-F68798FC7BBC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1F9C87-BB52-4E81-9065-4699B9BE95B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6B822D-68DC-44F2-819F-F68798FC7BB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mailto:eduharter@gmail.com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6336704" cy="814242"/>
          </a:xfrm>
        </p:spPr>
        <p:txBody>
          <a:bodyPr>
            <a:normAutofit/>
          </a:bodyPr>
          <a:lstStyle/>
          <a:p>
            <a:pPr algn="ctr"/>
            <a:r>
              <a:rPr lang="pt-BR" sz="1600" dirty="0" smtClean="0"/>
              <a:t>CURSO DE ESPECIALIZAÇÃO EM SAÚDE DA FAMÍLIA- UFPEL/UNASUS </a:t>
            </a:r>
            <a:endParaRPr lang="pt-BR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0194" y="2564904"/>
            <a:ext cx="6730642" cy="3528392"/>
          </a:xfrm>
        </p:spPr>
        <p:txBody>
          <a:bodyPr>
            <a:normAutofit/>
          </a:bodyPr>
          <a:lstStyle/>
          <a:p>
            <a:pPr algn="ctr"/>
            <a:r>
              <a:rPr lang="pt-BR" sz="2000" dirty="0"/>
              <a:t>MELHORIA DO CONTROLE E ACOMPANHAMENTO À HIPERTENSÃO ARTERIAL E AO DIABETES MELLITUS NA UNIDADE BÁSICA DE SAÚDE AVENIDA, SANTA CRUZ DO SUL -</a:t>
            </a:r>
            <a:r>
              <a:rPr lang="pt-BR" sz="2000" dirty="0" smtClean="0"/>
              <a:t>RS</a:t>
            </a:r>
            <a:endParaRPr lang="pt-BR" sz="2000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r"/>
            <a:r>
              <a:rPr lang="pt-BR" dirty="0" smtClean="0"/>
              <a:t>Especializando: Eduardo Mick </a:t>
            </a:r>
            <a:r>
              <a:rPr lang="pt-BR" dirty="0" err="1" smtClean="0"/>
              <a:t>Härter</a:t>
            </a:r>
            <a:endParaRPr lang="pt-BR" dirty="0" smtClean="0"/>
          </a:p>
          <a:p>
            <a:pPr algn="r"/>
            <a:r>
              <a:rPr lang="pt-BR" dirty="0" smtClean="0"/>
              <a:t>Orientadora: Ingrid D’</a:t>
            </a:r>
            <a:r>
              <a:rPr lang="pt-BR" dirty="0" err="1" smtClean="0"/>
              <a:t>avilla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1379074"/>
            <a:ext cx="18471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6835" y="188640"/>
            <a:ext cx="11194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25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/>
              <a:t>Objetivo 2</a:t>
            </a:r>
            <a:r>
              <a:rPr lang="pt-BR" dirty="0"/>
              <a:t>: Melhorar a qualidade da atenção a hipertensos e/ou </a:t>
            </a:r>
            <a:r>
              <a:rPr lang="pt-BR" dirty="0" smtClean="0"/>
              <a:t>diabéticos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 smtClean="0"/>
              <a:t>Meta5</a:t>
            </a:r>
            <a:r>
              <a:rPr lang="pt-BR" b="1" dirty="0"/>
              <a:t>:</a:t>
            </a:r>
            <a:r>
              <a:rPr lang="pt-BR" dirty="0"/>
              <a:t> Garantir a 100% dos hipertensos a realização de exames complementares em dia de acordo com o protocolo.</a:t>
            </a:r>
          </a:p>
          <a:p>
            <a:r>
              <a:rPr lang="pt-BR" b="1" dirty="0"/>
              <a:t>Meta6:</a:t>
            </a:r>
            <a:r>
              <a:rPr lang="pt-BR" dirty="0"/>
              <a:t> Garantir a 100% dos diabéticos a realização de exames complementares em dia de acordo com o protocolo.</a:t>
            </a:r>
          </a:p>
          <a:p>
            <a:r>
              <a:rPr lang="pt-BR" b="1" dirty="0"/>
              <a:t>Meta7:</a:t>
            </a:r>
            <a:r>
              <a:rPr lang="pt-BR" dirty="0"/>
              <a:t> Priorizar a prescrição de medicamentos da farmácia popular para 100% dos hipertensos cadastrados na unidade de saúde.</a:t>
            </a:r>
          </a:p>
          <a:p>
            <a:r>
              <a:rPr lang="pt-BR" b="1" dirty="0"/>
              <a:t>Meta8: </a:t>
            </a:r>
            <a:r>
              <a:rPr lang="pt-BR" dirty="0"/>
              <a:t>Priorizar a prescrição de medicamentos da farmácia popular para 100% dos diabéticos cadastrados na unidade de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2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2752" cy="4873752"/>
          </a:xfrm>
        </p:spPr>
        <p:txBody>
          <a:bodyPr>
            <a:normAutofit/>
          </a:bodyPr>
          <a:lstStyle/>
          <a:p>
            <a:r>
              <a:rPr lang="pt-BR" sz="1800" dirty="0" smtClean="0"/>
              <a:t>A meta de 100% de pacientes Hipertensos com exames complementares em dia de acordo com o protocolo não foi alcançada, chegamos no final do ultimo mês com 82,1%.</a:t>
            </a:r>
            <a:endParaRPr lang="pt-BR" sz="18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283968" y="1600200"/>
            <a:ext cx="3640832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A meta de 100% de pacientes </a:t>
            </a:r>
            <a:r>
              <a:rPr lang="pt-BR" sz="1800" dirty="0" smtClean="0"/>
              <a:t>Diabéticos </a:t>
            </a:r>
            <a:r>
              <a:rPr lang="pt-BR" sz="1800" dirty="0"/>
              <a:t>com exames complementares em dia de acordo com o protocolo não foi alcançada, chegamos no final do ultimo mês com </a:t>
            </a:r>
            <a:r>
              <a:rPr lang="pt-BR" sz="1800" dirty="0" smtClean="0"/>
              <a:t>86,9%.</a:t>
            </a:r>
            <a:endParaRPr lang="pt-BR" sz="1800" dirty="0"/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90256381"/>
              </p:ext>
            </p:extLst>
          </p:nvPr>
        </p:nvGraphicFramePr>
        <p:xfrm>
          <a:off x="539552" y="3789040"/>
          <a:ext cx="3384376" cy="2344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099107636"/>
              </p:ext>
            </p:extLst>
          </p:nvPr>
        </p:nvGraphicFramePr>
        <p:xfrm>
          <a:off x="4572000" y="3789040"/>
          <a:ext cx="3528392" cy="2364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7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2752" cy="4873752"/>
          </a:xfrm>
        </p:spPr>
        <p:txBody>
          <a:bodyPr>
            <a:normAutofit/>
          </a:bodyPr>
          <a:lstStyle/>
          <a:p>
            <a:r>
              <a:rPr lang="pt-BR" sz="1800" dirty="0"/>
              <a:t>A meta de 100% de pacientes Hipertensos com </a:t>
            </a:r>
            <a:r>
              <a:rPr lang="pt-BR" sz="1800" dirty="0" smtClean="0"/>
              <a:t>prescrição de medicamentos da farmácia popular/</a:t>
            </a:r>
            <a:r>
              <a:rPr lang="pt-BR" sz="1800" dirty="0" err="1" smtClean="0"/>
              <a:t>Hiperdia</a:t>
            </a:r>
            <a:r>
              <a:rPr lang="pt-BR" sz="1800" dirty="0" smtClean="0"/>
              <a:t> não </a:t>
            </a:r>
            <a:r>
              <a:rPr lang="pt-BR" sz="1800" dirty="0"/>
              <a:t>foi alcançada, chegamos no final do ultimo mês com </a:t>
            </a:r>
            <a:r>
              <a:rPr lang="pt-BR" sz="1800" dirty="0" smtClean="0"/>
              <a:t>92%.</a:t>
            </a:r>
            <a:endParaRPr lang="pt-BR" sz="18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283968" y="1600200"/>
            <a:ext cx="3640832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A meta de 100% de pacientes Diabéticos com prescrição de medicamentos da farmácia popular/</a:t>
            </a:r>
            <a:r>
              <a:rPr lang="pt-BR" sz="1800" dirty="0" err="1" smtClean="0"/>
              <a:t>Hiperdia</a:t>
            </a:r>
            <a:r>
              <a:rPr lang="pt-BR" sz="1800" dirty="0" smtClean="0"/>
              <a:t> não foi alcançada, chegamos no final do ultimo mês com 98,4%.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620054046"/>
              </p:ext>
            </p:extLst>
          </p:nvPr>
        </p:nvGraphicFramePr>
        <p:xfrm>
          <a:off x="4638396" y="3717032"/>
          <a:ext cx="3251989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046215950"/>
              </p:ext>
            </p:extLst>
          </p:nvPr>
        </p:nvGraphicFramePr>
        <p:xfrm>
          <a:off x="827584" y="3717032"/>
          <a:ext cx="295232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7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/>
              <a:t>Objetivo 3:</a:t>
            </a:r>
            <a:r>
              <a:rPr lang="pt-BR" dirty="0"/>
              <a:t> Melhorar a adesão de hipertensos e/ou diabéticos ao </a:t>
            </a:r>
            <a:r>
              <a:rPr lang="pt-BR" dirty="0" smtClean="0"/>
              <a:t>programa</a:t>
            </a:r>
          </a:p>
          <a:p>
            <a:endParaRPr lang="pt-BR" dirty="0"/>
          </a:p>
          <a:p>
            <a:r>
              <a:rPr lang="pt-BR" b="1" dirty="0"/>
              <a:t>Meta11: </a:t>
            </a:r>
            <a:r>
              <a:rPr lang="pt-BR" dirty="0"/>
              <a:t>Buscar 100% dos hipertensos faltosos às consultas na unidade de saúde conforme a periodicidade recomendada.</a:t>
            </a:r>
          </a:p>
          <a:p>
            <a:r>
              <a:rPr lang="pt-BR" b="1" dirty="0"/>
              <a:t>Meta12: </a:t>
            </a:r>
            <a:r>
              <a:rPr lang="pt-BR" dirty="0"/>
              <a:t>Buscar 100% dos diabéticos faltosos às consultas na unidade de saúde conforme a periodicidade recomendada.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62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Não </a:t>
            </a:r>
            <a:r>
              <a:rPr lang="pt-BR" dirty="0"/>
              <a:t>foi possível mensurar </a:t>
            </a:r>
            <a:r>
              <a:rPr lang="pt-BR" dirty="0" smtClean="0"/>
              <a:t>a proporção </a:t>
            </a:r>
            <a:r>
              <a:rPr lang="pt-BR" dirty="0"/>
              <a:t>de hipertensos e diabéticos faltosos às consultas com busca </a:t>
            </a:r>
            <a:r>
              <a:rPr lang="pt-BR" dirty="0" smtClean="0"/>
              <a:t>ativa.</a:t>
            </a:r>
          </a:p>
          <a:p>
            <a:pPr lvl="1"/>
            <a:r>
              <a:rPr lang="pt-BR" dirty="0" smtClean="0"/>
              <a:t>Não possuíamos </a:t>
            </a:r>
            <a:r>
              <a:rPr lang="pt-BR" dirty="0"/>
              <a:t>agentes de </a:t>
            </a:r>
            <a:r>
              <a:rPr lang="pt-BR" dirty="0" smtClean="0"/>
              <a:t>saúde para fazer busca ativa.</a:t>
            </a:r>
          </a:p>
          <a:p>
            <a:pPr lvl="1"/>
            <a:r>
              <a:rPr lang="pt-BR" dirty="0" smtClean="0"/>
              <a:t>Não </a:t>
            </a:r>
            <a:r>
              <a:rPr lang="pt-BR" dirty="0"/>
              <a:t>foi autorizado pela gestão o agendamento de retorno do usuário após consulta </a:t>
            </a:r>
            <a:r>
              <a:rPr lang="pt-BR" dirty="0" smtClean="0"/>
              <a:t>clinica. (Agendamentos eram feitos por telefone, a cada dois dias, e mediante fichas, diariamente, reservando um quarto das vagas para idosos.)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034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/>
              <a:t>Objetivo 4</a:t>
            </a:r>
            <a:r>
              <a:rPr lang="pt-BR" dirty="0"/>
              <a:t>: Melhorar o registro das </a:t>
            </a:r>
            <a:r>
              <a:rPr lang="pt-BR" dirty="0" smtClean="0"/>
              <a:t>informações</a:t>
            </a:r>
          </a:p>
          <a:p>
            <a:endParaRPr lang="pt-BR" dirty="0"/>
          </a:p>
          <a:p>
            <a:r>
              <a:rPr lang="pt-BR" b="1" dirty="0"/>
              <a:t>Meta13: </a:t>
            </a:r>
            <a:r>
              <a:rPr lang="pt-BR" dirty="0"/>
              <a:t>Manter ficha de acompanhamento de 100% dos hipertensos cadastrados na unidade de saúde.</a:t>
            </a:r>
          </a:p>
          <a:p>
            <a:r>
              <a:rPr lang="pt-BR" b="1" dirty="0"/>
              <a:t>Meta14: </a:t>
            </a:r>
            <a:r>
              <a:rPr lang="pt-BR" dirty="0"/>
              <a:t>Manter ficha de acompanhamento de 100% dos diabéticos cadastrados na unidade de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08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r>
              <a:rPr lang="pt-BR" dirty="0" smtClean="0"/>
              <a:t>Todos os hipertensos e diabéticos cadastrados tiveram registros adequados na ficha de acompanhamento em todos os meses da intervenção.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56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/>
              <a:t>Objetivo 5</a:t>
            </a:r>
            <a:r>
              <a:rPr lang="pt-BR" dirty="0"/>
              <a:t>: Mapear hipertensos e diabéticos de risco para doença </a:t>
            </a:r>
            <a:r>
              <a:rPr lang="pt-BR" dirty="0" smtClean="0"/>
              <a:t>cardiovascular</a:t>
            </a:r>
          </a:p>
          <a:p>
            <a:endParaRPr lang="pt-BR" dirty="0"/>
          </a:p>
          <a:p>
            <a:r>
              <a:rPr lang="pt-BR" b="1" dirty="0"/>
              <a:t>Meta15: </a:t>
            </a:r>
            <a:r>
              <a:rPr lang="pt-BR" dirty="0"/>
              <a:t>Realizar estratificação do risco cardiovascular em 100% dos hipertensos cadastrados na unidade de saúde.</a:t>
            </a:r>
          </a:p>
          <a:p>
            <a:r>
              <a:rPr lang="pt-BR" b="1" dirty="0"/>
              <a:t>Meta16: </a:t>
            </a:r>
            <a:r>
              <a:rPr lang="pt-BR" dirty="0"/>
              <a:t>Realizar estratificação do risco cardiovascular em 100% dos diabéticos cadastrados na unidade de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95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2752" cy="4873752"/>
          </a:xfrm>
        </p:spPr>
        <p:txBody>
          <a:bodyPr>
            <a:normAutofit/>
          </a:bodyPr>
          <a:lstStyle/>
          <a:p>
            <a:r>
              <a:rPr lang="pt-BR" sz="1800" dirty="0"/>
              <a:t>A meta de 100% de pacientes Hipertensos com </a:t>
            </a:r>
            <a:r>
              <a:rPr lang="pt-BR" sz="1800" dirty="0" smtClean="0"/>
              <a:t>estratificação de risco cardiovascular por exame clinico </a:t>
            </a:r>
            <a:r>
              <a:rPr lang="pt-BR" sz="1800" dirty="0"/>
              <a:t>não foi alcançada, chegamos no final do ultimo mês com </a:t>
            </a:r>
            <a:r>
              <a:rPr lang="pt-BR" sz="1800" dirty="0" smtClean="0"/>
              <a:t>81,1</a:t>
            </a:r>
            <a:r>
              <a:rPr lang="pt-BR" sz="1800" dirty="0"/>
              <a:t>%.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283968" y="1600200"/>
            <a:ext cx="3640832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A meta de 100% de pacientes Hipertensos com estratificação de risco cardiovascular por exame clinico não foi alcançada, chegamos no final do ultimo mês com </a:t>
            </a:r>
            <a:r>
              <a:rPr lang="pt-BR" sz="1800" dirty="0" smtClean="0"/>
              <a:t>83,6%.</a:t>
            </a:r>
            <a:endParaRPr lang="pt-BR" sz="1800" dirty="0"/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359982533"/>
              </p:ext>
            </p:extLst>
          </p:nvPr>
        </p:nvGraphicFramePr>
        <p:xfrm>
          <a:off x="611560" y="3933056"/>
          <a:ext cx="3384376" cy="197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43362593"/>
              </p:ext>
            </p:extLst>
          </p:nvPr>
        </p:nvGraphicFramePr>
        <p:xfrm>
          <a:off x="4644008" y="3933056"/>
          <a:ext cx="338437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56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Objetivo 6</a:t>
            </a:r>
            <a:r>
              <a:rPr lang="pt-BR" dirty="0"/>
              <a:t>: Promover a saúde de hipertensos e </a:t>
            </a:r>
            <a:r>
              <a:rPr lang="pt-BR" dirty="0" smtClean="0"/>
              <a:t>diabéticos</a:t>
            </a:r>
          </a:p>
          <a:p>
            <a:endParaRPr lang="pt-BR" dirty="0"/>
          </a:p>
          <a:p>
            <a:r>
              <a:rPr lang="pt-BR" b="1" dirty="0"/>
              <a:t>Meta17: </a:t>
            </a:r>
            <a:r>
              <a:rPr lang="pt-BR" dirty="0"/>
              <a:t>Garantir orientação nutricional sobre alimentação </a:t>
            </a:r>
            <a:r>
              <a:rPr lang="pt-BR" dirty="0" smtClean="0"/>
              <a:t>saudável </a:t>
            </a:r>
            <a:r>
              <a:rPr lang="pt-BR" dirty="0"/>
              <a:t>a 100% dos hipertensos.</a:t>
            </a:r>
          </a:p>
          <a:p>
            <a:r>
              <a:rPr lang="pt-BR" b="1" dirty="0"/>
              <a:t>Meta18: </a:t>
            </a:r>
            <a:r>
              <a:rPr lang="pt-BR" dirty="0"/>
              <a:t>Garantir orientação nutricional sobre alimentação saudável a 100% dos diabéticos.</a:t>
            </a:r>
          </a:p>
          <a:p>
            <a:r>
              <a:rPr lang="pt-BR" b="1" dirty="0" smtClean="0"/>
              <a:t>Meta21</a:t>
            </a:r>
            <a:r>
              <a:rPr lang="pt-BR" b="1" dirty="0"/>
              <a:t>: </a:t>
            </a:r>
            <a:r>
              <a:rPr lang="pt-BR" dirty="0"/>
              <a:t>Garantir orientação sobre os riscos do tabagismo a 100% dos pacientes hipertensos.</a:t>
            </a:r>
          </a:p>
          <a:p>
            <a:r>
              <a:rPr lang="pt-BR" b="1" dirty="0"/>
              <a:t>Meta22: </a:t>
            </a:r>
            <a:r>
              <a:rPr lang="pt-BR" dirty="0"/>
              <a:t>Garantir orientação sobre os riscos do tabagismo a 100% dos pacientes diabéticos.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75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Município: Santa Cruz do Sul</a:t>
            </a:r>
            <a:endParaRPr lang="pt-BR" dirty="0"/>
          </a:p>
        </p:txBody>
      </p:sp>
      <p:pic>
        <p:nvPicPr>
          <p:cNvPr id="1026" name="Picture 2" descr="C:\Users\eduardo\Desktop\PROVAB\Figuras\img_brasa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028590" cy="9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duardo\Desktop\PROVAB\Figuras\PARQUE-DA-OKTOBERFES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1"/>
            <a:ext cx="3859382" cy="28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duardo\Desktop\PROVAB\Figuras\tune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64514"/>
            <a:ext cx="4345897" cy="288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pt-BR" dirty="0" smtClean="0"/>
              <a:t>Todos os Hipertensos e Diabéticos receberam orientações nutricionais sobre alimentação saudável; </a:t>
            </a:r>
          </a:p>
          <a:p>
            <a:r>
              <a:rPr lang="pt-BR" dirty="0" smtClean="0"/>
              <a:t>Todos os Hipertensos e Diabéticos receberam orientações sobre pratica de atividade física regular;</a:t>
            </a:r>
          </a:p>
          <a:p>
            <a:r>
              <a:rPr lang="pt-BR" dirty="0"/>
              <a:t>Todos os Hipertensos e Diabéticos receberam orientações sobre </a:t>
            </a:r>
            <a:r>
              <a:rPr lang="pt-BR" dirty="0" smtClean="0"/>
              <a:t>os riscos do tabagismo;</a:t>
            </a:r>
            <a:endParaRPr lang="pt-BR" dirty="0"/>
          </a:p>
          <a:p>
            <a:r>
              <a:rPr lang="pt-BR" dirty="0"/>
              <a:t>Todos os Hipertensos e Diabéticos receberam orientações sobre </a:t>
            </a:r>
            <a:r>
              <a:rPr lang="pt-BR" dirty="0" smtClean="0"/>
              <a:t>higiene bucal;</a:t>
            </a:r>
          </a:p>
        </p:txBody>
      </p:sp>
    </p:spTree>
    <p:extLst>
      <p:ext uri="{BB962C8B-B14F-4D97-AF65-F5344CB8AC3E}">
        <p14:creationId xmlns:p14="http://schemas.microsoft.com/office/powerpoint/2010/main" val="4656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Propiciou </a:t>
            </a:r>
            <a:r>
              <a:rPr lang="pt-BR" dirty="0"/>
              <a:t>a criação de um cadastro atualizado e completo dos usuários diabéticos e hipertensos que comparecerem à </a:t>
            </a:r>
            <a:r>
              <a:rPr lang="pt-BR" dirty="0" smtClean="0"/>
              <a:t>Unidade;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Garantiu melhorias </a:t>
            </a:r>
            <a:r>
              <a:rPr lang="pt-BR" dirty="0"/>
              <a:t>nos </a:t>
            </a:r>
            <a:r>
              <a:rPr lang="pt-BR" dirty="0" smtClean="0"/>
              <a:t>registros e organização </a:t>
            </a:r>
            <a:r>
              <a:rPr lang="pt-BR" dirty="0"/>
              <a:t>das </a:t>
            </a:r>
            <a:r>
              <a:rPr lang="pt-BR" dirty="0" smtClean="0"/>
              <a:t>informações;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Qualidade </a:t>
            </a:r>
            <a:r>
              <a:rPr lang="pt-BR" dirty="0"/>
              <a:t>da atenção à saúde do usuário Diabético e </a:t>
            </a:r>
            <a:r>
              <a:rPr lang="pt-BR" dirty="0" smtClean="0"/>
              <a:t>Hipertenso a partir dos </a:t>
            </a:r>
            <a:r>
              <a:rPr lang="pt-BR" dirty="0"/>
              <a:t>protocolos de exame físico, exames laboratoriais e </a:t>
            </a:r>
            <a:r>
              <a:rPr lang="pt-BR" dirty="0" smtClean="0"/>
              <a:t>orientações;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84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Já </a:t>
            </a:r>
            <a:r>
              <a:rPr lang="pt-BR" dirty="0"/>
              <a:t>está incorporada </a:t>
            </a:r>
            <a:r>
              <a:rPr lang="pt-BR" dirty="0" smtClean="0"/>
              <a:t>à rotina da UBS;</a:t>
            </a:r>
          </a:p>
          <a:p>
            <a:r>
              <a:rPr lang="pt-BR" dirty="0" smtClean="0"/>
              <a:t>Mantém-se o cadastramento e a </a:t>
            </a:r>
            <a:r>
              <a:rPr lang="pt-BR" dirty="0"/>
              <a:t>qualidade de cada atendimento, com registro </a:t>
            </a:r>
            <a:r>
              <a:rPr lang="pt-BR" dirty="0" smtClean="0"/>
              <a:t>adequado</a:t>
            </a:r>
            <a:r>
              <a:rPr lang="pt-BR" dirty="0"/>
              <a:t>;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Desafios: </a:t>
            </a:r>
          </a:p>
          <a:p>
            <a:r>
              <a:rPr lang="pt-BR" dirty="0" smtClean="0"/>
              <a:t>Melhorar a cobertura do programa e da UBS;</a:t>
            </a:r>
          </a:p>
          <a:p>
            <a:r>
              <a:rPr lang="pt-BR" dirty="0" smtClean="0"/>
              <a:t>Contratar número adequado de ACS;</a:t>
            </a:r>
          </a:p>
          <a:p>
            <a:r>
              <a:rPr lang="pt-BR" dirty="0" smtClean="0"/>
              <a:t>Transformar o modelo assistencial: ESF;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4975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Reflexão Critica sobre o meu processo pessoal de aprendizagem e na implementação da intervenção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Foi possível aprender </a:t>
            </a:r>
            <a:r>
              <a:rPr lang="pt-BR" dirty="0"/>
              <a:t>sobre a situação do SUS e da atenção </a:t>
            </a:r>
            <a:r>
              <a:rPr lang="pt-BR" dirty="0" smtClean="0"/>
              <a:t>básica;</a:t>
            </a:r>
          </a:p>
          <a:p>
            <a:pPr algn="just"/>
            <a:r>
              <a:rPr lang="pt-BR" dirty="0" smtClean="0"/>
              <a:t>Revisar </a:t>
            </a:r>
            <a:r>
              <a:rPr lang="pt-BR" dirty="0"/>
              <a:t>as patologias mais prevalentes na </a:t>
            </a:r>
            <a:r>
              <a:rPr lang="pt-BR" dirty="0" smtClean="0"/>
              <a:t>população;</a:t>
            </a:r>
          </a:p>
          <a:p>
            <a:pPr algn="just"/>
            <a:r>
              <a:rPr lang="pt-BR" dirty="0" smtClean="0"/>
              <a:t>Revisar </a:t>
            </a:r>
            <a:r>
              <a:rPr lang="pt-BR" dirty="0"/>
              <a:t>as principais medidas de prevenção primária e sua </a:t>
            </a:r>
            <a:r>
              <a:rPr lang="pt-BR" dirty="0" smtClean="0"/>
              <a:t>importância;</a:t>
            </a:r>
          </a:p>
          <a:p>
            <a:pPr algn="just"/>
            <a:r>
              <a:rPr lang="pt-BR" dirty="0" smtClean="0"/>
              <a:t>Aprender </a:t>
            </a:r>
            <a:r>
              <a:rPr lang="pt-BR" dirty="0"/>
              <a:t>a planejar, executar e avaliar uma </a:t>
            </a:r>
            <a:r>
              <a:rPr lang="pt-BR" dirty="0" smtClean="0"/>
              <a:t>intervenção;</a:t>
            </a:r>
          </a:p>
          <a:p>
            <a:pPr algn="just"/>
            <a:r>
              <a:rPr lang="pt-BR" dirty="0" smtClean="0"/>
              <a:t>Foi possível ver na </a:t>
            </a:r>
            <a:r>
              <a:rPr lang="pt-BR" dirty="0"/>
              <a:t>prática a importância do atendimento multidisciplinar e melhor me preparar para atender meus pacientes.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627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eduardo\Desktop\PROVAB\Figuras\outubrorosaequi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02" y="1363227"/>
            <a:ext cx="5760466" cy="430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500" i="1" dirty="0" smtClean="0">
                <a:solidFill>
                  <a:schemeClr val="bg1"/>
                </a:solidFill>
              </a:rPr>
              <a:t>Obrigado!!</a:t>
            </a:r>
          </a:p>
          <a:p>
            <a:pPr marL="0" indent="0">
              <a:buNone/>
            </a:pPr>
            <a:endParaRPr lang="pt-BR" dirty="0" smtClean="0"/>
          </a:p>
          <a:p>
            <a:pPr marL="365760" lvl="1" indent="0" algn="r">
              <a:buNone/>
            </a:pPr>
            <a:endParaRPr lang="pt-BR" dirty="0" smtClean="0"/>
          </a:p>
          <a:p>
            <a:pPr marL="365760" lvl="1" indent="0" algn="r">
              <a:buNone/>
            </a:pPr>
            <a:endParaRPr lang="pt-BR" dirty="0"/>
          </a:p>
          <a:p>
            <a:pPr marL="365760" lvl="1" indent="0" algn="r">
              <a:buNone/>
            </a:pPr>
            <a:endParaRPr lang="pt-BR" dirty="0" smtClean="0"/>
          </a:p>
          <a:p>
            <a:pPr marL="365760" lvl="1" indent="0" algn="r">
              <a:buNone/>
            </a:pPr>
            <a:endParaRPr lang="pt-BR" dirty="0"/>
          </a:p>
          <a:p>
            <a:pPr marL="365760" lvl="1" indent="0" algn="r">
              <a:buNone/>
            </a:pPr>
            <a:endParaRPr lang="pt-BR" dirty="0" smtClean="0"/>
          </a:p>
          <a:p>
            <a:pPr marL="365760" lvl="1" indent="0" algn="r">
              <a:buNone/>
            </a:pPr>
            <a:endParaRPr lang="pt-BR" dirty="0"/>
          </a:p>
          <a:p>
            <a:pPr marL="365760" lvl="1" indent="0" algn="r">
              <a:buNone/>
            </a:pPr>
            <a:endParaRPr lang="pt-BR" dirty="0" smtClean="0"/>
          </a:p>
          <a:p>
            <a:pPr marL="365760" lvl="1" indent="0" algn="r">
              <a:buNone/>
            </a:pPr>
            <a:endParaRPr lang="pt-BR" dirty="0"/>
          </a:p>
          <a:p>
            <a:pPr marL="365760" lvl="1" indent="0" algn="r">
              <a:buNone/>
            </a:pPr>
            <a:endParaRPr lang="pt-BR" dirty="0" smtClean="0"/>
          </a:p>
          <a:p>
            <a:pPr marL="365760" lvl="1" indent="0" algn="r">
              <a:buNone/>
            </a:pPr>
            <a:r>
              <a:rPr lang="pt-BR" dirty="0" smtClean="0"/>
              <a:t>Eduardo Mick </a:t>
            </a:r>
            <a:r>
              <a:rPr lang="pt-BR" dirty="0" err="1" smtClean="0"/>
              <a:t>Härter</a:t>
            </a:r>
            <a:endParaRPr lang="pt-BR" dirty="0" smtClean="0"/>
          </a:p>
          <a:p>
            <a:pPr marL="0" indent="0" algn="r">
              <a:buNone/>
            </a:pPr>
            <a:r>
              <a:rPr lang="pt-BR" dirty="0" smtClean="0">
                <a:hlinkClick r:id="rId3"/>
              </a:rPr>
              <a:t>eduharter@gmail.com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098" name="Picture 2" descr="C:\Users\eduardo\Desktop\PROVAB\Figuras\lanc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4" y="195461"/>
            <a:ext cx="2786827" cy="208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duardo\Desktop\PROVAB\Figuras\outubrorosa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224"/>
            <a:ext cx="1859514" cy="24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duardo\Desktop\PROVAB\Figuras\outubroros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1" y="4557063"/>
            <a:ext cx="2944492" cy="220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duardo\Desktop\PROVAB\Figuras\outubrorros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156" y="2598576"/>
            <a:ext cx="2256066" cy="16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eduardo\Desktop\PROVAB\Figuras\outrubvroros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09" y="2501961"/>
            <a:ext cx="1513261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eduardo\Desktop\PROVAB\Figuras\PARQUE-DA-OKTOBERFEST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16" y="119223"/>
            <a:ext cx="2304256" cy="17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eduardo\Desktop\PROVAB\Figuras\tunel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65553"/>
            <a:ext cx="2046287" cy="13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eduardo\Desktop\PROVAB\Figuras\outubrorosasemana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70" y="74997"/>
            <a:ext cx="1732586" cy="17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07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7524" y="1628800"/>
            <a:ext cx="7992888" cy="5349208"/>
          </a:xfrm>
        </p:spPr>
        <p:txBody>
          <a:bodyPr/>
          <a:lstStyle/>
          <a:p>
            <a:r>
              <a:rPr lang="pt-BR" dirty="0" smtClean="0"/>
              <a:t>Unidade Básica de Saúde Avenida</a:t>
            </a:r>
            <a:endParaRPr lang="pt-BR" dirty="0"/>
          </a:p>
          <a:p>
            <a:pPr lvl="1"/>
            <a:r>
              <a:rPr lang="pt-BR" dirty="0" smtClean="0"/>
              <a:t>Área </a:t>
            </a:r>
            <a:r>
              <a:rPr lang="pt-BR" dirty="0"/>
              <a:t>não </a:t>
            </a:r>
            <a:r>
              <a:rPr lang="pt-BR" dirty="0" smtClean="0"/>
              <a:t>adstrita, atende </a:t>
            </a:r>
            <a:r>
              <a:rPr lang="pt-BR" dirty="0"/>
              <a:t>uma população de aproximadamente 10.000 habitantes e atua no modelo </a:t>
            </a:r>
            <a:r>
              <a:rPr lang="pt-BR" dirty="0" smtClean="0"/>
              <a:t>tradicional</a:t>
            </a:r>
          </a:p>
          <a:p>
            <a:pPr marL="365760" lvl="1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População usuária composta,</a:t>
            </a:r>
          </a:p>
          <a:p>
            <a:pPr marL="365760" lvl="1" indent="0">
              <a:buNone/>
            </a:pPr>
            <a:r>
              <a:rPr lang="pt-BR" dirty="0" smtClean="0"/>
              <a:t>em sua maioria, por idosos com</a:t>
            </a:r>
          </a:p>
          <a:p>
            <a:pPr marL="365760" lvl="1" indent="0">
              <a:buNone/>
            </a:pPr>
            <a:r>
              <a:rPr lang="pt-BR" dirty="0" smtClean="0"/>
              <a:t>com doenças crônicas.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</p:txBody>
      </p:sp>
      <p:pic>
        <p:nvPicPr>
          <p:cNvPr id="3074" name="Picture 2" descr="C:\Users\eduardo\Downloads\IMG_3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600400" cy="31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Melhorar o controle e o acompanhamento à hipertensão arterial e ao diabetes mellitus na Unidade Básica de Saúde Avenida em Santa Cruz do Sul- RS.</a:t>
            </a:r>
          </a:p>
        </p:txBody>
      </p:sp>
    </p:spTree>
    <p:extLst>
      <p:ext uri="{BB962C8B-B14F-4D97-AF65-F5344CB8AC3E}">
        <p14:creationId xmlns:p14="http://schemas.microsoft.com/office/powerpoint/2010/main" val="14366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/>
              <a:t>I</a:t>
            </a:r>
            <a:r>
              <a:rPr lang="pt-BR" dirty="0" smtClean="0"/>
              <a:t>ntervenção com 12 </a:t>
            </a:r>
            <a:r>
              <a:rPr lang="pt-BR" dirty="0"/>
              <a:t>semanas </a:t>
            </a:r>
            <a:r>
              <a:rPr lang="pt-BR" dirty="0" smtClean="0"/>
              <a:t>de duração (início em 11/08/2014) </a:t>
            </a:r>
          </a:p>
          <a:p>
            <a:r>
              <a:rPr lang="pt-BR" dirty="0" smtClean="0"/>
              <a:t>As </a:t>
            </a:r>
            <a:r>
              <a:rPr lang="pt-BR" dirty="0"/>
              <a:t>ações </a:t>
            </a:r>
            <a:r>
              <a:rPr lang="pt-BR" dirty="0" smtClean="0"/>
              <a:t>foram </a:t>
            </a:r>
            <a:r>
              <a:rPr lang="pt-BR" dirty="0"/>
              <a:t>organizadas a partir dos seguintes eixos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monitoramento </a:t>
            </a:r>
            <a:r>
              <a:rPr lang="pt-BR" dirty="0"/>
              <a:t>e avaliação; </a:t>
            </a:r>
            <a:endParaRPr lang="pt-BR" dirty="0" smtClean="0"/>
          </a:p>
          <a:p>
            <a:pPr lvl="1"/>
            <a:r>
              <a:rPr lang="pt-BR" dirty="0" smtClean="0"/>
              <a:t>organização </a:t>
            </a:r>
            <a:r>
              <a:rPr lang="pt-BR" dirty="0"/>
              <a:t>e gestão do serviço; </a:t>
            </a:r>
            <a:endParaRPr lang="pt-BR" dirty="0" smtClean="0"/>
          </a:p>
          <a:p>
            <a:pPr lvl="1"/>
            <a:r>
              <a:rPr lang="pt-BR" dirty="0" smtClean="0"/>
              <a:t>engajamento </a:t>
            </a:r>
            <a:r>
              <a:rPr lang="pt-BR" dirty="0"/>
              <a:t>público; </a:t>
            </a:r>
            <a:endParaRPr lang="pt-BR" dirty="0" smtClean="0"/>
          </a:p>
          <a:p>
            <a:pPr lvl="1"/>
            <a:r>
              <a:rPr lang="pt-BR" dirty="0" smtClean="0"/>
              <a:t>qualificação </a:t>
            </a:r>
            <a:r>
              <a:rPr lang="pt-BR" dirty="0"/>
              <a:t>da pratica clinica.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77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semana:</a:t>
            </a:r>
          </a:p>
          <a:p>
            <a:pPr lvl="1"/>
            <a:r>
              <a:rPr lang="pt-BR" dirty="0" smtClean="0"/>
              <a:t>Capacitação </a:t>
            </a:r>
            <a:r>
              <a:rPr lang="pt-BR" dirty="0"/>
              <a:t>dos profissionais de saúde da UBS sobre o protocolo </a:t>
            </a:r>
            <a:r>
              <a:rPr lang="pt-BR" dirty="0" smtClean="0"/>
              <a:t>HAS/DM</a:t>
            </a:r>
          </a:p>
          <a:p>
            <a:pPr lvl="1"/>
            <a:r>
              <a:rPr lang="pt-BR" dirty="0"/>
              <a:t>Estabelecimento da função de cada membro da </a:t>
            </a:r>
            <a:r>
              <a:rPr lang="pt-BR" dirty="0" smtClean="0"/>
              <a:t>equipe</a:t>
            </a:r>
          </a:p>
          <a:p>
            <a:pPr lvl="1"/>
            <a:r>
              <a:rPr lang="pt-BR" dirty="0"/>
              <a:t>Reunião com os </a:t>
            </a:r>
            <a:r>
              <a:rPr lang="pt-BR" dirty="0" smtClean="0"/>
              <a:t>gestores</a:t>
            </a:r>
          </a:p>
          <a:p>
            <a:r>
              <a:rPr lang="pt-BR" dirty="0" smtClean="0"/>
              <a:t>Todas as semanas.</a:t>
            </a:r>
          </a:p>
          <a:p>
            <a:pPr lvl="1"/>
            <a:r>
              <a:rPr lang="pt-BR" dirty="0"/>
              <a:t>Cadastramento dos </a:t>
            </a:r>
            <a:r>
              <a:rPr lang="pt-BR" dirty="0" smtClean="0"/>
              <a:t>usuários</a:t>
            </a:r>
          </a:p>
          <a:p>
            <a:pPr lvl="1"/>
            <a:r>
              <a:rPr lang="pt-BR" dirty="0" smtClean="0"/>
              <a:t>Atendimento </a:t>
            </a:r>
            <a:r>
              <a:rPr lang="pt-BR" dirty="0"/>
              <a:t>Clínico </a:t>
            </a:r>
            <a:endParaRPr lang="pt-BR" dirty="0" smtClean="0"/>
          </a:p>
          <a:p>
            <a:pPr lvl="1"/>
            <a:r>
              <a:rPr lang="pt-BR" dirty="0"/>
              <a:t>Realização de sala de </a:t>
            </a:r>
            <a:r>
              <a:rPr lang="pt-BR" dirty="0" smtClean="0"/>
              <a:t>espera</a:t>
            </a:r>
          </a:p>
          <a:p>
            <a:pPr lvl="1"/>
            <a:r>
              <a:rPr lang="pt-BR" dirty="0"/>
              <a:t>Manutenção dos registros atualizados </a:t>
            </a:r>
            <a:endParaRPr lang="pt-BR" dirty="0" smtClean="0"/>
          </a:p>
          <a:p>
            <a:pPr lvl="1"/>
            <a:r>
              <a:rPr lang="pt-BR" dirty="0"/>
              <a:t>Monitoramento da intervenção </a:t>
            </a:r>
          </a:p>
        </p:txBody>
      </p:sp>
    </p:spTree>
    <p:extLst>
      <p:ext uri="{BB962C8B-B14F-4D97-AF65-F5344CB8AC3E}">
        <p14:creationId xmlns:p14="http://schemas.microsoft.com/office/powerpoint/2010/main" val="32585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347048" cy="370100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eduardo\Desktop\PROVAB\Figuras\reuni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408712" cy="48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5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/>
              <a:t>Objetivo 1</a:t>
            </a:r>
            <a:r>
              <a:rPr lang="pt-BR" dirty="0"/>
              <a:t>: Ampliar a cobertura a hipertensos e/ou </a:t>
            </a:r>
            <a:r>
              <a:rPr lang="pt-BR" dirty="0" smtClean="0"/>
              <a:t>diabéticos</a:t>
            </a:r>
          </a:p>
          <a:p>
            <a:endParaRPr lang="pt-BR" dirty="0"/>
          </a:p>
          <a:p>
            <a:r>
              <a:rPr lang="pt-BR" b="1" dirty="0"/>
              <a:t>Meta1: </a:t>
            </a:r>
            <a:r>
              <a:rPr lang="pt-BR" dirty="0"/>
              <a:t>Cadastrar 20% dos hipertensos da área de abrangência no Programa de Atenção à Hipertensão Arterial e à Diabetes Mellitus da unidade de saúde</a:t>
            </a:r>
          </a:p>
          <a:p>
            <a:r>
              <a:rPr lang="pt-BR" b="1" dirty="0"/>
              <a:t>Meta2:</a:t>
            </a:r>
            <a:r>
              <a:rPr lang="pt-BR" dirty="0"/>
              <a:t> Cadastrar 20% dos diabéticos da área de abrangência no Programa de Atenção à Hipertensão Arterial e à Diabetes Mellitus da unidade de saúde.</a:t>
            </a:r>
          </a:p>
        </p:txBody>
      </p:sp>
    </p:spTree>
    <p:extLst>
      <p:ext uri="{BB962C8B-B14F-4D97-AF65-F5344CB8AC3E}">
        <p14:creationId xmlns:p14="http://schemas.microsoft.com/office/powerpoint/2010/main" val="31489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2752" cy="4873752"/>
          </a:xfrm>
        </p:spPr>
        <p:txBody>
          <a:bodyPr>
            <a:normAutofit/>
          </a:bodyPr>
          <a:lstStyle/>
          <a:p>
            <a:r>
              <a:rPr lang="pt-BR" sz="1800" dirty="0" smtClean="0"/>
              <a:t>A meta de 20% de Cobertura da população Hipertensa com mais de 20 anos não foi alcançada, chegamos no final do ultimo mês com 13,9%.</a:t>
            </a:r>
            <a:endParaRPr lang="pt-BR" sz="18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283968" y="1600200"/>
            <a:ext cx="3640832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A meta de 20% de Cobertura da população </a:t>
            </a:r>
            <a:r>
              <a:rPr lang="pt-BR" sz="1800" dirty="0" smtClean="0"/>
              <a:t>Diabética </a:t>
            </a:r>
            <a:r>
              <a:rPr lang="pt-BR" sz="1800" dirty="0"/>
              <a:t>com mais de 20 anos não foi alcançada, chegamos no final do ultimo mês </a:t>
            </a:r>
            <a:r>
              <a:rPr lang="pt-BR" sz="1800" dirty="0" smtClean="0"/>
              <a:t>com 16,3%.</a:t>
            </a:r>
            <a:endParaRPr lang="pt-BR" sz="1800" dirty="0"/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293546811"/>
              </p:ext>
            </p:extLst>
          </p:nvPr>
        </p:nvGraphicFramePr>
        <p:xfrm>
          <a:off x="4788024" y="3501008"/>
          <a:ext cx="331236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884252581"/>
              </p:ext>
            </p:extLst>
          </p:nvPr>
        </p:nvGraphicFramePr>
        <p:xfrm>
          <a:off x="539552" y="3501008"/>
          <a:ext cx="331236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90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1557</TotalTime>
  <Words>1159</Words>
  <Application>Microsoft Office PowerPoint</Application>
  <PresentationFormat>Apresentação na tela (4:3)</PresentationFormat>
  <Paragraphs>129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Balcão Envidraçado</vt:lpstr>
      <vt:lpstr>CURSO DE ESPECIALIZAÇÃO EM SAÚDE DA FAMÍLIA- UFPEL/UNASUS </vt:lpstr>
      <vt:lpstr>Introdução</vt:lpstr>
      <vt:lpstr>Introdução</vt:lpstr>
      <vt:lpstr>Objetivo Geral</vt:lpstr>
      <vt:lpstr>Metodologia</vt:lpstr>
      <vt:lpstr>Metodologia</vt:lpstr>
      <vt:lpstr>Metodologia</vt:lpstr>
      <vt:lpstr>Objetivos, Metas e Resultados</vt:lpstr>
      <vt:lpstr>Resultados</vt:lpstr>
      <vt:lpstr>Objetivos, Metas e Resultados</vt:lpstr>
      <vt:lpstr>Resultados</vt:lpstr>
      <vt:lpstr>Resultados</vt:lpstr>
      <vt:lpstr>Objetivos, Metas e Resultados</vt:lpstr>
      <vt:lpstr>Resultados</vt:lpstr>
      <vt:lpstr>Objetivos, Metas e Resultados</vt:lpstr>
      <vt:lpstr>Resultados</vt:lpstr>
      <vt:lpstr>Objetivos, Metas e Resultados</vt:lpstr>
      <vt:lpstr>Resultados</vt:lpstr>
      <vt:lpstr>Objetivos, Metas e Resultados</vt:lpstr>
      <vt:lpstr>Resultados</vt:lpstr>
      <vt:lpstr>Discussão</vt:lpstr>
      <vt:lpstr>Discussão</vt:lpstr>
      <vt:lpstr>Reflexão Critica sobre o meu processo pessoal de aprendizagem e na implementação da intervenção 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</dc:creator>
  <cp:lastModifiedBy>eduardo</cp:lastModifiedBy>
  <cp:revision>34</cp:revision>
  <dcterms:created xsi:type="dcterms:W3CDTF">2015-01-21T00:50:39Z</dcterms:created>
  <dcterms:modified xsi:type="dcterms:W3CDTF">2015-01-23T01:19:19Z</dcterms:modified>
</cp:coreProperties>
</file>