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0" r:id="rId3"/>
    <p:sldId id="261" r:id="rId4"/>
    <p:sldId id="257" r:id="rId5"/>
    <p:sldId id="259" r:id="rId6"/>
    <p:sldId id="275" r:id="rId7"/>
    <p:sldId id="262" r:id="rId8"/>
    <p:sldId id="272" r:id="rId9"/>
    <p:sldId id="264" r:id="rId10"/>
    <p:sldId id="263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arefas%202\tarefas%204%20unidade%203%20interven&#231;ao\relatorios%20finales%20da%20interven&#231;ao\Planilha%20coleta%20de%20dados_elaine_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5458757460396"/>
          <c:y val="3.585522006811636E-2"/>
          <c:w val="0.88604541242539747"/>
          <c:h val="0.84076018879355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8.8772845953003096E-2</c:v>
                </c:pt>
                <c:pt idx="1">
                  <c:v>0.16449086161879892</c:v>
                </c:pt>
                <c:pt idx="2">
                  <c:v>0.33420365535248142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64416"/>
        <c:axId val="-1098074208"/>
      </c:barChart>
      <c:catAx>
        <c:axId val="-10980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74208"/>
        <c:crosses val="autoZero"/>
        <c:auto val="1"/>
        <c:lblAlgn val="ctr"/>
        <c:lblOffset val="100"/>
        <c:noMultiLvlLbl val="0"/>
      </c:catAx>
      <c:valAx>
        <c:axId val="-10980742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4416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7.1391127580521935E-2"/>
          <c:w val="0.86019852176496758"/>
          <c:h val="0.8142298618022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 cap="rnd">
                <a:solidFill>
                  <a:schemeClr val="accent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8.8772845953002735E-2</c:v>
                </c:pt>
                <c:pt idx="1">
                  <c:v>0.16449086161879892</c:v>
                </c:pt>
                <c:pt idx="2">
                  <c:v>0.33420365535248064</c:v>
                </c:pt>
                <c:pt idx="3">
                  <c:v>0.45691906005221938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8062784"/>
        <c:axId val="-1098070944"/>
      </c:barChart>
      <c:catAx>
        <c:axId val="-109806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70944"/>
        <c:crosses val="autoZero"/>
        <c:auto val="1"/>
        <c:lblAlgn val="ctr"/>
        <c:lblOffset val="100"/>
        <c:noMultiLvlLbl val="0"/>
      </c:catAx>
      <c:valAx>
        <c:axId val="-109807094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278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4412140790108"/>
          <c:y val="5.6744631880471977E-2"/>
          <c:w val="0.82210231733853856"/>
          <c:h val="0.8009131236799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0.96363636363636351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61152"/>
        <c:axId val="-1098070400"/>
      </c:barChart>
      <c:catAx>
        <c:axId val="-10980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70400"/>
        <c:crosses val="autoZero"/>
        <c:auto val="1"/>
        <c:lblAlgn val="ctr"/>
        <c:lblOffset val="100"/>
        <c:noMultiLvlLbl val="0"/>
      </c:catAx>
      <c:valAx>
        <c:axId val="-109807040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115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0600438758208"/>
          <c:y val="5.9601072196861213E-2"/>
          <c:w val="0.86332209518508463"/>
          <c:h val="0.81408063751008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0.76923076923076927</c:v>
                </c:pt>
                <c:pt idx="1">
                  <c:v>0.75000000000000144</c:v>
                </c:pt>
                <c:pt idx="2">
                  <c:v>0.72151898734177211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75840"/>
        <c:axId val="-1098065504"/>
      </c:barChart>
      <c:catAx>
        <c:axId val="-10980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5504"/>
        <c:crosses val="autoZero"/>
        <c:auto val="1"/>
        <c:lblAlgn val="ctr"/>
        <c:lblOffset val="100"/>
        <c:noMultiLvlLbl val="0"/>
      </c:catAx>
      <c:valAx>
        <c:axId val="-109806550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7584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0.14705882352941191</c:v>
                </c:pt>
                <c:pt idx="1">
                  <c:v>0.19047619047619108</c:v>
                </c:pt>
                <c:pt idx="2">
                  <c:v>0.21875000000000036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69856"/>
        <c:axId val="-1098067680"/>
      </c:barChart>
      <c:catAx>
        <c:axId val="-10980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7680"/>
        <c:crosses val="autoZero"/>
        <c:auto val="1"/>
        <c:lblAlgn val="ctr"/>
        <c:lblOffset val="100"/>
        <c:noMultiLvlLbl val="0"/>
      </c:catAx>
      <c:valAx>
        <c:axId val="-10980676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9856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8577684506273"/>
          <c:y val="9.0316797282428279E-2"/>
          <c:w val="0.80777418848284999"/>
          <c:h val="0.64839475286665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63328"/>
        <c:axId val="-1098069312"/>
      </c:barChart>
      <c:catAx>
        <c:axId val="-109806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9312"/>
        <c:crosses val="autoZero"/>
        <c:auto val="1"/>
        <c:lblAlgn val="ctr"/>
        <c:lblOffset val="100"/>
        <c:noMultiLvlLbl val="0"/>
      </c:catAx>
      <c:valAx>
        <c:axId val="-109806931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332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0.17647058823529421</c:v>
                </c:pt>
                <c:pt idx="1">
                  <c:v>0.17460317460317457</c:v>
                </c:pt>
                <c:pt idx="2">
                  <c:v>0.49218750000000067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098067136"/>
        <c:axId val="-1098064960"/>
      </c:barChart>
      <c:catAx>
        <c:axId val="-109806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4960"/>
        <c:crosses val="autoZero"/>
        <c:auto val="1"/>
        <c:lblAlgn val="ctr"/>
        <c:lblOffset val="100"/>
        <c:noMultiLvlLbl val="0"/>
      </c:catAx>
      <c:valAx>
        <c:axId val="-10980649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0980671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33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69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12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5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01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1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50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51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42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4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15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76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79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4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0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88A8-D39A-4E3B-8E22-8ED2A4C3A0C4}" type="datetimeFigureOut">
              <a:rPr lang="pt-BR" smtClean="0"/>
              <a:pPr/>
              <a:t>02/07/2015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F2ED16-9D9A-4E08-8C29-E7EDB61045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4334" y="2556055"/>
            <a:ext cx="9716981" cy="39675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do idoso na UBSF </a:t>
            </a:r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-42, Manaus/AM.</a:t>
            </a:r>
            <a: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amilla </a:t>
            </a:r>
            <a:r>
              <a:rPr lang="pt-B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Dallazen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Aluna: Elaine Padrino Villate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9176" y="382137"/>
            <a:ext cx="9157197" cy="2142699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nº7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0536415" y="739879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0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9648" y="333633"/>
            <a:ext cx="9099933" cy="166816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b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do programa de atenção à saúde do idoso na unidade de saúde. </a:t>
            </a:r>
            <a:endParaRPr lang="pt-BR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08938"/>
              </p:ext>
            </p:extLst>
          </p:nvPr>
        </p:nvGraphicFramePr>
        <p:xfrm>
          <a:off x="2033517" y="2269475"/>
          <a:ext cx="8482083" cy="400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3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7104" y="358345"/>
            <a:ext cx="9166034" cy="172994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da continuidade da intervenção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do programa de atenção à saúde do idoso.</a:t>
            </a:r>
            <a:endParaRPr lang="pt-BR" sz="2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467779" y="2093205"/>
          <a:ext cx="8042314" cy="426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7146" y="321276"/>
            <a:ext cx="9193428" cy="192765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</a:t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hipertensos e/ou diabéticos com solicitação de exames complementares periódicos em dia.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715396"/>
              </p:ext>
            </p:extLst>
          </p:nvPr>
        </p:nvGraphicFramePr>
        <p:xfrm>
          <a:off x="2187147" y="2619632"/>
          <a:ext cx="8575588" cy="348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1923" y="358346"/>
            <a:ext cx="8785655" cy="17052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</a:t>
            </a:r>
            <a:br>
              <a:rPr lang="pt-BR" sz="40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hipertensos rastreados para diabetes.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086120"/>
              </p:ext>
            </p:extLst>
          </p:nvPr>
        </p:nvGraphicFramePr>
        <p:xfrm>
          <a:off x="2589213" y="2248930"/>
          <a:ext cx="8482441" cy="384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1351" y="407773"/>
            <a:ext cx="8625018" cy="16928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com primeira consulta odontológica programática.</a:t>
            </a: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6692"/>
              </p:ext>
            </p:extLst>
          </p:nvPr>
        </p:nvGraphicFramePr>
        <p:xfrm>
          <a:off x="2589214" y="2347784"/>
          <a:ext cx="8198236" cy="387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8212" y="148281"/>
            <a:ext cx="8454016" cy="2001795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faltosos às consultas que receberam busca ativa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21342"/>
              </p:ext>
            </p:extLst>
          </p:nvPr>
        </p:nvGraphicFramePr>
        <p:xfrm>
          <a:off x="2589213" y="2421924"/>
          <a:ext cx="8148809" cy="378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5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714" y="271849"/>
            <a:ext cx="8911687" cy="180408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Resultados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Proporção de idosos com orientação individual de cuidados de saúde bucal em dia.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21013"/>
              </p:ext>
            </p:extLst>
          </p:nvPr>
        </p:nvGraphicFramePr>
        <p:xfrm>
          <a:off x="2589213" y="2162432"/>
          <a:ext cx="8371230" cy="374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5152" y="587040"/>
            <a:ext cx="8713507" cy="1280890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7164" y="1867931"/>
            <a:ext cx="9457448" cy="4507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umento da cobertura do programa saúde do idoso.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atenção e dos profissionais.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do processo de trabalho.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Intervenção como rotina do serviço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Impacto positivo para a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comunidade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8233" y="624110"/>
            <a:ext cx="8969345" cy="128089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 sobre processo de aprendizagem.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8233" y="2074461"/>
            <a:ext cx="9539785" cy="41625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Excelente curso de especialização, grande processo de aprendizagem.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Superação profissional.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mplementação da intervenção para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outras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açoes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programáticas.</a:t>
            </a:r>
            <a:endPara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ntercambio entre orientador e colegas de trabalho.</a:t>
            </a:r>
          </a:p>
          <a:p>
            <a:pPr marL="0" indent="0"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2184" y="2133600"/>
            <a:ext cx="8563232" cy="3777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9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Obrigada! </a:t>
            </a:r>
            <a:endParaRPr lang="pt-BR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07772"/>
            <a:ext cx="8911687" cy="112446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4209" y="1528548"/>
            <a:ext cx="10017457" cy="428539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envelhecimento populacional a nível mundial é um processo que indiscutivelmente se encontra em crescimento acelerado. Assim, evidencia-se a importância do cuidado à saúde do idoso na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Básica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9052" y="409432"/>
            <a:ext cx="9703559" cy="73697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9052" y="1624084"/>
            <a:ext cx="9703558" cy="462659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Manaus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cerca de 2 milhões de habitantes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distritos de saúde.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Básicas de Saúde (UBS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146 com ESF.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com ESF incluindo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ESB.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UBS com NASF.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CAPS.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6096" y="395785"/>
            <a:ext cx="9307774" cy="1337481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6096" y="1473958"/>
            <a:ext cx="9307773" cy="50906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UBSF onde atuo possui uma ESF, contando na área de abrangência com uma população de 3834 habitantes.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existia o Programa de Saúde do Idoso, mas não bem implementado metodologicamente.</a:t>
            </a:r>
            <a:endParaRPr lang="pt-BR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221" y="383059"/>
            <a:ext cx="10194878" cy="9144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</a:t>
            </a:r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 geral </a:t>
            </a:r>
            <a:endParaRPr lang="pt-B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6913" y="2113005"/>
            <a:ext cx="9905509" cy="2483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atenção à saúde do idoso na UBSF N-42, Manaus/AM.</a:t>
            </a:r>
          </a:p>
        </p:txBody>
      </p:sp>
    </p:spTree>
    <p:extLst>
      <p:ext uri="{BB962C8B-B14F-4D97-AF65-F5344CB8AC3E}">
        <p14:creationId xmlns:p14="http://schemas.microsoft.com/office/powerpoint/2010/main" val="8524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83059"/>
            <a:ext cx="8911687" cy="98854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581665"/>
            <a:ext cx="9897762" cy="5004485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atendimento do Programa Saúde do Idoso.</a:t>
            </a:r>
          </a:p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de atenção do Programa Saúde do Idoso na unidade.</a:t>
            </a:r>
          </a:p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do Idoso na unidade. </a:t>
            </a:r>
          </a:p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 do programa.</a:t>
            </a:r>
          </a:p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os idosos de risco da área de abrangência.</a:t>
            </a:r>
          </a:p>
          <a:p>
            <a:pPr algn="just">
              <a:buFont typeface="+mj-lt"/>
              <a:buAutoNum type="arabicPeriod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dos idosos do programa.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8554" y="648824"/>
            <a:ext cx="9894627" cy="99997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7981" y="1937982"/>
            <a:ext cx="9894627" cy="39732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do idoso da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área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unidade de saúde para 80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de qualidade foi proposto atingir 100%. 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16443" y="1705231"/>
            <a:ext cx="10219039" cy="48438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Buscar 100% dos idosos faltosos às consultas programadas.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registro específico de 100% das pessoas idosas.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Investigar a presença de indicadores de fragilização na velhice e avaliar redes social em 100% das pessoas idosas.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Garantir orientação para a prática regular de atividade física, sobre higiene bucal e hábitos alimentares saudáveis a 100% idosos.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9869" y="624110"/>
            <a:ext cx="9484743" cy="128089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e logística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9869" y="1678675"/>
            <a:ext cx="9484743" cy="48722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utilizado: Caderno de Atenção Básica n°19, Envelhecimento e Saúde da Pessoa Idosa 2007, Ministério da Saúde.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Capacitação da equipe.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Cadastro e acolhimento dos idosos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das ações.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pt-B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</TotalTime>
  <Words>453</Words>
  <Application>Microsoft Office PowerPoint</Application>
  <PresentationFormat>Panorámica</PresentationFormat>
  <Paragraphs>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Espiral</vt:lpstr>
      <vt:lpstr>Melhoria da atenção à saúde do idoso na UBSF N-42, Manaus/AM.  Orientadora: Camilla Dallazen Aluna: Elaine Padrino Villate</vt:lpstr>
      <vt:lpstr>Introdução</vt:lpstr>
      <vt:lpstr>Introdução </vt:lpstr>
      <vt:lpstr>Introdução </vt:lpstr>
      <vt:lpstr>Objetivo geral </vt:lpstr>
      <vt:lpstr>Objetivos específicos </vt:lpstr>
      <vt:lpstr>Metas </vt:lpstr>
      <vt:lpstr>Metas </vt:lpstr>
      <vt:lpstr>Detalhamento e logística</vt:lpstr>
      <vt:lpstr>Resultados  Cobertura do programa de atenção à saúde do idoso na unidade de saúde. </vt:lpstr>
      <vt:lpstr>Resultados da continuidade da intervenção.  Cobertura do programa de atenção à saúde do idoso.</vt:lpstr>
      <vt:lpstr>Resultados   Proporção de idosos hipertensos e/ou diabéticos com solicitação de exames complementares periódicos em dia. </vt:lpstr>
      <vt:lpstr>Resultados   Proporção de idosos hipertensos rastreados para diabetes. </vt:lpstr>
      <vt:lpstr>Resultados   Proporção de idosos com primeira consulta odontológica programática. </vt:lpstr>
      <vt:lpstr>Resultados   Proporção de idosos faltosos às consultas que receberam busca ativa. </vt:lpstr>
      <vt:lpstr>Resultados   Proporção de idosos com orientação individual de cuidados de saúde bucal em dia.</vt:lpstr>
      <vt:lpstr>Discussão </vt:lpstr>
      <vt:lpstr>Reflexão crítica sobre processo de aprendizagem.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 idoso na UBSF N-42, Manaus/AM.</dc:title>
  <dc:creator>yurisner alonso</dc:creator>
  <cp:lastModifiedBy>yurisner alonso</cp:lastModifiedBy>
  <cp:revision>47</cp:revision>
  <dcterms:created xsi:type="dcterms:W3CDTF">2015-06-30T00:35:29Z</dcterms:created>
  <dcterms:modified xsi:type="dcterms:W3CDTF">2015-07-02T17:31:22Z</dcterms:modified>
</cp:coreProperties>
</file>