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theme/themeOverride4.xml" ContentType="application/vnd.openxmlformats-officedocument.themeOverride+xml"/>
  <Override PartName="/ppt/charts/chart7.xml" ContentType="application/vnd.openxmlformats-officedocument.drawingml.chart+xml"/>
  <Override PartName="/ppt/theme/themeOverride5.xml" ContentType="application/vnd.openxmlformats-officedocument.themeOverride+xml"/>
  <Override PartName="/ppt/charts/chart8.xml" ContentType="application/vnd.openxmlformats-officedocument.drawingml.chart+xml"/>
  <Override PartName="/ppt/theme/themeOverride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62" r:id="rId2"/>
    <p:sldId id="259" r:id="rId3"/>
    <p:sldId id="258" r:id="rId4"/>
    <p:sldId id="260" r:id="rId5"/>
    <p:sldId id="261" r:id="rId6"/>
    <p:sldId id="265" r:id="rId7"/>
    <p:sldId id="266" r:id="rId8"/>
    <p:sldId id="267" r:id="rId9"/>
    <p:sldId id="268" r:id="rId10"/>
    <p:sldId id="269" r:id="rId11"/>
    <p:sldId id="270" r:id="rId12"/>
    <p:sldId id="272" r:id="rId13"/>
    <p:sldId id="273" r:id="rId14"/>
    <p:sldId id="274" r:id="rId15"/>
    <p:sldId id="279" r:id="rId16"/>
    <p:sldId id="275" r:id="rId17"/>
    <p:sldId id="276" r:id="rId18"/>
    <p:sldId id="277" r:id="rId19"/>
    <p:sldId id="278" r:id="rId20"/>
    <p:sldId id="280" r:id="rId21"/>
    <p:sldId id="281" r:id="rId22"/>
    <p:sldId id="282" r:id="rId23"/>
    <p:sldId id="283" r:id="rId24"/>
    <p:sldId id="284" r:id="rId25"/>
    <p:sldId id="285" r:id="rId2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DB31"/>
    <a:srgbClr val="C6BD46"/>
    <a:srgbClr val="FF0909"/>
    <a:srgbClr val="FF9797"/>
    <a:srgbClr val="60AC6E"/>
    <a:srgbClr val="F5A617"/>
    <a:srgbClr val="C9EA22"/>
    <a:srgbClr val="B90961"/>
    <a:srgbClr val="BB0713"/>
    <a:srgbClr val="25FB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135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1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2.xlsx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3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4.xlsx"/><Relationship Id="rId1" Type="http://schemas.openxmlformats.org/officeDocument/2006/relationships/themeOverride" Target="../theme/themeOverride4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5.xlsx"/><Relationship Id="rId1" Type="http://schemas.openxmlformats.org/officeDocument/2006/relationships/themeOverride" Target="../theme/themeOverride5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6.xlsx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963971595748621"/>
          <c:y val="4.9694069867870859E-2"/>
          <c:w val="0.84757831682330032"/>
          <c:h val="0.823422841375597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Indicadores!$C$4</c:f>
              <c:strCache>
                <c:ptCount val="1"/>
                <c:pt idx="0">
                  <c:v>Cobertura do programa de atenção ao  hipertenso na unidade de saúde</c:v>
                </c:pt>
              </c:strCache>
            </c:strRef>
          </c:tx>
          <c:spPr>
            <a:solidFill>
              <a:srgbClr val="B90961"/>
            </a:solidFill>
            <a:ln w="25400">
              <a:noFill/>
            </a:ln>
          </c:spPr>
          <c:invertIfNegative val="0"/>
          <c:dLbls>
            <c:dLbl>
              <c:idx val="3"/>
              <c:delete val="1"/>
            </c:dLbl>
            <c:txPr>
              <a:bodyPr/>
              <a:lstStyle/>
              <a:p>
                <a:pPr>
                  <a:defRPr sz="2000" b="1">
                    <a:latin typeface="Arial" pitchFamily="34" charset="0"/>
                    <a:cs typeface="Arial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Indicadores!$D$3:$G$3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Indicadores!$D$4:$G$4</c:f>
              <c:numCache>
                <c:formatCode>0.0%</c:formatCode>
                <c:ptCount val="4"/>
                <c:pt idx="0">
                  <c:v>0.15630885122410546</c:v>
                </c:pt>
                <c:pt idx="1">
                  <c:v>0.38418079096045199</c:v>
                </c:pt>
                <c:pt idx="2">
                  <c:v>0.7231638418079096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142016"/>
        <c:axId val="27143552"/>
      </c:barChart>
      <c:catAx>
        <c:axId val="271420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7143552"/>
        <c:crosses val="autoZero"/>
        <c:auto val="1"/>
        <c:lblAlgn val="ctr"/>
        <c:lblOffset val="100"/>
        <c:noMultiLvlLbl val="0"/>
      </c:catAx>
      <c:valAx>
        <c:axId val="27143552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7142016"/>
        <c:crosses val="autoZero"/>
        <c:crossBetween val="between"/>
        <c:majorUnit val="0.2"/>
        <c:min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gradFill>
      <a:gsLst>
        <a:gs pos="0">
          <a:srgbClr val="FBEAC7"/>
        </a:gs>
        <a:gs pos="17999">
          <a:srgbClr val="FEE7F2"/>
        </a:gs>
        <a:gs pos="36000">
          <a:srgbClr val="FAC77D"/>
        </a:gs>
        <a:gs pos="61000">
          <a:srgbClr val="FBA97D"/>
        </a:gs>
        <a:gs pos="82001">
          <a:srgbClr val="FBD49C"/>
        </a:gs>
        <a:gs pos="100000">
          <a:srgbClr val="FEE7F2"/>
        </a:gs>
      </a:gsLst>
      <a:lin ang="5400000" scaled="0"/>
    </a:gra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Indicadores!$S$4</c:f>
              <c:strCache>
                <c:ptCount val="1"/>
                <c:pt idx="0">
                  <c:v>Cobertura do programa de atenção ao  diabético na unidade de saúde</c:v>
                </c:pt>
              </c:strCache>
            </c:strRef>
          </c:tx>
          <c:spPr>
            <a:solidFill>
              <a:srgbClr val="C0504D">
                <a:lumMod val="75000"/>
              </a:srgbClr>
            </a:solidFill>
            <a:ln w="25400">
              <a:solidFill>
                <a:srgbClr val="1F497D">
                  <a:lumMod val="50000"/>
                </a:srgbClr>
              </a:solidFill>
            </a:ln>
          </c:spPr>
          <c:invertIfNegative val="0"/>
          <c:dLbls>
            <c:dLbl>
              <c:idx val="3"/>
              <c:delete val="1"/>
            </c:dLbl>
            <c:txPr>
              <a:bodyPr/>
              <a:lstStyle/>
              <a:p>
                <a:pPr>
                  <a:defRPr sz="2000" b="1">
                    <a:latin typeface="Arial" pitchFamily="34" charset="0"/>
                    <a:cs typeface="Arial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Indicadores!$T$3:$W$3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Indicadores!$T$4:$W$4</c:f>
              <c:numCache>
                <c:formatCode>0.0%</c:formatCode>
                <c:ptCount val="4"/>
                <c:pt idx="0">
                  <c:v>0.28244274809160308</c:v>
                </c:pt>
                <c:pt idx="1">
                  <c:v>0.58015267175572516</c:v>
                </c:pt>
                <c:pt idx="2">
                  <c:v>0.7862595419847328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164032"/>
        <c:axId val="27919488"/>
      </c:barChart>
      <c:catAx>
        <c:axId val="27164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7919488"/>
        <c:crosses val="autoZero"/>
        <c:auto val="1"/>
        <c:lblAlgn val="ctr"/>
        <c:lblOffset val="100"/>
        <c:noMultiLvlLbl val="0"/>
      </c:catAx>
      <c:valAx>
        <c:axId val="27919488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7164032"/>
        <c:crosses val="autoZero"/>
        <c:crossBetween val="between"/>
        <c:majorUnit val="0.2"/>
        <c:minorUnit val="2.0000000000000004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gradFill>
      <a:gsLst>
        <a:gs pos="0">
          <a:srgbClr val="FBEAC7"/>
        </a:gs>
        <a:gs pos="17999">
          <a:srgbClr val="FEE7F2"/>
        </a:gs>
        <a:gs pos="36000">
          <a:srgbClr val="FAC77D"/>
        </a:gs>
        <a:gs pos="61000">
          <a:srgbClr val="FBA97D"/>
        </a:gs>
        <a:gs pos="82001">
          <a:srgbClr val="FBD49C"/>
        </a:gs>
        <a:gs pos="100000">
          <a:srgbClr val="FEE7F2"/>
        </a:gs>
      </a:gsLst>
      <a:lin ang="5400000" scaled="0"/>
    </a:gra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188644665023222"/>
          <c:y val="8.9295536758063246E-2"/>
          <c:w val="0.83987286799503147"/>
          <c:h val="0.824502622763847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Indicadores!$C$15</c:f>
              <c:strCache>
                <c:ptCount val="1"/>
                <c:pt idx="0">
                  <c:v>Proporção de hipertensos com os exames complementares em dia de acordo com o protocolo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invertIfNegative val="0"/>
          <c:dLbls>
            <c:dLbl>
              <c:idx val="3"/>
              <c:delete val="1"/>
            </c:dLbl>
            <c:txPr>
              <a:bodyPr/>
              <a:lstStyle/>
              <a:p>
                <a:pPr>
                  <a:defRPr sz="2000" b="1" baseline="0">
                    <a:latin typeface="Arial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Indicadores!$D$14:$G$14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Indicadores!$D$15:$G$15</c:f>
              <c:numCache>
                <c:formatCode>0.0%</c:formatCode>
                <c:ptCount val="4"/>
                <c:pt idx="0">
                  <c:v>0.89156626506024095</c:v>
                </c:pt>
                <c:pt idx="1">
                  <c:v>0.7990196078431373</c:v>
                </c:pt>
                <c:pt idx="2">
                  <c:v>0.83333333333333337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903680"/>
        <c:axId val="28913664"/>
      </c:barChart>
      <c:catAx>
        <c:axId val="28903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defRPr>
            </a:pPr>
            <a:endParaRPr lang="pt-BR"/>
          </a:p>
        </c:txPr>
        <c:crossAx val="28913664"/>
        <c:crosses val="autoZero"/>
        <c:auto val="1"/>
        <c:lblAlgn val="ctr"/>
        <c:lblOffset val="100"/>
        <c:noMultiLvlLbl val="0"/>
      </c:catAx>
      <c:valAx>
        <c:axId val="28913664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8903680"/>
        <c:crosses val="autoZero"/>
        <c:crossBetween val="between"/>
        <c:majorUnit val="0.2"/>
        <c:minorUnit val="2.0000000000000004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chemeClr val="accent6">
        <a:lumMod val="20000"/>
        <a:lumOff val="80000"/>
      </a:schemeClr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964784721058803"/>
          <c:y val="3.0024697097364675E-2"/>
          <c:w val="0.83914647903054673"/>
          <c:h val="0.871320180918344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Indicadores!$S$15</c:f>
              <c:strCache>
                <c:ptCount val="1"/>
                <c:pt idx="0">
                  <c:v>Proporção de diabéticos com os exames complementares  em dia de acordo com o protocolo</c:v>
                </c:pt>
              </c:strCache>
            </c:strRef>
          </c:tx>
          <c:spPr>
            <a:solidFill>
              <a:srgbClr val="F79646">
                <a:lumMod val="75000"/>
              </a:srgbClr>
            </a:solidFill>
            <a:ln w="25400">
              <a:noFill/>
            </a:ln>
          </c:spPr>
          <c:invertIfNegative val="0"/>
          <c:dLbls>
            <c:dLbl>
              <c:idx val="0"/>
              <c:spPr/>
              <c:txPr>
                <a:bodyPr/>
                <a:lstStyle/>
                <a:p>
                  <a:pPr>
                    <a:defRPr sz="2000" b="1" baseline="0">
                      <a:latin typeface="Arial" pitchFamily="34" charset="0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/>
              <c:txPr>
                <a:bodyPr/>
                <a:lstStyle/>
                <a:p>
                  <a:pPr>
                    <a:defRPr sz="2000" b="1" baseline="0">
                      <a:latin typeface="Arial" pitchFamily="34" charset="0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/>
              <c:txPr>
                <a:bodyPr/>
                <a:lstStyle/>
                <a:p>
                  <a:pPr>
                    <a:defRPr sz="2000" b="1" baseline="0">
                      <a:latin typeface="Arial" pitchFamily="34" charset="0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delete val="1"/>
            </c:dLbl>
            <c:txPr>
              <a:bodyPr/>
              <a:lstStyle/>
              <a:p>
                <a:pPr>
                  <a:defRPr sz="2000" baseline="0">
                    <a:latin typeface="Arial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Indicadores!$T$14:$W$14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Indicadores!$T$15:$W$15</c:f>
              <c:numCache>
                <c:formatCode>0.0%</c:formatCode>
                <c:ptCount val="4"/>
                <c:pt idx="0">
                  <c:v>0.81081081081081086</c:v>
                </c:pt>
                <c:pt idx="1">
                  <c:v>0.80263157894736847</c:v>
                </c:pt>
                <c:pt idx="2">
                  <c:v>0.85436893203883491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975872"/>
        <c:axId val="28977408"/>
      </c:barChart>
      <c:catAx>
        <c:axId val="289758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defRPr>
            </a:pPr>
            <a:endParaRPr lang="pt-BR"/>
          </a:p>
        </c:txPr>
        <c:crossAx val="28977408"/>
        <c:crosses val="autoZero"/>
        <c:auto val="1"/>
        <c:lblAlgn val="ctr"/>
        <c:lblOffset val="100"/>
        <c:noMultiLvlLbl val="0"/>
      </c:catAx>
      <c:valAx>
        <c:axId val="28977408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8975872"/>
        <c:crosses val="autoZero"/>
        <c:crossBetween val="between"/>
        <c:majorUnit val="0.2"/>
        <c:minorUnit val="2.0000000000000004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79646">
        <a:lumMod val="20000"/>
        <a:lumOff val="80000"/>
      </a:srgbClr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09997613934621"/>
          <c:y val="6.6211328703786362E-2"/>
          <c:w val="0.84727039423102413"/>
          <c:h val="0.820797158719472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Indicadores!$C$21</c:f>
              <c:strCache>
                <c:ptCount val="1"/>
                <c:pt idx="0">
                  <c:v>Proporção de hipertensos com prescrição de medicamentos da Farmácia Popular/Hiperdia priorizada.      </c:v>
                </c:pt>
              </c:strCache>
            </c:strRef>
          </c:tx>
          <c:spPr>
            <a:solidFill>
              <a:srgbClr val="FF9797"/>
            </a:soli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dLbl>
              <c:idx val="3"/>
              <c:delete val="1"/>
            </c:dLbl>
            <c:txPr>
              <a:bodyPr/>
              <a:lstStyle/>
              <a:p>
                <a:pPr>
                  <a:defRPr sz="2000" b="1" baseline="0">
                    <a:latin typeface="Arial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Indicadores!$D$20:$G$20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Indicadores!$D$21:$G$21</c:f>
              <c:numCache>
                <c:formatCode>0.0%</c:formatCode>
                <c:ptCount val="4"/>
                <c:pt idx="0">
                  <c:v>0.83750000000000002</c:v>
                </c:pt>
                <c:pt idx="1">
                  <c:v>0.86567164179104472</c:v>
                </c:pt>
                <c:pt idx="2">
                  <c:v>0.90551181102362199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1928960"/>
        <c:axId val="61930496"/>
      </c:barChart>
      <c:catAx>
        <c:axId val="619289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1930496"/>
        <c:crosses val="autoZero"/>
        <c:auto val="1"/>
        <c:lblAlgn val="ctr"/>
        <c:lblOffset val="100"/>
        <c:noMultiLvlLbl val="0"/>
      </c:catAx>
      <c:valAx>
        <c:axId val="61930496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1928960"/>
        <c:crosses val="autoZero"/>
        <c:crossBetween val="between"/>
        <c:majorUnit val="0.2"/>
        <c:minorUnit val="2.0000000000000004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gradFill>
      <a:gsLst>
        <a:gs pos="0">
          <a:schemeClr val="accent1">
            <a:tint val="66000"/>
            <a:satMod val="160000"/>
          </a:schemeClr>
        </a:gs>
        <a:gs pos="9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5400000" scaled="0"/>
    </a:gradFill>
    <a:ln w="3175">
      <a:solidFill>
        <a:srgbClr val="808080"/>
      </a:solidFill>
      <a:prstDash val="solid"/>
    </a:ln>
  </c:spPr>
  <c:txPr>
    <a:bodyPr/>
    <a:lstStyle/>
    <a:p>
      <a:pPr algn="just"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972462817147856"/>
          <c:y val="4.9681683785473024E-2"/>
          <c:w val="0.84249759405074365"/>
          <c:h val="0.818776074043376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Indicadores!$S$21</c:f>
              <c:strCache>
                <c:ptCount val="1"/>
                <c:pt idx="0">
                  <c:v>Proporção de diabéticos com prescrição de medicamentos da Farmácia Popular/Hiperdia priorizada.      </c:v>
                </c:pt>
              </c:strCache>
            </c:strRef>
          </c:tx>
          <c:spPr>
            <a:solidFill>
              <a:srgbClr val="1F497D">
                <a:lumMod val="60000"/>
                <a:lumOff val="40000"/>
              </a:srgbClr>
            </a:solidFill>
            <a:ln w="25400">
              <a:noFill/>
            </a:ln>
          </c:spPr>
          <c:invertIfNegative val="0"/>
          <c:dLbls>
            <c:dLbl>
              <c:idx val="0"/>
              <c:spPr/>
              <c:txPr>
                <a:bodyPr/>
                <a:lstStyle/>
                <a:p>
                  <a:pPr>
                    <a:defRPr sz="2000" b="1" baseline="0">
                      <a:latin typeface="Arial" pitchFamily="34" charset="0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/>
              <c:txPr>
                <a:bodyPr/>
                <a:lstStyle/>
                <a:p>
                  <a:pPr>
                    <a:defRPr sz="2000" b="1" baseline="0">
                      <a:latin typeface="Arial" pitchFamily="34" charset="0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/>
              <c:txPr>
                <a:bodyPr/>
                <a:lstStyle/>
                <a:p>
                  <a:pPr>
                    <a:defRPr sz="2000" b="1" baseline="0">
                      <a:latin typeface="Arial" pitchFamily="34" charset="0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delete val="1"/>
            </c:dLbl>
            <c:txPr>
              <a:bodyPr/>
              <a:lstStyle/>
              <a:p>
                <a:pPr>
                  <a:defRPr sz="2000" baseline="0">
                    <a:latin typeface="Arial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Indicadores!$T$20:$W$20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Indicadores!$T$21:$W$21</c:f>
              <c:numCache>
                <c:formatCode>0.0%</c:formatCode>
                <c:ptCount val="4"/>
                <c:pt idx="0">
                  <c:v>0.81081081081081086</c:v>
                </c:pt>
                <c:pt idx="1">
                  <c:v>0.85526315789473684</c:v>
                </c:pt>
                <c:pt idx="2">
                  <c:v>0.88349514563106801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0963200"/>
        <c:axId val="70964736"/>
      </c:barChart>
      <c:catAx>
        <c:axId val="70963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0964736"/>
        <c:crosses val="autoZero"/>
        <c:auto val="1"/>
        <c:lblAlgn val="ctr"/>
        <c:lblOffset val="100"/>
        <c:noMultiLvlLbl val="0"/>
      </c:catAx>
      <c:valAx>
        <c:axId val="70964736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0963200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gradFill>
      <a:gsLst>
        <a:gs pos="0">
          <a:srgbClr val="8488C4"/>
        </a:gs>
        <a:gs pos="7000">
          <a:srgbClr val="D4DEFF"/>
        </a:gs>
        <a:gs pos="83000">
          <a:srgbClr val="D4DEFF"/>
        </a:gs>
        <a:gs pos="100000">
          <a:srgbClr val="96AB94"/>
        </a:gs>
      </a:gsLst>
      <a:lin ang="5400000" scaled="0"/>
    </a:gra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779827988032992"/>
          <c:y val="0.12185871830785458"/>
          <c:w val="0.86220165011102912"/>
          <c:h val="0.746433906222773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Indicadores!$C$37</c:f>
              <c:strCache>
                <c:ptCount val="1"/>
                <c:pt idx="0">
                  <c:v>Proporção de hipertensos com registro adequado na ficha de acompanhamento</c:v>
                </c:pt>
              </c:strCache>
            </c:strRef>
          </c:tx>
          <c:spPr>
            <a:solidFill>
              <a:srgbClr val="8064A2">
                <a:lumMod val="40000"/>
                <a:lumOff val="60000"/>
              </a:srgbClr>
            </a:soli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dLbl>
              <c:idx val="3"/>
              <c:delete val="1"/>
            </c:dLbl>
            <c:txPr>
              <a:bodyPr/>
              <a:lstStyle/>
              <a:p>
                <a:pPr>
                  <a:defRPr sz="2000" b="1" baseline="0">
                    <a:latin typeface="Arial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Indicadores!$D$36:$G$36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Indicadores!$D$37:$G$37</c:f>
              <c:numCache>
                <c:formatCode>0.0%</c:formatCode>
                <c:ptCount val="4"/>
                <c:pt idx="0">
                  <c:v>0.98795180722891562</c:v>
                </c:pt>
                <c:pt idx="1">
                  <c:v>0.91176470588235292</c:v>
                </c:pt>
                <c:pt idx="2">
                  <c:v>0.96875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1942784"/>
        <c:axId val="61985536"/>
      </c:barChart>
      <c:catAx>
        <c:axId val="61942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1985536"/>
        <c:crosses val="autoZero"/>
        <c:auto val="1"/>
        <c:lblAlgn val="ctr"/>
        <c:lblOffset val="100"/>
        <c:noMultiLvlLbl val="0"/>
      </c:catAx>
      <c:valAx>
        <c:axId val="61985536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1942784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CBDB31">
        <a:alpha val="62000"/>
      </a:srgbClr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382876380592408"/>
          <c:y val="0.14194251500065003"/>
          <c:w val="0.82903422634592916"/>
          <c:h val="0.728355199150146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Indicadores!$S$37</c:f>
              <c:strCache>
                <c:ptCount val="1"/>
                <c:pt idx="0">
                  <c:v>Proporção de diabéticos com registro adequado na ficha de acompanhamento</c:v>
                </c:pt>
              </c:strCache>
            </c:strRef>
          </c:tx>
          <c:spPr>
            <a:solidFill>
              <a:srgbClr val="4BACC6">
                <a:lumMod val="75000"/>
                <a:alpha val="85000"/>
              </a:srgbClr>
            </a:solidFill>
            <a:ln w="25400">
              <a:noFill/>
            </a:ln>
          </c:spPr>
          <c:invertIfNegative val="0"/>
          <c:dLbls>
            <c:dLbl>
              <c:idx val="3"/>
              <c:delete val="1"/>
            </c:dLbl>
            <c:txPr>
              <a:bodyPr/>
              <a:lstStyle/>
              <a:p>
                <a:pPr>
                  <a:defRPr sz="2000" b="1" baseline="0">
                    <a:latin typeface="Arial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Indicadores!$T$36:$W$36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Indicadores!$T$37:$W$37</c:f>
              <c:numCache>
                <c:formatCode>0.0%</c:formatCode>
                <c:ptCount val="4"/>
                <c:pt idx="0">
                  <c:v>0.97297297297297303</c:v>
                </c:pt>
                <c:pt idx="1">
                  <c:v>0.88157894736842102</c:v>
                </c:pt>
                <c:pt idx="2">
                  <c:v>0.96116504854368934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1868800"/>
        <c:axId val="71870336"/>
      </c:barChart>
      <c:catAx>
        <c:axId val="718688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1870336"/>
        <c:crosses val="autoZero"/>
        <c:auto val="1"/>
        <c:lblAlgn val="ctr"/>
        <c:lblOffset val="100"/>
        <c:noMultiLvlLbl val="0"/>
      </c:catAx>
      <c:valAx>
        <c:axId val="71870336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1868800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CBDB31">
        <a:alpha val="51000"/>
      </a:srgbClr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CB9A66-4CC2-4F59-B2EC-FD8776734DAD}" type="datetimeFigureOut">
              <a:rPr lang="pt-BR" smtClean="0"/>
              <a:t>11/09/2015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DD3598-43DC-4752-91AA-C8679AA6B0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5436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D3598-43DC-4752-91AA-C8679AA6B073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2151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11/09/2015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11/09/2015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11/09/2015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11/09/2015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11/09/2015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11/09/2015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11/09/2015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11/09/2015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11/09/2015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11/09/2015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11/09/2015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00DB3-DBF0-4086-B675-117E7A9610B8}" type="datetimeFigureOut">
              <a:rPr lang="pt-BR" smtClean="0"/>
              <a:t>11/09/2015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982536" y="116632"/>
            <a:ext cx="525658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2000" b="1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UNIVERSIDADE ABERTA DO SUS</a:t>
            </a:r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000" b="1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UNIVERSIDADE FEDERAL DE PELOTAS</a:t>
            </a:r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000" b="1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Especialização em Saúde da Família</a:t>
            </a:r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000" b="1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Modalidade a Distância</a:t>
            </a:r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000" b="1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Turma 5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Imagem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5" t="18695" r="19223" b="18871"/>
          <a:stretch>
            <a:fillRect/>
          </a:stretch>
        </p:blipFill>
        <p:spPr bwMode="auto">
          <a:xfrm>
            <a:off x="323528" y="476672"/>
            <a:ext cx="1659008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m 7" descr="C:\Users\Usuario\Desktop\Nova pasta\100_0438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060848"/>
            <a:ext cx="4013595" cy="374441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tângulo 12"/>
          <p:cNvSpPr/>
          <p:nvPr/>
        </p:nvSpPr>
        <p:spPr>
          <a:xfrm>
            <a:off x="467544" y="5805264"/>
            <a:ext cx="5544616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2000" b="1" dirty="0" err="1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Especializanda</a:t>
            </a:r>
            <a:r>
              <a:rPr lang="pt-BR" sz="20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: </a:t>
            </a:r>
            <a:r>
              <a:rPr lang="pt-BR" sz="2000" b="1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Elaine Turruellas </a:t>
            </a:r>
            <a:r>
              <a:rPr lang="pt-BR" sz="20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Pedrayes</a:t>
            </a:r>
            <a:endParaRPr lang="pt-BR" sz="2000" b="1" dirty="0">
              <a:solidFill>
                <a:srgbClr val="0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  Orientadora: </a:t>
            </a:r>
            <a:r>
              <a:rPr lang="pt-BR" sz="2000" b="1" dirty="0">
                <a:latin typeface="Arial" pitchFamily="34" charset="0"/>
                <a:cs typeface="Arial" pitchFamily="34" charset="0"/>
              </a:rPr>
              <a:t>Pâmela Ferreira Todendi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7339308" y="6394592"/>
            <a:ext cx="18085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000" b="1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Pelotas</a:t>
            </a:r>
            <a:r>
              <a:rPr lang="pt-BR" sz="20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, 2015</a:t>
            </a:r>
            <a:endParaRPr lang="pt-B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o explicativo em forma de nuvem 17"/>
          <p:cNvSpPr/>
          <p:nvPr/>
        </p:nvSpPr>
        <p:spPr>
          <a:xfrm>
            <a:off x="-29910" y="2204864"/>
            <a:ext cx="6258094" cy="3456384"/>
          </a:xfrm>
          <a:prstGeom prst="cloudCallout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4800000" scaled="0"/>
          </a:gradFill>
          <a:scene3d>
            <a:camera prst="orthographicFront">
              <a:rot lat="600000" lon="10200000" rev="1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396000" rtlCol="0" anchor="ctr">
            <a:flatTx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2000" b="1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Trabalho de Conclusão de Curso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pt-BR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000" b="1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Melhoria da atenção à saúde dos usuários com HAS e/ou DM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000" b="1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no PAS do Itaguá, </a:t>
            </a:r>
            <a:endParaRPr lang="pt-BR" sz="2000" b="1" dirty="0" smtClean="0">
              <a:solidFill>
                <a:srgbClr val="0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0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Ubatuba </a:t>
            </a:r>
            <a:r>
              <a:rPr lang="pt-BR" sz="2000" b="1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/ SP</a:t>
            </a:r>
          </a:p>
        </p:txBody>
      </p:sp>
    </p:spTree>
    <p:extLst>
      <p:ext uri="{BB962C8B-B14F-4D97-AF65-F5344CB8AC3E}">
        <p14:creationId xmlns:p14="http://schemas.microsoft.com/office/powerpoint/2010/main" val="423108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D:\Elaine\CURSO DE ESPECIALISAÇÃO\Elaine\Intervenção\F\Nova pasta\CAM0001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7" y="0"/>
            <a:ext cx="4352350" cy="314096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 descr="D:\Elaine\CURSO DE ESPECIALISAÇÃO\Elaine\Intervenção\F\Nova pasta\CAM0001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284985"/>
            <a:ext cx="5056375" cy="357301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o explicativo em forma de nuvem 6"/>
          <p:cNvSpPr/>
          <p:nvPr/>
        </p:nvSpPr>
        <p:spPr>
          <a:xfrm>
            <a:off x="5364088" y="332656"/>
            <a:ext cx="2952328" cy="2376264"/>
          </a:xfrm>
          <a:prstGeom prst="cloudCallout">
            <a:avLst>
              <a:gd name="adj1" fmla="val -75561"/>
              <a:gd name="adj2" fmla="val 29513"/>
            </a:avLst>
          </a:prstGeom>
          <a:gradFill>
            <a:gsLst>
              <a:gs pos="0">
                <a:srgbClr val="5E9EFF"/>
              </a:gs>
              <a:gs pos="24000">
                <a:srgbClr val="85C2FF"/>
              </a:gs>
              <a:gs pos="37000">
                <a:srgbClr val="C4D6EB"/>
              </a:gs>
              <a:gs pos="78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Exames </a:t>
            </a:r>
            <a:r>
              <a:rPr lang="pt-B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 busca ativa de DM</a:t>
            </a:r>
          </a:p>
        </p:txBody>
      </p:sp>
      <p:sp>
        <p:nvSpPr>
          <p:cNvPr id="8" name="Texto explicativo em forma de nuvem 7"/>
          <p:cNvSpPr/>
          <p:nvPr/>
        </p:nvSpPr>
        <p:spPr>
          <a:xfrm>
            <a:off x="1230497" y="3883361"/>
            <a:ext cx="2837447" cy="2376264"/>
          </a:xfrm>
          <a:prstGeom prst="cloudCallout">
            <a:avLst>
              <a:gd name="adj1" fmla="val -75561"/>
              <a:gd name="adj2" fmla="val 29513"/>
            </a:avLst>
          </a:prstGeom>
          <a:gradFill>
            <a:gsLst>
              <a:gs pos="0">
                <a:srgbClr val="5E9EFF"/>
              </a:gs>
              <a:gs pos="24000">
                <a:srgbClr val="85C2FF"/>
              </a:gs>
              <a:gs pos="37000">
                <a:srgbClr val="C4D6EB"/>
              </a:gs>
              <a:gs pos="78000">
                <a:srgbClr val="FFEBFA"/>
              </a:gs>
            </a:gsLst>
            <a:lin ang="5400000" scaled="0"/>
          </a:gradFill>
          <a:scene3d>
            <a:camera prst="orthographicFront">
              <a:rot lat="0" lon="10500000" rev="0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r>
              <a:rPr lang="pt-B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Palestra na sala de espera da UBS </a:t>
            </a:r>
          </a:p>
        </p:txBody>
      </p:sp>
    </p:spTree>
    <p:extLst>
      <p:ext uri="{BB962C8B-B14F-4D97-AF65-F5344CB8AC3E}">
        <p14:creationId xmlns:p14="http://schemas.microsoft.com/office/powerpoint/2010/main" val="87578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6737"/>
            <a:ext cx="8229600" cy="531943"/>
          </a:xfrm>
        </p:spPr>
        <p:txBody>
          <a:bodyPr>
            <a:normAutofit/>
          </a:bodyPr>
          <a:lstStyle/>
          <a:p>
            <a:r>
              <a:rPr lang="pt-BR" sz="2400" b="1" i="1" u="sng" dirty="0" smtClean="0"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sz="2400" b="1" i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de cantos arredondados 4"/>
          <p:cNvSpPr/>
          <p:nvPr/>
        </p:nvSpPr>
        <p:spPr>
          <a:xfrm>
            <a:off x="1452748" y="692696"/>
            <a:ext cx="6935675" cy="770384"/>
          </a:xfrm>
          <a:prstGeom prst="roundRect">
            <a:avLst>
              <a:gd name="adj" fmla="val 12122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Objetivo 1:</a:t>
            </a:r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(Cobertura) </a:t>
            </a:r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Cadastrar </a:t>
            </a:r>
            <a:r>
              <a:rPr lang="pt-B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 Programa de Atenção </a:t>
            </a:r>
          </a:p>
          <a:p>
            <a:pPr algn="ctr"/>
            <a:r>
              <a:rPr lang="pt-B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à Hipertensão Arterial e à diabetes Mellitus da UBS.</a:t>
            </a:r>
          </a:p>
        </p:txBody>
      </p:sp>
      <p:sp>
        <p:nvSpPr>
          <p:cNvPr id="9" name="Pentágono regular 8"/>
          <p:cNvSpPr/>
          <p:nvPr/>
        </p:nvSpPr>
        <p:spPr>
          <a:xfrm>
            <a:off x="-953" y="1605899"/>
            <a:ext cx="2537404" cy="745232"/>
          </a:xfrm>
          <a:prstGeom prst="pentagon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80%</a:t>
            </a:r>
          </a:p>
          <a:p>
            <a:pPr algn="ctr"/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Hipertensos</a:t>
            </a:r>
            <a:r>
              <a:rPr lang="pt-BR" dirty="0" smtClean="0">
                <a:solidFill>
                  <a:schemeClr val="tx1"/>
                </a:solidFill>
              </a:rPr>
              <a:t> 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0" name="Pentágono regular 9"/>
          <p:cNvSpPr/>
          <p:nvPr/>
        </p:nvSpPr>
        <p:spPr>
          <a:xfrm>
            <a:off x="6590931" y="1581405"/>
            <a:ext cx="2600672" cy="781183"/>
          </a:xfrm>
          <a:prstGeom prst="pentagon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80 % </a:t>
            </a:r>
          </a:p>
          <a:p>
            <a:pPr algn="ctr"/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Diabéticos</a:t>
            </a:r>
            <a:endParaRPr lang="pt-BR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Conector de seta reta 11"/>
          <p:cNvCxnSpPr>
            <a:stCxn id="5" idx="2"/>
            <a:endCxn id="9" idx="5"/>
          </p:cNvCxnSpPr>
          <p:nvPr/>
        </p:nvCxnSpPr>
        <p:spPr>
          <a:xfrm flipH="1">
            <a:off x="2536448" y="1463080"/>
            <a:ext cx="2384138" cy="4274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/>
          <p:cNvCxnSpPr>
            <a:stCxn id="5" idx="2"/>
            <a:endCxn id="10" idx="1"/>
          </p:cNvCxnSpPr>
          <p:nvPr/>
        </p:nvCxnSpPr>
        <p:spPr>
          <a:xfrm>
            <a:off x="4920586" y="1463080"/>
            <a:ext cx="1670348" cy="4167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de seta reta 18"/>
          <p:cNvCxnSpPr>
            <a:stCxn id="9" idx="3"/>
            <a:endCxn id="51" idx="1"/>
          </p:cNvCxnSpPr>
          <p:nvPr/>
        </p:nvCxnSpPr>
        <p:spPr>
          <a:xfrm>
            <a:off x="1267749" y="2351131"/>
            <a:ext cx="1072003" cy="25177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de seta reta 20"/>
          <p:cNvCxnSpPr>
            <a:stCxn id="10" idx="3"/>
          </p:cNvCxnSpPr>
          <p:nvPr/>
        </p:nvCxnSpPr>
        <p:spPr>
          <a:xfrm flipH="1">
            <a:off x="6916371" y="2362588"/>
            <a:ext cx="974896" cy="251591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6" name="Gráfico 45"/>
          <p:cNvGraphicFramePr/>
          <p:nvPr>
            <p:extLst>
              <p:ext uri="{D42A27DB-BD31-4B8C-83A1-F6EECF244321}">
                <p14:modId xmlns:p14="http://schemas.microsoft.com/office/powerpoint/2010/main" val="1424634198"/>
              </p:ext>
            </p:extLst>
          </p:nvPr>
        </p:nvGraphicFramePr>
        <p:xfrm>
          <a:off x="9569" y="3002173"/>
          <a:ext cx="4320480" cy="28030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1" name="Explosão 1 50"/>
          <p:cNvSpPr/>
          <p:nvPr/>
        </p:nvSpPr>
        <p:spPr>
          <a:xfrm>
            <a:off x="2339752" y="2076682"/>
            <a:ext cx="2001338" cy="1319370"/>
          </a:xfrm>
          <a:prstGeom prst="irregularSeal1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72,3%</a:t>
            </a:r>
            <a:endParaRPr lang="pt-BR" sz="24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6" name="Gráfico 55"/>
          <p:cNvGraphicFramePr/>
          <p:nvPr>
            <p:extLst>
              <p:ext uri="{D42A27DB-BD31-4B8C-83A1-F6EECF244321}">
                <p14:modId xmlns:p14="http://schemas.microsoft.com/office/powerpoint/2010/main" val="883789253"/>
              </p:ext>
            </p:extLst>
          </p:nvPr>
        </p:nvGraphicFramePr>
        <p:xfrm>
          <a:off x="4876444" y="3066649"/>
          <a:ext cx="4283968" cy="2805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7" name="Explosão 1 56"/>
          <p:cNvSpPr/>
          <p:nvPr/>
        </p:nvSpPr>
        <p:spPr>
          <a:xfrm>
            <a:off x="4867141" y="2148318"/>
            <a:ext cx="2128347" cy="1176098"/>
          </a:xfrm>
          <a:prstGeom prst="irregularSeal1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78,3%</a:t>
            </a:r>
            <a:endParaRPr lang="pt-BR" sz="24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Retângulo 58"/>
          <p:cNvSpPr/>
          <p:nvPr/>
        </p:nvSpPr>
        <p:spPr>
          <a:xfrm>
            <a:off x="0" y="580526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>
                <a:latin typeface="Arial" pitchFamily="34" charset="0"/>
                <a:cs typeface="Arial" pitchFamily="34" charset="0"/>
              </a:rPr>
              <a:t>Cobertura do programa de atenção ao usuário com hipertensão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na UBS </a:t>
            </a:r>
            <a:r>
              <a:rPr lang="pt-BR" dirty="0">
                <a:latin typeface="Arial" pitchFamily="34" charset="0"/>
                <a:cs typeface="Arial" pitchFamily="34" charset="0"/>
              </a:rPr>
              <a:t>do Itaguá, Ubatuba / SP.</a:t>
            </a:r>
          </a:p>
        </p:txBody>
      </p:sp>
      <p:sp>
        <p:nvSpPr>
          <p:cNvPr id="60" name="Retângulo 59"/>
          <p:cNvSpPr/>
          <p:nvPr/>
        </p:nvSpPr>
        <p:spPr>
          <a:xfrm>
            <a:off x="4874634" y="5842613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>
                <a:latin typeface="Arial" pitchFamily="34" charset="0"/>
                <a:cs typeface="Arial" pitchFamily="34" charset="0"/>
              </a:rPr>
              <a:t>Cobertura do programa de atenção ao usuário com diabetes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na UBS do </a:t>
            </a:r>
            <a:r>
              <a:rPr lang="pt-BR" dirty="0">
                <a:latin typeface="Arial" pitchFamily="34" charset="0"/>
                <a:cs typeface="Arial" pitchFamily="34" charset="0"/>
              </a:rPr>
              <a:t>Itaguá, Ubatuba / SP.</a:t>
            </a:r>
          </a:p>
        </p:txBody>
      </p:sp>
    </p:spTree>
    <p:extLst>
      <p:ext uri="{BB962C8B-B14F-4D97-AF65-F5344CB8AC3E}">
        <p14:creationId xmlns:p14="http://schemas.microsoft.com/office/powerpoint/2010/main" val="322475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359831" y="0"/>
            <a:ext cx="56192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i="1" u="sng" dirty="0"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sz="2400" dirty="0"/>
          </a:p>
        </p:txBody>
      </p:sp>
      <p:sp>
        <p:nvSpPr>
          <p:cNvPr id="5" name="Retângulo 4"/>
          <p:cNvSpPr/>
          <p:nvPr/>
        </p:nvSpPr>
        <p:spPr>
          <a:xfrm>
            <a:off x="683568" y="620688"/>
            <a:ext cx="8064896" cy="914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Objetivo 2: (Qualidade)Melhorar </a:t>
            </a:r>
            <a:r>
              <a:rPr lang="pt-BR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qualidade da atenção a hipertensos e/ou diabéticos da área adstrita à unidade.</a:t>
            </a:r>
            <a:endParaRPr lang="pt-BR" sz="2400" dirty="0">
              <a:solidFill>
                <a:schemeClr val="tx1"/>
              </a:solidFill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881220" y="2060848"/>
            <a:ext cx="7632848" cy="302433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itchFamily="2" charset="2"/>
              <a:buChar char="Ø"/>
            </a:pPr>
            <a:r>
              <a:rPr lang="pt-B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Realizar exame clínico apropriado </a:t>
            </a:r>
            <a:r>
              <a:rPr lang="pt-BR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em dia de acordo com o protocolo</a:t>
            </a:r>
            <a:r>
              <a:rPr lang="pt-B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pt-B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Garantir </a:t>
            </a:r>
            <a:r>
              <a:rPr lang="pt-BR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realização de exames complementares em dia de acordo com o protocolo.  </a:t>
            </a:r>
            <a:r>
              <a:rPr lang="pt-B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pt-BR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Priorizar a prescrição de medicamentos da farmácia popular </a:t>
            </a:r>
            <a:endParaRPr lang="pt-BR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>
              <a:buFont typeface="Wingdings" pitchFamily="2" charset="2"/>
              <a:buChar char="Ø"/>
            </a:pPr>
            <a:r>
              <a:rPr lang="pt-B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Realizar </a:t>
            </a:r>
            <a:r>
              <a:rPr lang="pt-BR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avaliação da necessidade de atendimento odontológico </a:t>
            </a:r>
          </a:p>
        </p:txBody>
      </p:sp>
      <p:cxnSp>
        <p:nvCxnSpPr>
          <p:cNvPr id="8" name="Conector de seta reta 7"/>
          <p:cNvCxnSpPr>
            <a:stCxn id="5" idx="2"/>
            <a:endCxn id="6" idx="0"/>
          </p:cNvCxnSpPr>
          <p:nvPr/>
        </p:nvCxnSpPr>
        <p:spPr>
          <a:xfrm flipH="1">
            <a:off x="4697644" y="1535088"/>
            <a:ext cx="18372" cy="52576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Nuvem 8"/>
          <p:cNvSpPr/>
          <p:nvPr/>
        </p:nvSpPr>
        <p:spPr>
          <a:xfrm>
            <a:off x="981183" y="5476264"/>
            <a:ext cx="2808312" cy="1190569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100%</a:t>
            </a:r>
          </a:p>
          <a:p>
            <a:pPr algn="ctr"/>
            <a:r>
              <a:rPr lang="pt-B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Hipertensos</a:t>
            </a:r>
            <a:endParaRPr lang="pt-BR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Nuvem 9"/>
          <p:cNvSpPr/>
          <p:nvPr/>
        </p:nvSpPr>
        <p:spPr>
          <a:xfrm>
            <a:off x="5724128" y="5478790"/>
            <a:ext cx="2808312" cy="1190569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100%</a:t>
            </a:r>
          </a:p>
          <a:p>
            <a:pPr algn="ctr"/>
            <a:r>
              <a:rPr lang="pt-B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Diabéticos</a:t>
            </a:r>
            <a:endParaRPr lang="pt-BR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Conector de seta reta 11"/>
          <p:cNvCxnSpPr>
            <a:stCxn id="6" idx="2"/>
            <a:endCxn id="9" idx="0"/>
          </p:cNvCxnSpPr>
          <p:nvPr/>
        </p:nvCxnSpPr>
        <p:spPr>
          <a:xfrm flipH="1">
            <a:off x="3787155" y="5085184"/>
            <a:ext cx="910489" cy="98636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/>
          <p:cNvCxnSpPr>
            <a:stCxn id="6" idx="2"/>
            <a:endCxn id="10" idx="2"/>
          </p:cNvCxnSpPr>
          <p:nvPr/>
        </p:nvCxnSpPr>
        <p:spPr>
          <a:xfrm>
            <a:off x="4697644" y="5085184"/>
            <a:ext cx="1035195" cy="988891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911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123728" y="0"/>
            <a:ext cx="56192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i="1" u="sng" dirty="0"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sz="2400" dirty="0"/>
          </a:p>
        </p:txBody>
      </p:sp>
      <p:sp>
        <p:nvSpPr>
          <p:cNvPr id="5" name="Elipse 4"/>
          <p:cNvSpPr/>
          <p:nvPr/>
        </p:nvSpPr>
        <p:spPr>
          <a:xfrm>
            <a:off x="1691680" y="461666"/>
            <a:ext cx="5760640" cy="73190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xame </a:t>
            </a:r>
            <a:r>
              <a:rPr lang="pt-B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clínico em dia de acordo com o protocolo.</a:t>
            </a:r>
          </a:p>
        </p:txBody>
      </p:sp>
      <p:sp>
        <p:nvSpPr>
          <p:cNvPr id="6" name="Estrela de 12 Pontos 5"/>
          <p:cNvSpPr/>
          <p:nvPr/>
        </p:nvSpPr>
        <p:spPr>
          <a:xfrm>
            <a:off x="215516" y="1193571"/>
            <a:ext cx="3888432" cy="746243"/>
          </a:xfrm>
          <a:prstGeom prst="star12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Hipertensos</a:t>
            </a:r>
          </a:p>
          <a:p>
            <a:pPr algn="ctr"/>
            <a:r>
              <a:rPr lang="pt-B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(83,3%)</a:t>
            </a:r>
            <a:endParaRPr lang="pt-BR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Estrela de 12 Pontos 6"/>
          <p:cNvSpPr/>
          <p:nvPr/>
        </p:nvSpPr>
        <p:spPr>
          <a:xfrm>
            <a:off x="5291573" y="1107901"/>
            <a:ext cx="3888432" cy="880939"/>
          </a:xfrm>
          <a:prstGeom prst="star12">
            <a:avLst>
              <a:gd name="adj" fmla="val 34809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Diabéticos</a:t>
            </a:r>
            <a:r>
              <a:rPr lang="pt-BR" sz="20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pt-B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(85.4%)</a:t>
            </a:r>
            <a:endParaRPr lang="pt-BR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" name="Conector de seta reta 15"/>
          <p:cNvCxnSpPr>
            <a:stCxn id="5" idx="6"/>
            <a:endCxn id="7" idx="11"/>
          </p:cNvCxnSpPr>
          <p:nvPr/>
        </p:nvCxnSpPr>
        <p:spPr>
          <a:xfrm>
            <a:off x="7452320" y="827619"/>
            <a:ext cx="755577" cy="33929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de seta reta 18"/>
          <p:cNvCxnSpPr>
            <a:stCxn id="5" idx="2"/>
            <a:endCxn id="6" idx="9"/>
          </p:cNvCxnSpPr>
          <p:nvPr/>
        </p:nvCxnSpPr>
        <p:spPr>
          <a:xfrm flipH="1">
            <a:off x="1187624" y="827619"/>
            <a:ext cx="504056" cy="415941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Gráfico 27"/>
          <p:cNvGraphicFramePr/>
          <p:nvPr>
            <p:extLst>
              <p:ext uri="{D42A27DB-BD31-4B8C-83A1-F6EECF244321}">
                <p14:modId xmlns:p14="http://schemas.microsoft.com/office/powerpoint/2010/main" val="1592852078"/>
              </p:ext>
            </p:extLst>
          </p:nvPr>
        </p:nvGraphicFramePr>
        <p:xfrm>
          <a:off x="-45779" y="2132856"/>
          <a:ext cx="4497058" cy="3912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5" name="Retângulo 54"/>
          <p:cNvSpPr/>
          <p:nvPr/>
        </p:nvSpPr>
        <p:spPr>
          <a:xfrm>
            <a:off x="-93012" y="602128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>
                <a:latin typeface="Arial" pitchFamily="34" charset="0"/>
                <a:cs typeface="Arial" pitchFamily="34" charset="0"/>
              </a:rPr>
              <a:t>Proporção de hipertensos com exame complementares em dia de acordo com o protocolo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na UBS </a:t>
            </a:r>
            <a:r>
              <a:rPr lang="pt-BR" dirty="0">
                <a:latin typeface="Arial" pitchFamily="34" charset="0"/>
                <a:cs typeface="Arial" pitchFamily="34" charset="0"/>
              </a:rPr>
              <a:t>do Itaguá, Ubatuba / SP.</a:t>
            </a:r>
          </a:p>
        </p:txBody>
      </p:sp>
      <p:graphicFrame>
        <p:nvGraphicFramePr>
          <p:cNvPr id="68" name="Gráfico 67"/>
          <p:cNvGraphicFramePr/>
          <p:nvPr>
            <p:extLst>
              <p:ext uri="{D42A27DB-BD31-4B8C-83A1-F6EECF244321}">
                <p14:modId xmlns:p14="http://schemas.microsoft.com/office/powerpoint/2010/main" val="2640210512"/>
              </p:ext>
            </p:extLst>
          </p:nvPr>
        </p:nvGraphicFramePr>
        <p:xfrm>
          <a:off x="4667250" y="2132857"/>
          <a:ext cx="4476750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9" name="Retângulo 68"/>
          <p:cNvSpPr/>
          <p:nvPr/>
        </p:nvSpPr>
        <p:spPr>
          <a:xfrm>
            <a:off x="4639608" y="602128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>
                <a:latin typeface="Arial" pitchFamily="34" charset="0"/>
                <a:cs typeface="Arial" pitchFamily="34" charset="0"/>
              </a:rPr>
              <a:t>Proporção de diabéticos com exame complementares em dia de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dirty="0">
                <a:latin typeface="Arial" pitchFamily="34" charset="0"/>
                <a:cs typeface="Arial" pitchFamily="34" charset="0"/>
              </a:rPr>
              <a:t>acordo com o protocolo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na UBS </a:t>
            </a:r>
            <a:r>
              <a:rPr lang="pt-BR" dirty="0">
                <a:latin typeface="Arial" pitchFamily="34" charset="0"/>
                <a:cs typeface="Arial" pitchFamily="34" charset="0"/>
              </a:rPr>
              <a:t>do Itaguá, Ubatuba / SP.   </a:t>
            </a:r>
          </a:p>
        </p:txBody>
      </p:sp>
    </p:spTree>
    <p:extLst>
      <p:ext uri="{BB962C8B-B14F-4D97-AF65-F5344CB8AC3E}">
        <p14:creationId xmlns:p14="http://schemas.microsoft.com/office/powerpoint/2010/main" val="252657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906368" y="0"/>
            <a:ext cx="56192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i="1" u="sng" dirty="0"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sz="2400" dirty="0"/>
          </a:p>
        </p:txBody>
      </p:sp>
      <p:sp>
        <p:nvSpPr>
          <p:cNvPr id="5" name="Elipse 4"/>
          <p:cNvSpPr/>
          <p:nvPr/>
        </p:nvSpPr>
        <p:spPr>
          <a:xfrm>
            <a:off x="467544" y="461666"/>
            <a:ext cx="8280919" cy="46317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Prescrição </a:t>
            </a:r>
            <a:r>
              <a:rPr lang="pt-B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 medicamentos </a:t>
            </a:r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 </a:t>
            </a:r>
            <a:r>
              <a:rPr lang="pt-B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farmácia popular </a:t>
            </a:r>
            <a:endParaRPr lang="pt-BR" sz="2000" dirty="0"/>
          </a:p>
        </p:txBody>
      </p:sp>
      <p:sp>
        <p:nvSpPr>
          <p:cNvPr id="6" name="Estrela de 8 pontas 5"/>
          <p:cNvSpPr/>
          <p:nvPr/>
        </p:nvSpPr>
        <p:spPr>
          <a:xfrm>
            <a:off x="5108333" y="1040154"/>
            <a:ext cx="4035667" cy="572640"/>
          </a:xfrm>
          <a:prstGeom prst="star8">
            <a:avLst>
              <a:gd name="adj" fmla="val 32598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Diabéticos </a:t>
            </a:r>
            <a:r>
              <a:rPr lang="pt-B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(88,3%)</a:t>
            </a:r>
            <a:endParaRPr lang="pt-BR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Estrela de 8 pontas 7"/>
          <p:cNvSpPr/>
          <p:nvPr/>
        </p:nvSpPr>
        <p:spPr>
          <a:xfrm>
            <a:off x="108686" y="1029848"/>
            <a:ext cx="4062538" cy="569213"/>
          </a:xfrm>
          <a:prstGeom prst="star8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Hipertensos </a:t>
            </a:r>
            <a:r>
              <a:rPr lang="pt-B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(90,6%)</a:t>
            </a:r>
            <a:endParaRPr lang="pt-BR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Conector de seta reta 9"/>
          <p:cNvCxnSpPr>
            <a:stCxn id="5" idx="4"/>
            <a:endCxn id="8" idx="7"/>
          </p:cNvCxnSpPr>
          <p:nvPr/>
        </p:nvCxnSpPr>
        <p:spPr>
          <a:xfrm flipH="1">
            <a:off x="3576279" y="924840"/>
            <a:ext cx="1031725" cy="18836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/>
          <p:cNvCxnSpPr>
            <a:stCxn id="5" idx="4"/>
            <a:endCxn id="6" idx="5"/>
          </p:cNvCxnSpPr>
          <p:nvPr/>
        </p:nvCxnSpPr>
        <p:spPr>
          <a:xfrm>
            <a:off x="4608004" y="924840"/>
            <a:ext cx="1091339" cy="19917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Gráfico 12"/>
          <p:cNvGraphicFramePr/>
          <p:nvPr>
            <p:extLst>
              <p:ext uri="{D42A27DB-BD31-4B8C-83A1-F6EECF244321}">
                <p14:modId xmlns:p14="http://schemas.microsoft.com/office/powerpoint/2010/main" val="899572433"/>
              </p:ext>
            </p:extLst>
          </p:nvPr>
        </p:nvGraphicFramePr>
        <p:xfrm>
          <a:off x="0" y="1772816"/>
          <a:ext cx="4426843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Retângulo 13"/>
          <p:cNvSpPr/>
          <p:nvPr/>
        </p:nvSpPr>
        <p:spPr>
          <a:xfrm>
            <a:off x="6718" y="6027003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600" dirty="0">
                <a:latin typeface="Arial" pitchFamily="34" charset="0"/>
                <a:cs typeface="Arial" pitchFamily="34" charset="0"/>
              </a:rPr>
              <a:t>Proporção de hipertensos com prescrição de medicamentos da Farmácia  Popular/Hiperdia priorizada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na UBS 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do Itaguá, Ubatuba / SP. </a:t>
            </a:r>
          </a:p>
        </p:txBody>
      </p:sp>
      <p:graphicFrame>
        <p:nvGraphicFramePr>
          <p:cNvPr id="17" name="Gráfico 16"/>
          <p:cNvGraphicFramePr/>
          <p:nvPr>
            <p:extLst>
              <p:ext uri="{D42A27DB-BD31-4B8C-83A1-F6EECF244321}">
                <p14:modId xmlns:p14="http://schemas.microsoft.com/office/powerpoint/2010/main" val="2233509489"/>
              </p:ext>
            </p:extLst>
          </p:nvPr>
        </p:nvGraphicFramePr>
        <p:xfrm>
          <a:off x="4689884" y="1772816"/>
          <a:ext cx="4454116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Retângulo 17"/>
          <p:cNvSpPr/>
          <p:nvPr/>
        </p:nvSpPr>
        <p:spPr>
          <a:xfrm>
            <a:off x="4678916" y="5994746"/>
            <a:ext cx="44650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>
                <a:latin typeface="Arial" pitchFamily="34" charset="0"/>
                <a:cs typeface="Arial" pitchFamily="34" charset="0"/>
              </a:rPr>
              <a:t>Proporção de diabéticos com prescrição de medicamentos da Farmácia Popular/Hiperdia priorizada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na UBS 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do Itaguá, Ubatuba / SP. </a:t>
            </a:r>
          </a:p>
        </p:txBody>
      </p:sp>
    </p:spTree>
    <p:extLst>
      <p:ext uri="{BB962C8B-B14F-4D97-AF65-F5344CB8AC3E}">
        <p14:creationId xmlns:p14="http://schemas.microsoft.com/office/powerpoint/2010/main" val="97055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907704" y="114044"/>
            <a:ext cx="56192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i="1" u="sng" dirty="0"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sz="2400" dirty="0"/>
          </a:p>
        </p:txBody>
      </p:sp>
      <p:sp>
        <p:nvSpPr>
          <p:cNvPr id="5" name="Elipse 4"/>
          <p:cNvSpPr/>
          <p:nvPr/>
        </p:nvSpPr>
        <p:spPr>
          <a:xfrm>
            <a:off x="1008939" y="1340768"/>
            <a:ext cx="7416824" cy="129614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Avaliação </a:t>
            </a:r>
            <a:r>
              <a:rPr lang="pt-BR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 necessidade de atendimento odontológico </a:t>
            </a:r>
            <a:endParaRPr lang="pt-BR" sz="2400" dirty="0"/>
          </a:p>
        </p:txBody>
      </p:sp>
      <p:sp>
        <p:nvSpPr>
          <p:cNvPr id="6" name="Estrela de 12 Pontos 5"/>
          <p:cNvSpPr/>
          <p:nvPr/>
        </p:nvSpPr>
        <p:spPr>
          <a:xfrm>
            <a:off x="395536" y="3212976"/>
            <a:ext cx="3888432" cy="1152128"/>
          </a:xfrm>
          <a:prstGeom prst="star12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Hipertensos</a:t>
            </a:r>
          </a:p>
          <a:p>
            <a:pPr algn="ctr"/>
            <a:r>
              <a:rPr lang="pt-B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(100%)</a:t>
            </a:r>
            <a:endParaRPr lang="pt-BR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Estrela de 12 Pontos 6"/>
          <p:cNvSpPr/>
          <p:nvPr/>
        </p:nvSpPr>
        <p:spPr>
          <a:xfrm>
            <a:off x="2699792" y="5121487"/>
            <a:ext cx="3635896" cy="1152128"/>
          </a:xfrm>
          <a:prstGeom prst="star12">
            <a:avLst>
              <a:gd name="adj" fmla="val 34809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100%</a:t>
            </a:r>
            <a:endParaRPr lang="pt-BR" sz="24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Estrela de 12 Pontos 8"/>
          <p:cNvSpPr/>
          <p:nvPr/>
        </p:nvSpPr>
        <p:spPr>
          <a:xfrm>
            <a:off x="5444480" y="3365376"/>
            <a:ext cx="3635896" cy="1152128"/>
          </a:xfrm>
          <a:prstGeom prst="star12">
            <a:avLst>
              <a:gd name="adj" fmla="val 34809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Diabéticos</a:t>
            </a:r>
            <a:r>
              <a:rPr lang="pt-BR" sz="24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pt-B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(100%)</a:t>
            </a:r>
            <a:endParaRPr lang="pt-BR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Conector de seta reta 9"/>
          <p:cNvCxnSpPr>
            <a:stCxn id="6" idx="4"/>
            <a:endCxn id="7" idx="9"/>
          </p:cNvCxnSpPr>
          <p:nvPr/>
        </p:nvCxnSpPr>
        <p:spPr>
          <a:xfrm>
            <a:off x="2339752" y="4365104"/>
            <a:ext cx="1269014" cy="8335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de seta reta 10"/>
          <p:cNvCxnSpPr>
            <a:endCxn id="9" idx="10"/>
          </p:cNvCxnSpPr>
          <p:nvPr/>
        </p:nvCxnSpPr>
        <p:spPr>
          <a:xfrm>
            <a:off x="4764030" y="2636912"/>
            <a:ext cx="2498398" cy="7284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e seta reta 14"/>
          <p:cNvCxnSpPr>
            <a:endCxn id="6" idx="10"/>
          </p:cNvCxnSpPr>
          <p:nvPr/>
        </p:nvCxnSpPr>
        <p:spPr>
          <a:xfrm flipH="1">
            <a:off x="2339752" y="2622213"/>
            <a:ext cx="2451948" cy="5907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de seta reta 15"/>
          <p:cNvCxnSpPr>
            <a:endCxn id="7" idx="11"/>
          </p:cNvCxnSpPr>
          <p:nvPr/>
        </p:nvCxnSpPr>
        <p:spPr>
          <a:xfrm flipH="1">
            <a:off x="5426714" y="4517504"/>
            <a:ext cx="1805448" cy="6811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875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de cantos arredondados 3"/>
          <p:cNvSpPr/>
          <p:nvPr/>
        </p:nvSpPr>
        <p:spPr>
          <a:xfrm>
            <a:off x="827584" y="782706"/>
            <a:ext cx="7848872" cy="70207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Objetivo 3: (Adesão) Melhorar </a:t>
            </a:r>
            <a:r>
              <a:rPr lang="pt-BR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adesão de hipertensos e/ou diabéticos ao programa.</a:t>
            </a:r>
          </a:p>
        </p:txBody>
      </p:sp>
      <p:sp>
        <p:nvSpPr>
          <p:cNvPr id="5" name="Retângulo 4"/>
          <p:cNvSpPr/>
          <p:nvPr/>
        </p:nvSpPr>
        <p:spPr>
          <a:xfrm>
            <a:off x="1763688" y="0"/>
            <a:ext cx="59793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i="1" u="sng" dirty="0"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sz="2400" dirty="0"/>
          </a:p>
        </p:txBody>
      </p:sp>
      <p:sp>
        <p:nvSpPr>
          <p:cNvPr id="6" name="Retângulo de cantos arredondados 5"/>
          <p:cNvSpPr/>
          <p:nvPr/>
        </p:nvSpPr>
        <p:spPr>
          <a:xfrm>
            <a:off x="2587022" y="1837638"/>
            <a:ext cx="4329996" cy="72008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Busca ativa dos usuários faltosos ás consultas medicas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Nuvem 6"/>
          <p:cNvSpPr/>
          <p:nvPr/>
        </p:nvSpPr>
        <p:spPr>
          <a:xfrm>
            <a:off x="275187" y="3285843"/>
            <a:ext cx="2977002" cy="1274440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100</a:t>
            </a:r>
            <a:r>
              <a:rPr lang="pt-BR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%</a:t>
            </a:r>
          </a:p>
          <a:p>
            <a:pPr algn="ctr"/>
            <a:r>
              <a:rPr lang="pt-BR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Hipertensos</a:t>
            </a:r>
            <a:r>
              <a:rPr lang="pt-BR" sz="24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8" name="Nuvem 7"/>
          <p:cNvSpPr/>
          <p:nvPr/>
        </p:nvSpPr>
        <p:spPr>
          <a:xfrm>
            <a:off x="6372200" y="3212976"/>
            <a:ext cx="2703301" cy="1274440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>
              <a:rot lat="0" lon="238028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100%</a:t>
            </a:r>
          </a:p>
          <a:p>
            <a:pPr algn="ctr"/>
            <a:r>
              <a:rPr lang="pt-B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Diabéticos</a:t>
            </a:r>
            <a:r>
              <a:rPr lang="pt-BR" sz="2400" dirty="0" smtClean="0">
                <a:solidFill>
                  <a:schemeClr val="tx1"/>
                </a:solidFill>
              </a:rPr>
              <a:t> </a:t>
            </a:r>
            <a:endParaRPr lang="pt-BR" sz="2400" dirty="0">
              <a:solidFill>
                <a:schemeClr val="tx1"/>
              </a:solidFill>
            </a:endParaRPr>
          </a:p>
        </p:txBody>
      </p:sp>
      <p:sp>
        <p:nvSpPr>
          <p:cNvPr id="9" name="Estrela de 32 pontas 8"/>
          <p:cNvSpPr/>
          <p:nvPr/>
        </p:nvSpPr>
        <p:spPr>
          <a:xfrm>
            <a:off x="2239196" y="4894741"/>
            <a:ext cx="2332804" cy="1482824"/>
          </a:xfrm>
          <a:prstGeom prst="star32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100%</a:t>
            </a:r>
            <a:endParaRPr lang="pt-BR" sz="2800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Estrela de 32 pontas 9"/>
          <p:cNvSpPr/>
          <p:nvPr/>
        </p:nvSpPr>
        <p:spPr>
          <a:xfrm>
            <a:off x="5076056" y="4898504"/>
            <a:ext cx="2304255" cy="1482824"/>
          </a:xfrm>
          <a:prstGeom prst="star32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100%</a:t>
            </a:r>
            <a:endParaRPr lang="pt-BR" sz="2800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Conector de seta reta 11"/>
          <p:cNvCxnSpPr>
            <a:stCxn id="6" idx="1"/>
            <a:endCxn id="7" idx="3"/>
          </p:cNvCxnSpPr>
          <p:nvPr/>
        </p:nvCxnSpPr>
        <p:spPr>
          <a:xfrm flipH="1">
            <a:off x="1763688" y="2197678"/>
            <a:ext cx="823334" cy="116103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de seta reta 15"/>
          <p:cNvCxnSpPr/>
          <p:nvPr/>
        </p:nvCxnSpPr>
        <p:spPr>
          <a:xfrm>
            <a:off x="1763688" y="4560283"/>
            <a:ext cx="710564" cy="66891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de seta reta 17"/>
          <p:cNvCxnSpPr>
            <a:stCxn id="6" idx="3"/>
            <a:endCxn id="8" idx="3"/>
          </p:cNvCxnSpPr>
          <p:nvPr/>
        </p:nvCxnSpPr>
        <p:spPr>
          <a:xfrm>
            <a:off x="6917018" y="2197678"/>
            <a:ext cx="806833" cy="108816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de seta reta 39"/>
          <p:cNvCxnSpPr/>
          <p:nvPr/>
        </p:nvCxnSpPr>
        <p:spPr>
          <a:xfrm flipH="1">
            <a:off x="7092280" y="4487416"/>
            <a:ext cx="523559" cy="59776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m 16" descr="C:\Users\Usuario\Desktop\100_094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242" y="2741759"/>
            <a:ext cx="2667000" cy="20085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333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835696" y="90055"/>
            <a:ext cx="56192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i="1" u="sng" dirty="0"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sz="2400" dirty="0"/>
          </a:p>
        </p:txBody>
      </p:sp>
      <p:sp>
        <p:nvSpPr>
          <p:cNvPr id="5" name="Elipse 4"/>
          <p:cNvSpPr/>
          <p:nvPr/>
        </p:nvSpPr>
        <p:spPr>
          <a:xfrm>
            <a:off x="973602" y="583552"/>
            <a:ext cx="7343481" cy="613200"/>
          </a:xfrm>
          <a:prstGeom prst="ellipse">
            <a:avLst/>
          </a:prstGeom>
          <a:solidFill>
            <a:srgbClr val="C9EA22">
              <a:alpha val="3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Objetivo 4: (Registro) Melhorar </a:t>
            </a:r>
            <a:r>
              <a:rPr lang="pt-B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 registro das informações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7" name="Nuvem 6"/>
          <p:cNvSpPr/>
          <p:nvPr/>
        </p:nvSpPr>
        <p:spPr>
          <a:xfrm>
            <a:off x="0" y="1196752"/>
            <a:ext cx="2411760" cy="650047"/>
          </a:xfrm>
          <a:prstGeom prst="cloud">
            <a:avLst/>
          </a:prstGeom>
          <a:solidFill>
            <a:srgbClr val="FFFF00">
              <a:alpha val="25000"/>
            </a:srgb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100</a:t>
            </a:r>
            <a:r>
              <a:rPr lang="pt-B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%</a:t>
            </a:r>
          </a:p>
          <a:p>
            <a:pPr algn="ctr"/>
            <a:r>
              <a:rPr lang="pt-B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Hipertensos</a:t>
            </a:r>
            <a:r>
              <a:rPr lang="pt-BR" sz="20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8" name="Nuvem 7"/>
          <p:cNvSpPr/>
          <p:nvPr/>
        </p:nvSpPr>
        <p:spPr>
          <a:xfrm>
            <a:off x="6789869" y="1282776"/>
            <a:ext cx="2361456" cy="598598"/>
          </a:xfrm>
          <a:prstGeom prst="cloud">
            <a:avLst/>
          </a:prstGeom>
          <a:solidFill>
            <a:srgbClr val="FFFF00">
              <a:alpha val="25000"/>
            </a:srgbClr>
          </a:solidFill>
          <a:scene3d>
            <a:camera prst="orthographicFront">
              <a:rot lat="0" lon="238028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100%</a:t>
            </a:r>
          </a:p>
          <a:p>
            <a:pPr algn="ctr"/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Diabéticos</a:t>
            </a:r>
            <a:r>
              <a:rPr lang="pt-BR" sz="2000" dirty="0" smtClean="0">
                <a:solidFill>
                  <a:schemeClr val="tx1"/>
                </a:solidFill>
              </a:rPr>
              <a:t> </a:t>
            </a:r>
            <a:endParaRPr lang="pt-BR" sz="2000" dirty="0">
              <a:solidFill>
                <a:schemeClr val="tx1"/>
              </a:solidFill>
            </a:endParaRPr>
          </a:p>
        </p:txBody>
      </p:sp>
      <p:cxnSp>
        <p:nvCxnSpPr>
          <p:cNvPr id="10" name="Conector de seta reta 9"/>
          <p:cNvCxnSpPr/>
          <p:nvPr/>
        </p:nvCxnSpPr>
        <p:spPr>
          <a:xfrm flipH="1" flipV="1">
            <a:off x="2411760" y="1582075"/>
            <a:ext cx="547032" cy="395753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/>
          <p:cNvCxnSpPr>
            <a:endCxn id="8" idx="2"/>
          </p:cNvCxnSpPr>
          <p:nvPr/>
        </p:nvCxnSpPr>
        <p:spPr>
          <a:xfrm flipV="1">
            <a:off x="6331894" y="1582075"/>
            <a:ext cx="465300" cy="37142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strela de 8 pontas 19"/>
          <p:cNvSpPr/>
          <p:nvPr/>
        </p:nvSpPr>
        <p:spPr>
          <a:xfrm>
            <a:off x="-14809" y="1953495"/>
            <a:ext cx="1850504" cy="914400"/>
          </a:xfrm>
          <a:prstGeom prst="star8">
            <a:avLst/>
          </a:prstGeom>
          <a:solidFill>
            <a:srgbClr val="CBDB31">
              <a:alpha val="1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u="sng" dirty="0" smtClean="0">
                <a:solidFill>
                  <a:srgbClr val="FF0909"/>
                </a:solidFill>
                <a:latin typeface="Arial" pitchFamily="34" charset="0"/>
                <a:cs typeface="Arial" pitchFamily="34" charset="0"/>
              </a:rPr>
              <a:t>96.6%</a:t>
            </a:r>
            <a:endParaRPr lang="pt-BR" sz="2400" u="sng" dirty="0">
              <a:solidFill>
                <a:srgbClr val="FF090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Estrela de 8 pontas 20"/>
          <p:cNvSpPr/>
          <p:nvPr/>
        </p:nvSpPr>
        <p:spPr>
          <a:xfrm>
            <a:off x="7292837" y="2020136"/>
            <a:ext cx="1850504" cy="914400"/>
          </a:xfrm>
          <a:prstGeom prst="star8">
            <a:avLst/>
          </a:prstGeom>
          <a:solidFill>
            <a:srgbClr val="C6BD46">
              <a:alpha val="1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u="sng" dirty="0" smtClean="0">
                <a:solidFill>
                  <a:srgbClr val="FF0909"/>
                </a:solidFill>
                <a:latin typeface="Arial" pitchFamily="34" charset="0"/>
                <a:cs typeface="Arial" pitchFamily="34" charset="0"/>
              </a:rPr>
              <a:t>96.1%</a:t>
            </a:r>
            <a:endParaRPr lang="pt-BR" sz="2400" u="sng" dirty="0">
              <a:solidFill>
                <a:srgbClr val="FF0909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2" name="Gráfico 21"/>
          <p:cNvGraphicFramePr/>
          <p:nvPr>
            <p:extLst>
              <p:ext uri="{D42A27DB-BD31-4B8C-83A1-F6EECF244321}">
                <p14:modId xmlns:p14="http://schemas.microsoft.com/office/powerpoint/2010/main" val="4062596743"/>
              </p:ext>
            </p:extLst>
          </p:nvPr>
        </p:nvGraphicFramePr>
        <p:xfrm>
          <a:off x="0" y="2846793"/>
          <a:ext cx="4355976" cy="3007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3" name="Gráfico 22"/>
          <p:cNvGraphicFramePr/>
          <p:nvPr>
            <p:extLst>
              <p:ext uri="{D42A27DB-BD31-4B8C-83A1-F6EECF244321}">
                <p14:modId xmlns:p14="http://schemas.microsoft.com/office/powerpoint/2010/main" val="3261851754"/>
              </p:ext>
            </p:extLst>
          </p:nvPr>
        </p:nvGraphicFramePr>
        <p:xfrm>
          <a:off x="4788024" y="2846792"/>
          <a:ext cx="4355976" cy="3053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" name="Retângulo 23"/>
          <p:cNvSpPr/>
          <p:nvPr/>
        </p:nvSpPr>
        <p:spPr>
          <a:xfrm>
            <a:off x="4788024" y="5900493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Proporção </a:t>
            </a:r>
            <a:r>
              <a:rPr lang="pt-BR" dirty="0">
                <a:latin typeface="Arial" pitchFamily="34" charset="0"/>
                <a:cs typeface="Arial" pitchFamily="34" charset="0"/>
              </a:rPr>
              <a:t>de diabéticos com registros adequado na ficha de acompanhamento 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Na UBS </a:t>
            </a:r>
            <a:r>
              <a:rPr lang="pt-BR" dirty="0">
                <a:latin typeface="Arial" pitchFamily="34" charset="0"/>
                <a:cs typeface="Arial" pitchFamily="34" charset="0"/>
              </a:rPr>
              <a:t>do Itaguá, Ubatuba / SP. </a:t>
            </a:r>
          </a:p>
        </p:txBody>
      </p:sp>
      <p:sp>
        <p:nvSpPr>
          <p:cNvPr id="25" name="Retângulo 24"/>
          <p:cNvSpPr/>
          <p:nvPr/>
        </p:nvSpPr>
        <p:spPr>
          <a:xfrm>
            <a:off x="0" y="585400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>
                <a:latin typeface="Arial" pitchFamily="34" charset="0"/>
                <a:cs typeface="Arial" pitchFamily="34" charset="0"/>
              </a:rPr>
              <a:t>Proporção de hipertensos com registros adequado na ficha de   acompanhamento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na UBS </a:t>
            </a:r>
            <a:r>
              <a:rPr lang="pt-BR" dirty="0">
                <a:latin typeface="Arial" pitchFamily="34" charset="0"/>
                <a:cs typeface="Arial" pitchFamily="34" charset="0"/>
              </a:rPr>
              <a:t>do Itaguá, Ubatuba / SP</a:t>
            </a:r>
          </a:p>
        </p:txBody>
      </p:sp>
      <p:sp>
        <p:nvSpPr>
          <p:cNvPr id="27" name="Retângulo 26"/>
          <p:cNvSpPr/>
          <p:nvPr/>
        </p:nvSpPr>
        <p:spPr>
          <a:xfrm>
            <a:off x="2885448" y="1412776"/>
            <a:ext cx="3373103" cy="7899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Registros adequado na ficha de acompanhamento </a:t>
            </a:r>
          </a:p>
          <a:p>
            <a:pPr algn="ctr"/>
            <a:endParaRPr lang="pt-BR" sz="2000" dirty="0">
              <a:solidFill>
                <a:schemeClr val="tx1"/>
              </a:solidFill>
            </a:endParaRPr>
          </a:p>
        </p:txBody>
      </p:sp>
      <p:cxnSp>
        <p:nvCxnSpPr>
          <p:cNvPr id="31" name="Conector de seta reta 30"/>
          <p:cNvCxnSpPr>
            <a:endCxn id="21" idx="6"/>
          </p:cNvCxnSpPr>
          <p:nvPr/>
        </p:nvCxnSpPr>
        <p:spPr>
          <a:xfrm>
            <a:off x="7970597" y="1881374"/>
            <a:ext cx="247492" cy="13876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de seta reta 32"/>
          <p:cNvCxnSpPr>
            <a:stCxn id="7" idx="1"/>
            <a:endCxn id="20" idx="6"/>
          </p:cNvCxnSpPr>
          <p:nvPr/>
        </p:nvCxnSpPr>
        <p:spPr>
          <a:xfrm flipH="1">
            <a:off x="910443" y="1846107"/>
            <a:ext cx="295437" cy="1073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380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978604" y="101823"/>
            <a:ext cx="56192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b="1" i="1" u="sng" dirty="0"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sz="2400" dirty="0"/>
          </a:p>
        </p:txBody>
      </p:sp>
      <p:sp>
        <p:nvSpPr>
          <p:cNvPr id="5" name="Retângulo 4"/>
          <p:cNvSpPr/>
          <p:nvPr/>
        </p:nvSpPr>
        <p:spPr>
          <a:xfrm>
            <a:off x="1495584" y="764704"/>
            <a:ext cx="6624736" cy="1224136"/>
          </a:xfrm>
          <a:prstGeom prst="rect">
            <a:avLst/>
          </a:prstGeom>
          <a:solidFill>
            <a:schemeClr val="accent6">
              <a:lumMod val="20000"/>
              <a:lumOff val="80000"/>
              <a:alpha val="9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Objetivo 5: (Avaliação de risco) Mapear hipertensos e diabéticos de risco para doença cardiovascular da área adstrita à unidade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2070866" y="2405844"/>
            <a:ext cx="5474172" cy="914400"/>
          </a:xfrm>
          <a:prstGeom prst="roundRect">
            <a:avLst/>
          </a:prstGeom>
          <a:solidFill>
            <a:srgbClr val="FF0000">
              <a:alpha val="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Estratificação de risco cardiovascular por exame clínico em dia</a:t>
            </a:r>
            <a:endParaRPr lang="pt-BR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Conector de seta reta 7"/>
          <p:cNvCxnSpPr>
            <a:stCxn id="5" idx="2"/>
            <a:endCxn id="6" idx="0"/>
          </p:cNvCxnSpPr>
          <p:nvPr/>
        </p:nvCxnSpPr>
        <p:spPr>
          <a:xfrm>
            <a:off x="4807952" y="1988840"/>
            <a:ext cx="0" cy="41700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ração 6"/>
          <p:cNvSpPr/>
          <p:nvPr/>
        </p:nvSpPr>
        <p:spPr>
          <a:xfrm>
            <a:off x="6180601" y="3697739"/>
            <a:ext cx="2834596" cy="1274440"/>
          </a:xfrm>
          <a:prstGeom prst="heart">
            <a:avLst/>
          </a:prstGeom>
          <a:solidFill>
            <a:srgbClr val="FF0000">
              <a:alpha val="79000"/>
            </a:srgbClr>
          </a:solidFill>
          <a:ln>
            <a:solidFill>
              <a:srgbClr val="FF09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Diabéticos</a:t>
            </a:r>
          </a:p>
          <a:p>
            <a:pPr algn="ctr"/>
            <a:r>
              <a:rPr lang="pt-B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100%</a:t>
            </a:r>
            <a:endParaRPr lang="pt-BR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oração 8"/>
          <p:cNvSpPr/>
          <p:nvPr/>
        </p:nvSpPr>
        <p:spPr>
          <a:xfrm>
            <a:off x="377636" y="3697739"/>
            <a:ext cx="2834596" cy="1274440"/>
          </a:xfrm>
          <a:prstGeom prst="heart">
            <a:avLst/>
          </a:prstGeom>
          <a:solidFill>
            <a:srgbClr val="FF0000">
              <a:alpha val="79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Hipertensos</a:t>
            </a:r>
          </a:p>
          <a:p>
            <a:pPr algn="ctr"/>
            <a:r>
              <a:rPr lang="pt-B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100%</a:t>
            </a:r>
            <a:endParaRPr lang="pt-BR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oração 9"/>
          <p:cNvSpPr/>
          <p:nvPr/>
        </p:nvSpPr>
        <p:spPr>
          <a:xfrm>
            <a:off x="3390654" y="4530051"/>
            <a:ext cx="2834596" cy="2168681"/>
          </a:xfrm>
          <a:prstGeom prst="heart">
            <a:avLst/>
          </a:prstGeom>
          <a:gradFill>
            <a:gsLst>
              <a:gs pos="0">
                <a:srgbClr val="000082"/>
              </a:gs>
              <a:gs pos="0">
                <a:srgbClr val="66008F"/>
              </a:gs>
              <a:gs pos="0">
                <a:schemeClr val="accent2">
                  <a:lumMod val="40000"/>
                  <a:lumOff val="60000"/>
                </a:schemeClr>
              </a:gs>
              <a:gs pos="95000">
                <a:srgbClr val="FF0000"/>
              </a:gs>
              <a:gs pos="100000">
                <a:srgbClr val="FF8200"/>
              </a:gs>
            </a:gsLst>
            <a:lin ang="5400000" scaled="0"/>
          </a:gradFill>
          <a:ln>
            <a:solidFill>
              <a:srgbClr val="C00000"/>
            </a:solidFill>
          </a:ln>
          <a:effectLst>
            <a:outerShdw blurRad="50800" dist="50800" dir="14460000" sx="109000" sy="109000" algn="ctr" rotWithShape="0">
              <a:srgbClr val="FF0000">
                <a:alpha val="5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8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Coração 10"/>
          <p:cNvSpPr/>
          <p:nvPr/>
        </p:nvSpPr>
        <p:spPr>
          <a:xfrm>
            <a:off x="3932194" y="5157192"/>
            <a:ext cx="1712116" cy="914400"/>
          </a:xfrm>
          <a:prstGeom prst="heart">
            <a:avLst/>
          </a:prstGeom>
          <a:solidFill>
            <a:srgbClr val="FF9797">
              <a:alpha val="75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100%</a:t>
            </a:r>
          </a:p>
        </p:txBody>
      </p:sp>
      <p:cxnSp>
        <p:nvCxnSpPr>
          <p:cNvPr id="13" name="Conector de seta reta 12"/>
          <p:cNvCxnSpPr>
            <a:stCxn id="7" idx="1"/>
          </p:cNvCxnSpPr>
          <p:nvPr/>
        </p:nvCxnSpPr>
        <p:spPr>
          <a:xfrm flipH="1">
            <a:off x="6012160" y="4972179"/>
            <a:ext cx="1585739" cy="977101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de seta reta 15"/>
          <p:cNvCxnSpPr>
            <a:stCxn id="9" idx="1"/>
          </p:cNvCxnSpPr>
          <p:nvPr/>
        </p:nvCxnSpPr>
        <p:spPr>
          <a:xfrm>
            <a:off x="1794934" y="4972179"/>
            <a:ext cx="1675138" cy="86327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de seta reta 17"/>
          <p:cNvCxnSpPr>
            <a:stCxn id="6" idx="2"/>
          </p:cNvCxnSpPr>
          <p:nvPr/>
        </p:nvCxnSpPr>
        <p:spPr>
          <a:xfrm flipH="1">
            <a:off x="3212232" y="3320244"/>
            <a:ext cx="1595720" cy="61281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de seta reta 19"/>
          <p:cNvCxnSpPr>
            <a:stCxn id="6" idx="2"/>
          </p:cNvCxnSpPr>
          <p:nvPr/>
        </p:nvCxnSpPr>
        <p:spPr>
          <a:xfrm>
            <a:off x="4807952" y="3320244"/>
            <a:ext cx="1372649" cy="68482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707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979712" y="174932"/>
            <a:ext cx="56192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i="1" u="sng" dirty="0"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sz="2400" dirty="0"/>
          </a:p>
        </p:txBody>
      </p:sp>
      <p:sp>
        <p:nvSpPr>
          <p:cNvPr id="3" name="Elipse 2"/>
          <p:cNvSpPr/>
          <p:nvPr/>
        </p:nvSpPr>
        <p:spPr>
          <a:xfrm>
            <a:off x="899592" y="636598"/>
            <a:ext cx="7560840" cy="1191218"/>
          </a:xfrm>
          <a:prstGeom prst="ellipse">
            <a:avLst/>
          </a:prstGeom>
          <a:solidFill>
            <a:srgbClr val="7030A0">
              <a:alpha val="1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Objetivo 6: Promoção de saúde) Promover </a:t>
            </a:r>
            <a:r>
              <a:rPr lang="pt-BR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saúde </a:t>
            </a:r>
            <a:endParaRPr lang="pt-BR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lang="pt-BR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hipertensos e diabéticos</a:t>
            </a:r>
            <a:endParaRPr lang="pt-BR" sz="2400" dirty="0">
              <a:solidFill>
                <a:schemeClr val="tx1"/>
              </a:solidFill>
            </a:endParaRPr>
          </a:p>
        </p:txBody>
      </p:sp>
      <p:sp>
        <p:nvSpPr>
          <p:cNvPr id="7" name="Fluxograma: Documento 6"/>
          <p:cNvSpPr/>
          <p:nvPr/>
        </p:nvSpPr>
        <p:spPr>
          <a:xfrm>
            <a:off x="1530369" y="2132856"/>
            <a:ext cx="6354039" cy="2664296"/>
          </a:xfrm>
          <a:prstGeom prst="flowChartDocumen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itchFamily="2" charset="2"/>
              <a:buChar char="Ø"/>
            </a:pPr>
            <a:r>
              <a:rPr lang="pt-BR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Orientação nutricional sobre alimentação saudável.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pt-BR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Orientação sobre prática de atividade física regular.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pt-BR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Orientação sobre os riscos do tabagismo.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pt-BR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Orientação sobre higiene bucal.</a:t>
            </a:r>
          </a:p>
        </p:txBody>
      </p:sp>
      <p:sp>
        <p:nvSpPr>
          <p:cNvPr id="8" name="Nuvem 7"/>
          <p:cNvSpPr/>
          <p:nvPr/>
        </p:nvSpPr>
        <p:spPr>
          <a:xfrm>
            <a:off x="0" y="4797152"/>
            <a:ext cx="2977002" cy="1274440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100</a:t>
            </a:r>
            <a:r>
              <a:rPr lang="pt-BR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%</a:t>
            </a:r>
          </a:p>
          <a:p>
            <a:pPr algn="ctr"/>
            <a:r>
              <a:rPr lang="pt-BR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Hipertensos</a:t>
            </a:r>
            <a:r>
              <a:rPr lang="pt-BR" sz="24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9" name="Nuvem 8"/>
          <p:cNvSpPr/>
          <p:nvPr/>
        </p:nvSpPr>
        <p:spPr>
          <a:xfrm>
            <a:off x="6440699" y="4365104"/>
            <a:ext cx="2703301" cy="1274440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>
              <a:rot lat="0" lon="238028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100%</a:t>
            </a:r>
          </a:p>
          <a:p>
            <a:pPr algn="ctr"/>
            <a:r>
              <a:rPr lang="pt-B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Diabéticos</a:t>
            </a:r>
            <a:r>
              <a:rPr lang="pt-BR" sz="2400" dirty="0" smtClean="0">
                <a:solidFill>
                  <a:schemeClr val="tx1"/>
                </a:solidFill>
              </a:rPr>
              <a:t> </a:t>
            </a:r>
            <a:endParaRPr lang="pt-BR" sz="2400" dirty="0">
              <a:solidFill>
                <a:schemeClr val="tx1"/>
              </a:solidFill>
            </a:endParaRPr>
          </a:p>
        </p:txBody>
      </p:sp>
      <p:sp>
        <p:nvSpPr>
          <p:cNvPr id="10" name="Estrela de 32 pontas 9"/>
          <p:cNvSpPr/>
          <p:nvPr/>
        </p:nvSpPr>
        <p:spPr>
          <a:xfrm>
            <a:off x="3622957" y="5330180"/>
            <a:ext cx="2332804" cy="1482824"/>
          </a:xfrm>
          <a:prstGeom prst="star32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100%</a:t>
            </a:r>
            <a:endParaRPr lang="pt-BR" sz="2800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Conector de seta reta 11"/>
          <p:cNvCxnSpPr>
            <a:stCxn id="3" idx="4"/>
            <a:endCxn id="7" idx="0"/>
          </p:cNvCxnSpPr>
          <p:nvPr/>
        </p:nvCxnSpPr>
        <p:spPr>
          <a:xfrm>
            <a:off x="4680012" y="1827816"/>
            <a:ext cx="27377" cy="30504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e seta reta 14"/>
          <p:cNvCxnSpPr>
            <a:stCxn id="7" idx="1"/>
          </p:cNvCxnSpPr>
          <p:nvPr/>
        </p:nvCxnSpPr>
        <p:spPr>
          <a:xfrm flipH="1">
            <a:off x="899592" y="3465004"/>
            <a:ext cx="630777" cy="153732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16"/>
          <p:cNvCxnSpPr>
            <a:stCxn id="7" idx="3"/>
          </p:cNvCxnSpPr>
          <p:nvPr/>
        </p:nvCxnSpPr>
        <p:spPr>
          <a:xfrm>
            <a:off x="7884408" y="3465004"/>
            <a:ext cx="432008" cy="104411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de seta reta 18"/>
          <p:cNvCxnSpPr>
            <a:endCxn id="10" idx="3"/>
          </p:cNvCxnSpPr>
          <p:nvPr/>
        </p:nvCxnSpPr>
        <p:spPr>
          <a:xfrm flipH="1">
            <a:off x="5955761" y="5639544"/>
            <a:ext cx="1836588" cy="43204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de seta reta 20"/>
          <p:cNvCxnSpPr/>
          <p:nvPr/>
        </p:nvCxnSpPr>
        <p:spPr>
          <a:xfrm>
            <a:off x="1488501" y="6071592"/>
            <a:ext cx="2134456" cy="30973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94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03848" y="620688"/>
            <a:ext cx="2736304" cy="864096"/>
          </a:xfrm>
        </p:spPr>
        <p:txBody>
          <a:bodyPr>
            <a:normAutofit/>
          </a:bodyPr>
          <a:lstStyle/>
          <a:p>
            <a:r>
              <a:rPr lang="pt-BR" sz="2400" b="1" i="1" u="sng" dirty="0">
                <a:latin typeface="Arial" pitchFamily="34" charset="0"/>
                <a:cs typeface="Arial" pitchFamily="34" charset="0"/>
              </a:rPr>
              <a:t>INTRODUÇÃO</a:t>
            </a:r>
            <a:endParaRPr lang="pt-BR" sz="2400" i="1" dirty="0"/>
          </a:p>
        </p:txBody>
      </p:sp>
      <p:sp>
        <p:nvSpPr>
          <p:cNvPr id="4" name="Fluxograma: Fita perfurada 3"/>
          <p:cNvSpPr/>
          <p:nvPr/>
        </p:nvSpPr>
        <p:spPr>
          <a:xfrm>
            <a:off x="611560" y="1412776"/>
            <a:ext cx="8064896" cy="4536504"/>
          </a:xfrm>
          <a:prstGeom prst="flowChartPunchedTape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 r="-100000" b="-100000"/>
          </a:gradFill>
          <a:ln w="44450" cap="rnd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 diabetes mellitus e a hipertensão arterial sistêmica são responsáveis pela primeira causa de mortalidade e de hospitalizações no Sistema Único de </a:t>
            </a:r>
            <a:r>
              <a:rPr lang="pt-B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Saúde</a:t>
            </a:r>
            <a:r>
              <a:rPr lang="pt-BR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(BRASIL, 2013).</a:t>
            </a:r>
            <a:endParaRPr lang="pt-BR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25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898190" y="0"/>
            <a:ext cx="17251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Discussão</a:t>
            </a:r>
            <a:endParaRPr lang="pt-BR" sz="2400" i="1" u="sng" dirty="0"/>
          </a:p>
        </p:txBody>
      </p:sp>
      <p:sp>
        <p:nvSpPr>
          <p:cNvPr id="6" name="Retângulo de cantos arredondados 5"/>
          <p:cNvSpPr/>
          <p:nvPr/>
        </p:nvSpPr>
        <p:spPr>
          <a:xfrm>
            <a:off x="755576" y="482772"/>
            <a:ext cx="7272808" cy="75608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i="1" u="sng" dirty="0">
                <a:solidFill>
                  <a:schemeClr val="tx1"/>
                </a:solidFill>
                <a:latin typeface="Arial" pitchFamily="34" charset="0"/>
                <a:cs typeface="Arial" panose="020B0604020202020204" pitchFamily="34" charset="0"/>
              </a:rPr>
              <a:t>Importância da intervenção para </a:t>
            </a:r>
            <a:r>
              <a:rPr lang="pt-BR" sz="2400" i="1" u="sng" dirty="0" smtClean="0">
                <a:solidFill>
                  <a:schemeClr val="tx1"/>
                </a:solidFill>
                <a:latin typeface="Arial" pitchFamily="34" charset="0"/>
                <a:cs typeface="Arial" panose="020B0604020202020204" pitchFamily="34" charset="0"/>
              </a:rPr>
              <a:t>a </a:t>
            </a:r>
            <a:r>
              <a:rPr lang="pt-BR" sz="2400" i="1" u="sng" dirty="0">
                <a:solidFill>
                  <a:schemeClr val="tx1"/>
                </a:solidFill>
                <a:latin typeface="Arial" pitchFamily="34" charset="0"/>
                <a:cs typeface="Arial" panose="020B0604020202020204" pitchFamily="34" charset="0"/>
              </a:rPr>
              <a:t>equipe</a:t>
            </a:r>
          </a:p>
        </p:txBody>
      </p:sp>
      <p:sp>
        <p:nvSpPr>
          <p:cNvPr id="8" name="Retângulo 7"/>
          <p:cNvSpPr/>
          <p:nvPr/>
        </p:nvSpPr>
        <p:spPr>
          <a:xfrm>
            <a:off x="0" y="1484784"/>
            <a:ext cx="3347864" cy="158417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eviu </a:t>
            </a:r>
            <a:r>
              <a:rPr lang="pt-B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as atribuições dos professionais e promoveu o trabalho integrado da equipe.</a:t>
            </a:r>
          </a:p>
        </p:txBody>
      </p:sp>
      <p:sp>
        <p:nvSpPr>
          <p:cNvPr id="10" name="Retângulo 9"/>
          <p:cNvSpPr/>
          <p:nvPr/>
        </p:nvSpPr>
        <p:spPr>
          <a:xfrm>
            <a:off x="5327576" y="1484784"/>
            <a:ext cx="3816424" cy="17728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Ofereceu capacitação </a:t>
            </a:r>
            <a:r>
              <a:rPr lang="pt-B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relativas ao rastreamento, diagnóstico, tratamento e monitoramento da HAS e </a:t>
            </a:r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DM</a:t>
            </a:r>
            <a:r>
              <a:rPr lang="pt-B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como estabelece o </a:t>
            </a:r>
            <a:r>
              <a:rPr lang="pt-B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protocolo de HAS e DM do Ministério da Saúde</a:t>
            </a:r>
            <a:endParaRPr lang="es-ES_tradnl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5148064" y="3912185"/>
            <a:ext cx="3995936" cy="914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Fortaleceu a parceria </a:t>
            </a:r>
            <a:r>
              <a:rPr lang="pt-B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 o sistema único de saúde do município 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-56931" y="3576543"/>
            <a:ext cx="3926853" cy="151216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Fortaleceu a parceria da equipe </a:t>
            </a:r>
          </a:p>
          <a:p>
            <a:pPr algn="ctr"/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 as lideranças comunitárias comprometidas com a </a:t>
            </a:r>
          </a:p>
          <a:p>
            <a:pPr algn="ctr"/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saúde da população </a:t>
            </a:r>
            <a:endParaRPr lang="pt-BR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Conector de seta reta 18"/>
          <p:cNvCxnSpPr>
            <a:stCxn id="6" idx="2"/>
            <a:endCxn id="8" idx="3"/>
          </p:cNvCxnSpPr>
          <p:nvPr/>
        </p:nvCxnSpPr>
        <p:spPr>
          <a:xfrm flipH="1">
            <a:off x="3347864" y="1238856"/>
            <a:ext cx="1044116" cy="10380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de seta reta 20"/>
          <p:cNvCxnSpPr>
            <a:stCxn id="6" idx="2"/>
          </p:cNvCxnSpPr>
          <p:nvPr/>
        </p:nvCxnSpPr>
        <p:spPr>
          <a:xfrm flipH="1">
            <a:off x="3869922" y="1238856"/>
            <a:ext cx="522058" cy="309377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de seta reta 24"/>
          <p:cNvCxnSpPr>
            <a:stCxn id="6" idx="2"/>
            <a:endCxn id="44" idx="0"/>
          </p:cNvCxnSpPr>
          <p:nvPr/>
        </p:nvCxnSpPr>
        <p:spPr>
          <a:xfrm>
            <a:off x="4391980" y="1238856"/>
            <a:ext cx="134284" cy="427837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de seta reta 31"/>
          <p:cNvCxnSpPr>
            <a:stCxn id="6" idx="2"/>
            <a:endCxn id="12" idx="1"/>
          </p:cNvCxnSpPr>
          <p:nvPr/>
        </p:nvCxnSpPr>
        <p:spPr>
          <a:xfrm>
            <a:off x="4391980" y="1238856"/>
            <a:ext cx="756084" cy="313052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de seta reta 33"/>
          <p:cNvCxnSpPr>
            <a:stCxn id="6" idx="2"/>
            <a:endCxn id="10" idx="1"/>
          </p:cNvCxnSpPr>
          <p:nvPr/>
        </p:nvCxnSpPr>
        <p:spPr>
          <a:xfrm>
            <a:off x="4391980" y="1238856"/>
            <a:ext cx="935596" cy="113233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tângulo 43"/>
          <p:cNvSpPr/>
          <p:nvPr/>
        </p:nvSpPr>
        <p:spPr>
          <a:xfrm>
            <a:off x="1906495" y="5517232"/>
            <a:ext cx="5239537" cy="914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Professionais mas comprometidos com o trabalho pela saúde da população.</a:t>
            </a:r>
            <a:endParaRPr lang="pt-BR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97069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2277705"/>
            <a:ext cx="3528392" cy="12744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Melhorou a </a:t>
            </a:r>
            <a:r>
              <a:rPr lang="pt-B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organização do serviço </a:t>
            </a:r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 o </a:t>
            </a:r>
            <a:r>
              <a:rPr lang="pt-B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aumento da produtividade e qualidade do trabalho da equipe em geral</a:t>
            </a:r>
          </a:p>
        </p:txBody>
      </p:sp>
      <p:sp>
        <p:nvSpPr>
          <p:cNvPr id="5" name="Retângulo 4"/>
          <p:cNvSpPr/>
          <p:nvPr/>
        </p:nvSpPr>
        <p:spPr>
          <a:xfrm>
            <a:off x="4859778" y="5583560"/>
            <a:ext cx="4284222" cy="12744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Plantou a “semente positiva” </a:t>
            </a:r>
            <a:endParaRPr lang="pt-BR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para </a:t>
            </a:r>
            <a:r>
              <a:rPr lang="pt-B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continuar trabalhando na otimização dos serviços em relação aos outros programas.</a:t>
            </a:r>
          </a:p>
        </p:txBody>
      </p:sp>
      <p:sp>
        <p:nvSpPr>
          <p:cNvPr id="6" name="Retângulo de cantos arredondados 5"/>
          <p:cNvSpPr/>
          <p:nvPr/>
        </p:nvSpPr>
        <p:spPr>
          <a:xfrm>
            <a:off x="845459" y="860814"/>
            <a:ext cx="7272808" cy="756084"/>
          </a:xfrm>
          <a:prstGeom prst="roundRect">
            <a:avLst>
              <a:gd name="adj" fmla="val 22164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i="1" u="sng" dirty="0">
                <a:solidFill>
                  <a:schemeClr val="tx1"/>
                </a:solidFill>
                <a:latin typeface="Arial" pitchFamily="34" charset="0"/>
                <a:cs typeface="Arial" panose="020B0604020202020204" pitchFamily="34" charset="0"/>
              </a:rPr>
              <a:t>Importância da intervenção </a:t>
            </a:r>
            <a:r>
              <a:rPr lang="pt-BR" sz="2400" i="1" u="sng" dirty="0" smtClean="0">
                <a:solidFill>
                  <a:schemeClr val="tx1"/>
                </a:solidFill>
                <a:latin typeface="Arial" pitchFamily="34" charset="0"/>
                <a:cs typeface="Arial" panose="020B0604020202020204" pitchFamily="34" charset="0"/>
              </a:rPr>
              <a:t>os serviços </a:t>
            </a:r>
            <a:endParaRPr lang="pt-BR" sz="2400" i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902586" y="188640"/>
            <a:ext cx="17251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Discussão</a:t>
            </a:r>
            <a:endParaRPr lang="pt-BR" sz="2400" i="1" u="sng" dirty="0"/>
          </a:p>
        </p:txBody>
      </p:sp>
      <p:sp>
        <p:nvSpPr>
          <p:cNvPr id="8" name="Retângulo 7"/>
          <p:cNvSpPr/>
          <p:nvPr/>
        </p:nvSpPr>
        <p:spPr>
          <a:xfrm>
            <a:off x="0" y="3952947"/>
            <a:ext cx="3168098" cy="12744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Incorporou a rotina de </a:t>
            </a:r>
          </a:p>
          <a:p>
            <a:pPr algn="ctr"/>
            <a:r>
              <a:rPr lang="pt-B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erviço  a coleta de exames complementares.</a:t>
            </a:r>
            <a:endParaRPr lang="pt-BR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5908830" y="2277705"/>
            <a:ext cx="3168098" cy="12744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Viabilização e </a:t>
            </a:r>
            <a:r>
              <a:rPr lang="pt-B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otimização da agenda para atenção à demanda espontânea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0" y="5504834"/>
            <a:ext cx="4284222" cy="12744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Foram ciadas as  condições </a:t>
            </a:r>
            <a:r>
              <a:rPr lang="pt-B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para manter a intervenção como parte da rotina da UBS e melhorar os indicadores alcançados.</a:t>
            </a:r>
          </a:p>
        </p:txBody>
      </p:sp>
      <p:cxnSp>
        <p:nvCxnSpPr>
          <p:cNvPr id="13" name="Conector de seta reta 12"/>
          <p:cNvCxnSpPr>
            <a:stCxn id="6" idx="2"/>
            <a:endCxn id="4" idx="3"/>
          </p:cNvCxnSpPr>
          <p:nvPr/>
        </p:nvCxnSpPr>
        <p:spPr>
          <a:xfrm flipH="1">
            <a:off x="3528392" y="1616898"/>
            <a:ext cx="953471" cy="129802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e seta reta 14"/>
          <p:cNvCxnSpPr>
            <a:stCxn id="6" idx="2"/>
            <a:endCxn id="8" idx="3"/>
          </p:cNvCxnSpPr>
          <p:nvPr/>
        </p:nvCxnSpPr>
        <p:spPr>
          <a:xfrm flipH="1">
            <a:off x="3168098" y="1616898"/>
            <a:ext cx="1313765" cy="297326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16"/>
          <p:cNvCxnSpPr>
            <a:stCxn id="6" idx="2"/>
            <a:endCxn id="10" idx="1"/>
          </p:cNvCxnSpPr>
          <p:nvPr/>
        </p:nvCxnSpPr>
        <p:spPr>
          <a:xfrm>
            <a:off x="4481863" y="1616898"/>
            <a:ext cx="1426967" cy="129802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de seta reta 18"/>
          <p:cNvCxnSpPr>
            <a:stCxn id="6" idx="2"/>
            <a:endCxn id="11" idx="3"/>
          </p:cNvCxnSpPr>
          <p:nvPr/>
        </p:nvCxnSpPr>
        <p:spPr>
          <a:xfrm flipH="1">
            <a:off x="4284222" y="1616898"/>
            <a:ext cx="197641" cy="45251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de seta reta 20"/>
          <p:cNvCxnSpPr>
            <a:stCxn id="6" idx="2"/>
            <a:endCxn id="5" idx="1"/>
          </p:cNvCxnSpPr>
          <p:nvPr/>
        </p:nvCxnSpPr>
        <p:spPr>
          <a:xfrm>
            <a:off x="4481863" y="1616898"/>
            <a:ext cx="377915" cy="460388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tângulo 48"/>
          <p:cNvSpPr/>
          <p:nvPr/>
        </p:nvSpPr>
        <p:spPr>
          <a:xfrm>
            <a:off x="5627738" y="3984314"/>
            <a:ext cx="3528392" cy="97219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Melhorou a cobertura </a:t>
            </a:r>
            <a:r>
              <a:rPr lang="pt-B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do programa </a:t>
            </a:r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 HAS </a:t>
            </a:r>
            <a:r>
              <a:rPr lang="pt-B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 DM</a:t>
            </a:r>
          </a:p>
        </p:txBody>
      </p:sp>
      <p:cxnSp>
        <p:nvCxnSpPr>
          <p:cNvPr id="51" name="Conector de seta reta 50"/>
          <p:cNvCxnSpPr>
            <a:stCxn id="6" idx="2"/>
            <a:endCxn id="49" idx="1"/>
          </p:cNvCxnSpPr>
          <p:nvPr/>
        </p:nvCxnSpPr>
        <p:spPr>
          <a:xfrm>
            <a:off x="4481863" y="1616898"/>
            <a:ext cx="1145875" cy="28535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93292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898190" y="0"/>
            <a:ext cx="17251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Discussão</a:t>
            </a:r>
            <a:endParaRPr lang="pt-BR" sz="2400" i="1" u="sng" dirty="0"/>
          </a:p>
        </p:txBody>
      </p:sp>
      <p:sp>
        <p:nvSpPr>
          <p:cNvPr id="5" name="Retângulo de cantos arredondados 4"/>
          <p:cNvSpPr/>
          <p:nvPr/>
        </p:nvSpPr>
        <p:spPr>
          <a:xfrm>
            <a:off x="856922" y="620688"/>
            <a:ext cx="7272808" cy="756084"/>
          </a:xfrm>
          <a:prstGeom prst="roundRect">
            <a:avLst>
              <a:gd name="adj" fmla="val 22164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i="1" u="sng" dirty="0">
                <a:solidFill>
                  <a:schemeClr val="tx1"/>
                </a:solidFill>
                <a:latin typeface="Arial" pitchFamily="34" charset="0"/>
                <a:cs typeface="Arial" panose="020B0604020202020204" pitchFamily="34" charset="0"/>
              </a:rPr>
              <a:t>Importância da intervenção </a:t>
            </a:r>
            <a:r>
              <a:rPr lang="pt-BR" sz="2400" i="1" u="sng" dirty="0" smtClean="0">
                <a:solidFill>
                  <a:schemeClr val="tx1"/>
                </a:solidFill>
                <a:latin typeface="Arial" pitchFamily="34" charset="0"/>
                <a:cs typeface="Arial" panose="020B0604020202020204" pitchFamily="34" charset="0"/>
              </a:rPr>
              <a:t>para a comunidade</a:t>
            </a:r>
            <a:endParaRPr lang="pt-BR" sz="2400" i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luxograma: Fita perfurada 6"/>
          <p:cNvSpPr/>
          <p:nvPr/>
        </p:nvSpPr>
        <p:spPr>
          <a:xfrm>
            <a:off x="539552" y="1616898"/>
            <a:ext cx="8432162" cy="5241102"/>
          </a:xfrm>
          <a:prstGeom prst="flowChartPunchedTap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814446" y="2564904"/>
            <a:ext cx="8442866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Mais integração entre a equipe de saúde e a comunidade.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Mais qualidade nos atendimentos.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Mais informações sobre  fatores de risco, prevenção e controle da HAS e DM.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Melhor atenção à demanda espontânea.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Usuários mas satisfeitos com os serviços 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976823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297841"/>
            <a:ext cx="91192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Reflexão crítica sobre o processo pessoal de aprendizagem</a:t>
            </a:r>
            <a:endParaRPr lang="pt-BR" sz="2400" i="1" u="sng" dirty="0"/>
          </a:p>
        </p:txBody>
      </p:sp>
      <p:sp>
        <p:nvSpPr>
          <p:cNvPr id="6" name="Fluxograma: Documento 5"/>
          <p:cNvSpPr/>
          <p:nvPr/>
        </p:nvSpPr>
        <p:spPr>
          <a:xfrm>
            <a:off x="323528" y="1412776"/>
            <a:ext cx="8640960" cy="4896544"/>
          </a:xfrm>
          <a:prstGeom prst="flowChartDocument">
            <a:avLst/>
          </a:prstGeom>
          <a:gradFill flip="none" rotWithShape="1">
            <a:gsLst>
              <a:gs pos="0">
                <a:srgbClr val="BBAAFF"/>
              </a:gs>
              <a:gs pos="0">
                <a:srgbClr val="CCCCFF"/>
              </a:gs>
              <a:gs pos="17999">
                <a:srgbClr val="99CCFF"/>
              </a:gs>
              <a:gs pos="100000">
                <a:srgbClr val="9966FF"/>
              </a:gs>
              <a:gs pos="0">
                <a:srgbClr val="C491FF"/>
              </a:gs>
              <a:gs pos="97000">
                <a:srgbClr val="CC99FF"/>
              </a:gs>
              <a:gs pos="69000">
                <a:srgbClr val="99CCFF"/>
              </a:gs>
              <a:gs pos="100000">
                <a:srgbClr val="CCCCFF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Ø"/>
            </a:pPr>
            <a:endParaRPr lang="pt-BR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pt-BR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pt-BR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endParaRPr lang="pt-BR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Conhecimento sobre a organização e gestão na UBS.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Questionários </a:t>
            </a:r>
            <a:r>
              <a:rPr lang="pt-B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 as </a:t>
            </a:r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questões reflexivas </a:t>
            </a:r>
            <a:r>
              <a:rPr lang="pt-B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junto ao Relatório de Análise Situacional foram uma ferramenta muito significativa de trabalho </a:t>
            </a:r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 UBS.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Os casos clínicos que contribuíram para exercitar nosso pensamento científico e enriquecer nossos conhecimentos</a:t>
            </a:r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Os aprendizados mais relevantes decorrentes do curso são os relacionado aos programas desenvolvidos na </a:t>
            </a:r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UBS </a:t>
            </a:r>
            <a:r>
              <a:rPr lang="pt-B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 os protocolos do Ministério da </a:t>
            </a:r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Saúde.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endParaRPr lang="pt-BR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t-BR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679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rgaminho horizontal 5"/>
          <p:cNvSpPr/>
          <p:nvPr/>
        </p:nvSpPr>
        <p:spPr>
          <a:xfrm>
            <a:off x="407903" y="3573016"/>
            <a:ext cx="8568952" cy="3284984"/>
          </a:xfrm>
          <a:prstGeom prst="horizontalScroll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Foram às ferramentas aprendidas no curso quanto à organização e gestão na APS minha maior força para me inserir na realidade da UBS e superar o desafio de iniciar o trabalho de fazer o relatório da unidade para determinar o foco da intervenção, além da inserção da intervenção na rotina da UBS</a:t>
            </a:r>
          </a:p>
        </p:txBody>
      </p:sp>
      <p:sp>
        <p:nvSpPr>
          <p:cNvPr id="7" name="Pergaminho vertical 6"/>
          <p:cNvSpPr/>
          <p:nvPr/>
        </p:nvSpPr>
        <p:spPr>
          <a:xfrm>
            <a:off x="427584" y="260648"/>
            <a:ext cx="8268553" cy="3528392"/>
          </a:xfrm>
          <a:prstGeom prst="verticalScroll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Foi uma experiência muito relevante o fato de ter sido realocada no meio do curso o que além de exigir-me refazer algumas tarefas me permitiu ter uma visão da realidade da APS concentrada no programa de Saúde da Família em duas regiões tão diferentes como são o nordeste e o sudeste do Brasil</a:t>
            </a:r>
          </a:p>
        </p:txBody>
      </p:sp>
    </p:spTree>
    <p:extLst>
      <p:ext uri="{BB962C8B-B14F-4D97-AF65-F5344CB8AC3E}">
        <p14:creationId xmlns:p14="http://schemas.microsoft.com/office/powerpoint/2010/main" val="39939775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aixa para baixo 4"/>
          <p:cNvSpPr/>
          <p:nvPr/>
        </p:nvSpPr>
        <p:spPr>
          <a:xfrm>
            <a:off x="827584" y="1810548"/>
            <a:ext cx="7236296" cy="3584169"/>
          </a:xfrm>
          <a:prstGeom prst="ribbon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1"/>
            <a:tileRect/>
          </a:gradFill>
          <a:scene3d>
            <a:camera prst="orthographicFront">
              <a:rot lat="300000" lon="0" rev="1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pt-BR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987824" y="3356992"/>
            <a:ext cx="3315138" cy="923330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1"/>
          </a:gradFill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pt-BR" sz="5400" b="1" cap="all" spc="0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OBRIGADA</a:t>
            </a:r>
            <a:endParaRPr lang="pt-BR" sz="5400" b="1" cap="all" spc="0" dirty="0">
              <a:ln/>
              <a:solidFill>
                <a:srgbClr val="C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8" name="Imagem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5" t="18695" r="19223" b="18871"/>
          <a:stretch>
            <a:fillRect/>
          </a:stretch>
        </p:blipFill>
        <p:spPr bwMode="auto">
          <a:xfrm>
            <a:off x="611559" y="226372"/>
            <a:ext cx="1996541" cy="1906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651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58988" y="22385"/>
            <a:ext cx="4042792" cy="562074"/>
          </a:xfrm>
        </p:spPr>
        <p:txBody>
          <a:bodyPr>
            <a:normAutofit/>
          </a:bodyPr>
          <a:lstStyle/>
          <a:p>
            <a:r>
              <a:rPr lang="pt-BR" sz="2400" b="1" i="1" u="sng" dirty="0" smtClean="0">
                <a:latin typeface="Arial" pitchFamily="34" charset="0"/>
                <a:cs typeface="Arial" pitchFamily="34" charset="0"/>
              </a:rPr>
              <a:t>INTRODUÇÃO</a:t>
            </a:r>
            <a:endParaRPr lang="pt-BR" sz="2400" b="1" i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774687" y="764704"/>
            <a:ext cx="3528392" cy="5040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Município Ubatuba/SP</a:t>
            </a:r>
            <a:endParaRPr lang="pt-BR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95536" y="1548422"/>
            <a:ext cx="864096" cy="5040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ESF</a:t>
            </a:r>
            <a:endParaRPr lang="pt-BR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475104" y="1571180"/>
            <a:ext cx="864096" cy="5040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NASF</a:t>
            </a:r>
            <a:endParaRPr lang="pt-BR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483768" y="1607675"/>
            <a:ext cx="1301918" cy="5040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Hospital</a:t>
            </a:r>
            <a:endParaRPr lang="pt-BR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3926815" y="1607675"/>
            <a:ext cx="612068" cy="5040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CE</a:t>
            </a:r>
            <a:endParaRPr lang="pt-BR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4652392" y="1619292"/>
            <a:ext cx="711696" cy="5040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CAP</a:t>
            </a:r>
            <a:endParaRPr lang="pt-BR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5551868" y="1619292"/>
            <a:ext cx="864096" cy="5040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CEO</a:t>
            </a:r>
            <a:endParaRPr lang="pt-BR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6536317" y="1619292"/>
            <a:ext cx="2160240" cy="6622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Laboratório Clinico</a:t>
            </a:r>
            <a:endParaRPr lang="pt-BR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Conector reto 12"/>
          <p:cNvCxnSpPr>
            <a:stCxn id="4" idx="3"/>
            <a:endCxn id="11" idx="0"/>
          </p:cNvCxnSpPr>
          <p:nvPr/>
        </p:nvCxnSpPr>
        <p:spPr>
          <a:xfrm>
            <a:off x="6303079" y="1016732"/>
            <a:ext cx="1313358" cy="60256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/>
          <p:cNvCxnSpPr>
            <a:stCxn id="4" idx="1"/>
            <a:endCxn id="5" idx="0"/>
          </p:cNvCxnSpPr>
          <p:nvPr/>
        </p:nvCxnSpPr>
        <p:spPr>
          <a:xfrm flipH="1">
            <a:off x="827584" y="1016732"/>
            <a:ext cx="1947103" cy="53169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/>
          <p:cNvCxnSpPr>
            <a:endCxn id="6" idx="0"/>
          </p:cNvCxnSpPr>
          <p:nvPr/>
        </p:nvCxnSpPr>
        <p:spPr>
          <a:xfrm flipH="1">
            <a:off x="1907152" y="1260299"/>
            <a:ext cx="867535" cy="31088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>
            <a:endCxn id="10" idx="0"/>
          </p:cNvCxnSpPr>
          <p:nvPr/>
        </p:nvCxnSpPr>
        <p:spPr>
          <a:xfrm flipH="1">
            <a:off x="5983916" y="1271916"/>
            <a:ext cx="180020" cy="34737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to 27"/>
          <p:cNvCxnSpPr>
            <a:endCxn id="7" idx="0"/>
          </p:cNvCxnSpPr>
          <p:nvPr/>
        </p:nvCxnSpPr>
        <p:spPr>
          <a:xfrm flipH="1">
            <a:off x="3134727" y="1274748"/>
            <a:ext cx="362927" cy="33292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/>
          <p:cNvCxnSpPr>
            <a:stCxn id="4" idx="2"/>
            <a:endCxn id="8" idx="0"/>
          </p:cNvCxnSpPr>
          <p:nvPr/>
        </p:nvCxnSpPr>
        <p:spPr>
          <a:xfrm flipH="1">
            <a:off x="4232849" y="1268760"/>
            <a:ext cx="306034" cy="33891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to 33"/>
          <p:cNvCxnSpPr>
            <a:endCxn id="9" idx="0"/>
          </p:cNvCxnSpPr>
          <p:nvPr/>
        </p:nvCxnSpPr>
        <p:spPr>
          <a:xfrm flipH="1">
            <a:off x="5008240" y="1271916"/>
            <a:ext cx="139824" cy="34737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tângulo 36"/>
          <p:cNvSpPr/>
          <p:nvPr/>
        </p:nvSpPr>
        <p:spPr>
          <a:xfrm>
            <a:off x="3497654" y="2587011"/>
            <a:ext cx="2082458" cy="45098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UBS Itaguá </a:t>
            </a:r>
            <a:endParaRPr lang="pt-BR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8" name="Conector reto 47"/>
          <p:cNvCxnSpPr>
            <a:stCxn id="5" idx="2"/>
          </p:cNvCxnSpPr>
          <p:nvPr/>
        </p:nvCxnSpPr>
        <p:spPr>
          <a:xfrm>
            <a:off x="827584" y="2052478"/>
            <a:ext cx="1079568" cy="267266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tângulo 50"/>
          <p:cNvSpPr/>
          <p:nvPr/>
        </p:nvSpPr>
        <p:spPr>
          <a:xfrm>
            <a:off x="136094" y="2700421"/>
            <a:ext cx="1512168" cy="6751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Sala de Espera</a:t>
            </a:r>
            <a:endParaRPr lang="pt-BR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3" name="Conector reto 32"/>
          <p:cNvCxnSpPr/>
          <p:nvPr/>
        </p:nvCxnSpPr>
        <p:spPr>
          <a:xfrm>
            <a:off x="1907152" y="2319744"/>
            <a:ext cx="2631731" cy="0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/>
          <p:cNvCxnSpPr>
            <a:endCxn id="37" idx="0"/>
          </p:cNvCxnSpPr>
          <p:nvPr/>
        </p:nvCxnSpPr>
        <p:spPr>
          <a:xfrm>
            <a:off x="4538883" y="2319744"/>
            <a:ext cx="0" cy="267267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tângulo 40"/>
          <p:cNvSpPr/>
          <p:nvPr/>
        </p:nvSpPr>
        <p:spPr>
          <a:xfrm>
            <a:off x="251520" y="3615922"/>
            <a:ext cx="1655632" cy="5227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Recepção</a:t>
            </a:r>
            <a:endParaRPr lang="pt-BR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tângulo 41"/>
          <p:cNvSpPr/>
          <p:nvPr/>
        </p:nvSpPr>
        <p:spPr>
          <a:xfrm>
            <a:off x="2009938" y="3615922"/>
            <a:ext cx="1916877" cy="8246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Três  </a:t>
            </a:r>
          </a:p>
          <a:p>
            <a:pPr algn="ctr"/>
            <a:r>
              <a:rPr lang="pt-B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Consultórios </a:t>
            </a:r>
            <a:endParaRPr lang="pt-BR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Espaço Reservado para Conteúdo 43"/>
          <p:cNvSpPr>
            <a:spLocks noGrp="1"/>
          </p:cNvSpPr>
          <p:nvPr>
            <p:ph idx="1"/>
          </p:nvPr>
        </p:nvSpPr>
        <p:spPr>
          <a:xfrm>
            <a:off x="4436297" y="3647887"/>
            <a:ext cx="1283709" cy="79267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pPr marL="0" indent="0" algn="ctr">
              <a:buNone/>
            </a:pPr>
            <a:r>
              <a:rPr lang="pt-B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Sala de Vacina</a:t>
            </a:r>
            <a:endParaRPr lang="pt-BR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Espaço Reservado para Conteúdo 43"/>
          <p:cNvSpPr txBox="1">
            <a:spLocks/>
          </p:cNvSpPr>
          <p:nvPr/>
        </p:nvSpPr>
        <p:spPr>
          <a:xfrm>
            <a:off x="5873276" y="3631904"/>
            <a:ext cx="1347918" cy="79267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 cap="flat" cmpd="sng" algn="ctr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pt-B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Sala de Curativo</a:t>
            </a:r>
            <a:endParaRPr lang="pt-BR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Espaço Reservado para Conteúdo 43"/>
          <p:cNvSpPr txBox="1">
            <a:spLocks/>
          </p:cNvSpPr>
          <p:nvPr/>
        </p:nvSpPr>
        <p:spPr>
          <a:xfrm>
            <a:off x="7452320" y="3647886"/>
            <a:ext cx="1532269" cy="79267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 cap="flat" cmpd="sng" algn="ctr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pt-B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Farmácia</a:t>
            </a:r>
            <a:endParaRPr lang="pt-BR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Espaço Reservado para Conteúdo 43"/>
          <p:cNvSpPr txBox="1">
            <a:spLocks/>
          </p:cNvSpPr>
          <p:nvPr/>
        </p:nvSpPr>
        <p:spPr>
          <a:xfrm>
            <a:off x="7767614" y="2765182"/>
            <a:ext cx="1216975" cy="54562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 cap="flat" cmpd="sng" algn="ctr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pt-B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Copa</a:t>
            </a:r>
            <a:endParaRPr lang="pt-BR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0" name="Conector reto 39"/>
          <p:cNvCxnSpPr>
            <a:stCxn id="37" idx="1"/>
            <a:endCxn id="51" idx="3"/>
          </p:cNvCxnSpPr>
          <p:nvPr/>
        </p:nvCxnSpPr>
        <p:spPr>
          <a:xfrm flipH="1">
            <a:off x="1648262" y="2812504"/>
            <a:ext cx="1849392" cy="2254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to 49"/>
          <p:cNvCxnSpPr>
            <a:stCxn id="37" idx="3"/>
            <a:endCxn id="47" idx="1"/>
          </p:cNvCxnSpPr>
          <p:nvPr/>
        </p:nvCxnSpPr>
        <p:spPr>
          <a:xfrm>
            <a:off x="5580112" y="2812504"/>
            <a:ext cx="2187502" cy="2254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to 53"/>
          <p:cNvCxnSpPr>
            <a:endCxn id="41" idx="0"/>
          </p:cNvCxnSpPr>
          <p:nvPr/>
        </p:nvCxnSpPr>
        <p:spPr>
          <a:xfrm flipH="1">
            <a:off x="1079336" y="3037995"/>
            <a:ext cx="2418318" cy="57792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to 55"/>
          <p:cNvCxnSpPr/>
          <p:nvPr/>
        </p:nvCxnSpPr>
        <p:spPr>
          <a:xfrm flipH="1">
            <a:off x="2774687" y="3021846"/>
            <a:ext cx="1171575" cy="57792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to 57"/>
          <p:cNvCxnSpPr>
            <a:endCxn id="44" idx="0"/>
          </p:cNvCxnSpPr>
          <p:nvPr/>
        </p:nvCxnSpPr>
        <p:spPr>
          <a:xfrm>
            <a:off x="4865272" y="3037996"/>
            <a:ext cx="212880" cy="6098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ctor reto 74"/>
          <p:cNvCxnSpPr>
            <a:endCxn id="45" idx="0"/>
          </p:cNvCxnSpPr>
          <p:nvPr/>
        </p:nvCxnSpPr>
        <p:spPr>
          <a:xfrm>
            <a:off x="5148064" y="3037996"/>
            <a:ext cx="1399171" cy="59390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ector reto 76"/>
          <p:cNvCxnSpPr>
            <a:endCxn id="46" idx="0"/>
          </p:cNvCxnSpPr>
          <p:nvPr/>
        </p:nvCxnSpPr>
        <p:spPr>
          <a:xfrm>
            <a:off x="5580112" y="3037996"/>
            <a:ext cx="2638343" cy="60989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luxograma: Processo alternativo 11"/>
          <p:cNvSpPr/>
          <p:nvPr/>
        </p:nvSpPr>
        <p:spPr>
          <a:xfrm>
            <a:off x="2968376" y="4655213"/>
            <a:ext cx="2583492" cy="646951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Equipe de ESF</a:t>
            </a:r>
            <a:endParaRPr lang="pt-BR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Conector reto 14"/>
          <p:cNvCxnSpPr/>
          <p:nvPr/>
        </p:nvCxnSpPr>
        <p:spPr>
          <a:xfrm>
            <a:off x="4232849" y="3021846"/>
            <a:ext cx="0" cy="1631290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ângulo 15"/>
          <p:cNvSpPr/>
          <p:nvPr/>
        </p:nvSpPr>
        <p:spPr>
          <a:xfrm>
            <a:off x="251519" y="5015088"/>
            <a:ext cx="1223585" cy="57415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Médica</a:t>
            </a:r>
            <a:endParaRPr lang="pt-BR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tângulo 42"/>
          <p:cNvSpPr/>
          <p:nvPr/>
        </p:nvSpPr>
        <p:spPr>
          <a:xfrm>
            <a:off x="466992" y="5973671"/>
            <a:ext cx="2016224" cy="57415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Enfermagem</a:t>
            </a:r>
            <a:endParaRPr lang="pt-BR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Retângulo 48"/>
          <p:cNvSpPr/>
          <p:nvPr/>
        </p:nvSpPr>
        <p:spPr>
          <a:xfrm>
            <a:off x="2742608" y="5589240"/>
            <a:ext cx="2229104" cy="100811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 Técnicas de Enfermagem</a:t>
            </a:r>
            <a:endParaRPr lang="pt-BR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Retângulo 51"/>
          <p:cNvSpPr/>
          <p:nvPr/>
        </p:nvSpPr>
        <p:spPr>
          <a:xfrm>
            <a:off x="5218388" y="5973671"/>
            <a:ext cx="1309775" cy="57415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 ACS</a:t>
            </a:r>
            <a:endParaRPr lang="pt-BR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Retângulo 52"/>
          <p:cNvSpPr/>
          <p:nvPr/>
        </p:nvSpPr>
        <p:spPr>
          <a:xfrm>
            <a:off x="6804247" y="5973671"/>
            <a:ext cx="2180341" cy="57415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Recepcionista</a:t>
            </a:r>
            <a:endParaRPr lang="pt-BR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Retângulo 54"/>
          <p:cNvSpPr/>
          <p:nvPr/>
        </p:nvSpPr>
        <p:spPr>
          <a:xfrm>
            <a:off x="7376784" y="4824394"/>
            <a:ext cx="1578669" cy="75570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Auxiliar</a:t>
            </a:r>
          </a:p>
          <a:p>
            <a:pPr algn="ctr"/>
            <a:r>
              <a:rPr lang="pt-BR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pt-B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eral</a:t>
            </a:r>
            <a:endParaRPr lang="pt-BR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Conector reto 18"/>
          <p:cNvCxnSpPr>
            <a:endCxn id="49" idx="0"/>
          </p:cNvCxnSpPr>
          <p:nvPr/>
        </p:nvCxnSpPr>
        <p:spPr>
          <a:xfrm>
            <a:off x="3857160" y="5302164"/>
            <a:ext cx="0" cy="28707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/>
          <p:cNvCxnSpPr>
            <a:endCxn id="52" idx="0"/>
          </p:cNvCxnSpPr>
          <p:nvPr/>
        </p:nvCxnSpPr>
        <p:spPr>
          <a:xfrm>
            <a:off x="5008240" y="5302164"/>
            <a:ext cx="865036" cy="67150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to 23"/>
          <p:cNvCxnSpPr>
            <a:endCxn id="43" idx="0"/>
          </p:cNvCxnSpPr>
          <p:nvPr/>
        </p:nvCxnSpPr>
        <p:spPr>
          <a:xfrm flipH="1">
            <a:off x="1475104" y="5268918"/>
            <a:ext cx="1524802" cy="70475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to 26"/>
          <p:cNvCxnSpPr>
            <a:stCxn id="12" idx="1"/>
            <a:endCxn id="16" idx="3"/>
          </p:cNvCxnSpPr>
          <p:nvPr/>
        </p:nvCxnSpPr>
        <p:spPr>
          <a:xfrm flipH="1">
            <a:off x="1475104" y="4978689"/>
            <a:ext cx="1493272" cy="3234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ector reto 66"/>
          <p:cNvCxnSpPr>
            <a:endCxn id="53" idx="0"/>
          </p:cNvCxnSpPr>
          <p:nvPr/>
        </p:nvCxnSpPr>
        <p:spPr>
          <a:xfrm>
            <a:off x="5551868" y="5268918"/>
            <a:ext cx="2342550" cy="70475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ector reto 68"/>
          <p:cNvCxnSpPr>
            <a:stCxn id="12" idx="3"/>
            <a:endCxn id="55" idx="1"/>
          </p:cNvCxnSpPr>
          <p:nvPr/>
        </p:nvCxnSpPr>
        <p:spPr>
          <a:xfrm>
            <a:off x="5551868" y="4978689"/>
            <a:ext cx="1824916" cy="22355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808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74160" y="23374"/>
            <a:ext cx="2520280" cy="652934"/>
          </a:xfrm>
        </p:spPr>
        <p:txBody>
          <a:bodyPr>
            <a:noAutofit/>
          </a:bodyPr>
          <a:lstStyle/>
          <a:p>
            <a:r>
              <a:rPr lang="pt-BR" sz="2400" b="1" i="1" u="sng" dirty="0">
                <a:latin typeface="Arial" pitchFamily="34" charset="0"/>
                <a:cs typeface="Arial" pitchFamily="34" charset="0"/>
              </a:rPr>
              <a:t>INTRODUÇÃO</a:t>
            </a:r>
            <a:endParaRPr lang="pt-BR" sz="2400" i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611560" y="796506"/>
            <a:ext cx="8045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População da área adstrita da UBS Itaguá: 3.490 hab.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Elipse 6"/>
          <p:cNvSpPr/>
          <p:nvPr/>
        </p:nvSpPr>
        <p:spPr>
          <a:xfrm>
            <a:off x="611560" y="1628800"/>
            <a:ext cx="8352928" cy="1435940"/>
          </a:xfrm>
          <a:prstGeom prst="ellipse">
            <a:avLst/>
          </a:prstGeo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pt-BR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stimativa </a:t>
            </a:r>
            <a:r>
              <a:rPr lang="pt-BR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do número de </a:t>
            </a:r>
            <a:r>
              <a:rPr lang="pt-BR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usuários </a:t>
            </a:r>
            <a:r>
              <a:rPr lang="pt-BR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 20 anos ou mais residentes na </a:t>
            </a:r>
            <a:r>
              <a:rPr lang="pt-BR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área (CAP)</a:t>
            </a:r>
            <a:endParaRPr lang="pt-BR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Hexágono 7"/>
          <p:cNvSpPr/>
          <p:nvPr/>
        </p:nvSpPr>
        <p:spPr>
          <a:xfrm>
            <a:off x="763960" y="3255134"/>
            <a:ext cx="1287760" cy="1080120"/>
          </a:xfrm>
          <a:prstGeom prst="hexagon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HAS</a:t>
            </a:r>
          </a:p>
          <a:p>
            <a:pPr algn="ctr"/>
            <a:r>
              <a:rPr lang="pt-BR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776</a:t>
            </a:r>
            <a:endParaRPr lang="pt-BR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Hexágono 8"/>
          <p:cNvSpPr/>
          <p:nvPr/>
        </p:nvSpPr>
        <p:spPr>
          <a:xfrm>
            <a:off x="7380312" y="3356992"/>
            <a:ext cx="1276728" cy="1061895"/>
          </a:xfrm>
          <a:prstGeom prst="hexagon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tx1"/>
                </a:solidFill>
              </a:rPr>
              <a:t>DM</a:t>
            </a:r>
          </a:p>
          <a:p>
            <a:pPr algn="ctr"/>
            <a:r>
              <a:rPr lang="pt-BR" sz="2400" b="1" dirty="0" smtClean="0">
                <a:solidFill>
                  <a:schemeClr val="tx1"/>
                </a:solidFill>
              </a:rPr>
              <a:t>222</a:t>
            </a:r>
            <a:endParaRPr lang="pt-BR" sz="2400" b="1" dirty="0">
              <a:solidFill>
                <a:schemeClr val="tx1"/>
              </a:solidFill>
            </a:endParaRPr>
          </a:p>
        </p:txBody>
      </p:sp>
      <p:cxnSp>
        <p:nvCxnSpPr>
          <p:cNvPr id="12" name="Conector reto 11"/>
          <p:cNvCxnSpPr>
            <a:stCxn id="7" idx="4"/>
            <a:endCxn id="8" idx="0"/>
          </p:cNvCxnSpPr>
          <p:nvPr/>
        </p:nvCxnSpPr>
        <p:spPr>
          <a:xfrm flipH="1">
            <a:off x="2051720" y="3064740"/>
            <a:ext cx="2736304" cy="73045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/>
          <p:cNvCxnSpPr>
            <a:stCxn id="7" idx="4"/>
            <a:endCxn id="9" idx="3"/>
          </p:cNvCxnSpPr>
          <p:nvPr/>
        </p:nvCxnSpPr>
        <p:spPr>
          <a:xfrm>
            <a:off x="4788024" y="3064740"/>
            <a:ext cx="2592288" cy="823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lipse 20"/>
          <p:cNvSpPr/>
          <p:nvPr/>
        </p:nvSpPr>
        <p:spPr>
          <a:xfrm>
            <a:off x="2123728" y="4125385"/>
            <a:ext cx="5256584" cy="1080120"/>
          </a:xfrm>
          <a:prstGeom prst="ellipse">
            <a:avLst/>
          </a:prstGeom>
          <a:gradFill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Usuários Cadastrados antes da intervenção </a:t>
            </a:r>
            <a:endParaRPr lang="pt-BR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Hexágono 22"/>
          <p:cNvSpPr/>
          <p:nvPr/>
        </p:nvSpPr>
        <p:spPr>
          <a:xfrm>
            <a:off x="467544" y="5342803"/>
            <a:ext cx="3744416" cy="1290286"/>
          </a:xfrm>
          <a:prstGeom prst="hexagon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HAS</a:t>
            </a:r>
          </a:p>
          <a:p>
            <a:pPr algn="ctr"/>
            <a:r>
              <a:rPr lang="pt-BR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377</a:t>
            </a:r>
          </a:p>
          <a:p>
            <a:pPr algn="ctr"/>
            <a:r>
              <a:rPr lang="pt-BR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49% de cobertura</a:t>
            </a:r>
            <a:endParaRPr lang="pt-BR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Hexágono 23"/>
          <p:cNvSpPr/>
          <p:nvPr/>
        </p:nvSpPr>
        <p:spPr>
          <a:xfrm>
            <a:off x="5436096" y="5373216"/>
            <a:ext cx="3528392" cy="1290286"/>
          </a:xfrm>
          <a:prstGeom prst="hexagon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DM</a:t>
            </a:r>
          </a:p>
          <a:p>
            <a:pPr algn="ctr"/>
            <a:r>
              <a:rPr lang="pt-BR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98</a:t>
            </a:r>
          </a:p>
          <a:p>
            <a:pPr algn="ctr"/>
            <a:r>
              <a:rPr lang="pt-BR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44% de cobertura</a:t>
            </a:r>
            <a:endParaRPr lang="pt-BR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6" name="Conector reto 25"/>
          <p:cNvCxnSpPr>
            <a:stCxn id="21" idx="4"/>
            <a:endCxn id="23" idx="0"/>
          </p:cNvCxnSpPr>
          <p:nvPr/>
        </p:nvCxnSpPr>
        <p:spPr>
          <a:xfrm flipH="1">
            <a:off x="4211960" y="5205505"/>
            <a:ext cx="540060" cy="78244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to 27"/>
          <p:cNvCxnSpPr>
            <a:stCxn id="21" idx="4"/>
            <a:endCxn id="24" idx="3"/>
          </p:cNvCxnSpPr>
          <p:nvPr/>
        </p:nvCxnSpPr>
        <p:spPr>
          <a:xfrm>
            <a:off x="4752020" y="5205505"/>
            <a:ext cx="684076" cy="81285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70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7584" y="476672"/>
            <a:ext cx="3816424" cy="868958"/>
          </a:xfrm>
        </p:spPr>
        <p:txBody>
          <a:bodyPr>
            <a:normAutofit/>
          </a:bodyPr>
          <a:lstStyle/>
          <a:p>
            <a:r>
              <a:rPr lang="pt-BR" sz="2400" b="1" i="1" u="sng" dirty="0" smtClean="0">
                <a:latin typeface="Arial" pitchFamily="34" charset="0"/>
                <a:cs typeface="Arial" pitchFamily="34" charset="0"/>
              </a:rPr>
              <a:t>OBJETIVO GERAL</a:t>
            </a:r>
            <a:endParaRPr lang="pt-BR" sz="2400" b="1" i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Fluxograma: Fita perfurada 5"/>
          <p:cNvSpPr/>
          <p:nvPr/>
        </p:nvSpPr>
        <p:spPr>
          <a:xfrm>
            <a:off x="406477" y="1484784"/>
            <a:ext cx="8208912" cy="4464496"/>
          </a:xfrm>
          <a:prstGeom prst="flowChartPunchedTape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  <a:scene3d>
            <a:camera prst="orthographicFront">
              <a:rot lat="0" lon="0" rev="9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Melhorar a atenção à saúde dos usuários com HAS e/ou DM </a:t>
            </a:r>
            <a:r>
              <a:rPr lang="pt-BR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 UBS </a:t>
            </a:r>
            <a:r>
              <a:rPr lang="pt-BR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Itagua </a:t>
            </a:r>
            <a:endParaRPr lang="pt-BR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 </a:t>
            </a:r>
            <a:r>
              <a:rPr lang="pt-BR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município de </a:t>
            </a:r>
            <a:r>
              <a:rPr lang="pt-BR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Ubatuba/SP</a:t>
            </a:r>
            <a:endParaRPr lang="pt-BR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40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1499" y="332656"/>
            <a:ext cx="8229600" cy="634082"/>
          </a:xfrm>
        </p:spPr>
        <p:txBody>
          <a:bodyPr>
            <a:normAutofit/>
          </a:bodyPr>
          <a:lstStyle/>
          <a:p>
            <a:r>
              <a:rPr lang="pt-BR" sz="2400" b="1" i="1" u="sng" dirty="0" smtClean="0">
                <a:latin typeface="Arial" pitchFamily="34" charset="0"/>
                <a:cs typeface="Arial" pitchFamily="34" charset="0"/>
              </a:rPr>
              <a:t>METODOLOGIA</a:t>
            </a:r>
            <a:endParaRPr lang="pt-BR" sz="2400" b="1" i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Pergaminho horizontal 4"/>
          <p:cNvSpPr/>
          <p:nvPr/>
        </p:nvSpPr>
        <p:spPr>
          <a:xfrm>
            <a:off x="251520" y="404664"/>
            <a:ext cx="8712968" cy="6120680"/>
          </a:xfrm>
          <a:prstGeom prst="horizontalScroll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49000">
                <a:srgbClr val="FBA97D"/>
              </a:gs>
              <a:gs pos="73000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pt-BR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Este projeto foi estruturado para ser desenvolvido no período de 16 semanas na </a:t>
            </a:r>
            <a:r>
              <a:rPr lang="pt-B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UBS </a:t>
            </a:r>
            <a:r>
              <a:rPr lang="pt-BR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do Itaguá, no Município de Itaguá. No entanto, a intervenção foi realizada em </a:t>
            </a:r>
            <a:r>
              <a:rPr lang="pt-B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12 semanas (fevereiro a abril de 2015) conforme </a:t>
            </a:r>
            <a:r>
              <a:rPr lang="pt-BR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foi determinado pela coordenação do curso. Participaram todos os usuários HAS e DM pertencentes à área adstrita à unidade. </a:t>
            </a:r>
          </a:p>
        </p:txBody>
      </p:sp>
    </p:spTree>
    <p:extLst>
      <p:ext uri="{BB962C8B-B14F-4D97-AF65-F5344CB8AC3E}">
        <p14:creationId xmlns:p14="http://schemas.microsoft.com/office/powerpoint/2010/main" val="320767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pt-BR" sz="2400" b="1" i="1" u="sng" dirty="0">
                <a:latin typeface="Arial" pitchFamily="34" charset="0"/>
                <a:cs typeface="Arial" pitchFamily="34" charset="0"/>
              </a:rPr>
              <a:t>METODOLOGIA</a:t>
            </a:r>
            <a:endParaRPr lang="pt-BR" sz="2400" b="1" i="1" u="sng" dirty="0"/>
          </a:p>
        </p:txBody>
      </p:sp>
      <p:sp>
        <p:nvSpPr>
          <p:cNvPr id="4" name="Fluxograma: Preparação 3"/>
          <p:cNvSpPr/>
          <p:nvPr/>
        </p:nvSpPr>
        <p:spPr>
          <a:xfrm>
            <a:off x="0" y="1124744"/>
            <a:ext cx="9144000" cy="882388"/>
          </a:xfrm>
          <a:prstGeom prst="flowChartPreparation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49000">
                <a:srgbClr val="FBA97D"/>
              </a:gs>
              <a:gs pos="73000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Para o desenvolvimento das ações, a equipe </a:t>
            </a:r>
            <a:r>
              <a:rPr lang="pt-B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seguiu os </a:t>
            </a:r>
            <a:r>
              <a:rPr lang="pt-BR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 eixos pedagógicos.</a:t>
            </a:r>
          </a:p>
        </p:txBody>
      </p:sp>
      <p:sp>
        <p:nvSpPr>
          <p:cNvPr id="5" name="Fluxograma: Processo alternativo 4"/>
          <p:cNvSpPr/>
          <p:nvPr/>
        </p:nvSpPr>
        <p:spPr>
          <a:xfrm>
            <a:off x="280298" y="2724053"/>
            <a:ext cx="2952328" cy="1440160"/>
          </a:xfrm>
          <a:prstGeom prst="flowChartAlternateProcess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17999">
                <a:srgbClr val="FEE7F2"/>
              </a:gs>
              <a:gs pos="39000">
                <a:srgbClr val="FAC77D"/>
              </a:gs>
              <a:gs pos="49000">
                <a:srgbClr val="FBA97D"/>
              </a:gs>
              <a:gs pos="58000">
                <a:srgbClr val="FBD49C"/>
              </a:gs>
              <a:gs pos="100000">
                <a:srgbClr val="FEE7F2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Qualificação da prática clínica</a:t>
            </a:r>
            <a:endParaRPr lang="pt-BR" sz="2400" dirty="0">
              <a:solidFill>
                <a:schemeClr val="tx1"/>
              </a:solidFill>
            </a:endParaRPr>
          </a:p>
        </p:txBody>
      </p:sp>
      <p:sp>
        <p:nvSpPr>
          <p:cNvPr id="7" name="Fluxograma: Processo alternativo 6"/>
          <p:cNvSpPr/>
          <p:nvPr/>
        </p:nvSpPr>
        <p:spPr>
          <a:xfrm>
            <a:off x="1187624" y="4725144"/>
            <a:ext cx="2952328" cy="1440160"/>
          </a:xfrm>
          <a:prstGeom prst="flowChartAlternateProcess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17999">
                <a:srgbClr val="FEE7F2"/>
              </a:gs>
              <a:gs pos="39000">
                <a:srgbClr val="FAC77D"/>
              </a:gs>
              <a:gs pos="49000">
                <a:srgbClr val="FBA97D"/>
              </a:gs>
              <a:gs pos="58000">
                <a:srgbClr val="FBD49C"/>
              </a:gs>
              <a:gs pos="100000">
                <a:srgbClr val="FEE7F2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Monitoramento e avaliação</a:t>
            </a:r>
            <a:endParaRPr lang="pt-BR" sz="2400" dirty="0">
              <a:solidFill>
                <a:schemeClr val="tx1"/>
              </a:solidFill>
            </a:endParaRPr>
          </a:p>
        </p:txBody>
      </p:sp>
      <p:sp>
        <p:nvSpPr>
          <p:cNvPr id="8" name="Fluxograma: Processo alternativo 7"/>
          <p:cNvSpPr/>
          <p:nvPr/>
        </p:nvSpPr>
        <p:spPr>
          <a:xfrm>
            <a:off x="5868144" y="2724053"/>
            <a:ext cx="2952328" cy="1440160"/>
          </a:xfrm>
          <a:prstGeom prst="flowChartAlternateProcess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17999">
                <a:srgbClr val="FEE7F2"/>
              </a:gs>
              <a:gs pos="39000">
                <a:srgbClr val="FAC77D"/>
              </a:gs>
              <a:gs pos="49000">
                <a:srgbClr val="FBA97D"/>
              </a:gs>
              <a:gs pos="58000">
                <a:srgbClr val="FBD49C"/>
              </a:gs>
              <a:gs pos="100000">
                <a:srgbClr val="FEE7F2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Engajamento público</a:t>
            </a:r>
            <a:endParaRPr lang="pt-BR" sz="2400" dirty="0">
              <a:solidFill>
                <a:schemeClr val="tx1"/>
              </a:solidFill>
            </a:endParaRPr>
          </a:p>
        </p:txBody>
      </p:sp>
      <p:sp>
        <p:nvSpPr>
          <p:cNvPr id="9" name="Fluxograma: Processo alternativo 8"/>
          <p:cNvSpPr/>
          <p:nvPr/>
        </p:nvSpPr>
        <p:spPr>
          <a:xfrm>
            <a:off x="4932040" y="4725144"/>
            <a:ext cx="2952328" cy="1440160"/>
          </a:xfrm>
          <a:prstGeom prst="flowChartAlternateProcess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17999">
                <a:srgbClr val="FEE7F2"/>
              </a:gs>
              <a:gs pos="39000">
                <a:srgbClr val="FAC77D"/>
              </a:gs>
              <a:gs pos="49000">
                <a:srgbClr val="FBA97D"/>
              </a:gs>
              <a:gs pos="58000">
                <a:srgbClr val="FBD49C"/>
              </a:gs>
              <a:gs pos="100000">
                <a:srgbClr val="FEE7F2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Organização e gestão dos serviços</a:t>
            </a:r>
            <a:endParaRPr lang="pt-BR" sz="2400" dirty="0">
              <a:solidFill>
                <a:schemeClr val="tx1"/>
              </a:solidFill>
            </a:endParaRPr>
          </a:p>
        </p:txBody>
      </p:sp>
      <p:cxnSp>
        <p:nvCxnSpPr>
          <p:cNvPr id="11" name="Conector de seta reta 10"/>
          <p:cNvCxnSpPr>
            <a:endCxn id="5" idx="0"/>
          </p:cNvCxnSpPr>
          <p:nvPr/>
        </p:nvCxnSpPr>
        <p:spPr>
          <a:xfrm>
            <a:off x="1756462" y="2007132"/>
            <a:ext cx="0" cy="716921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2"/>
          <p:cNvCxnSpPr>
            <a:endCxn id="8" idx="0"/>
          </p:cNvCxnSpPr>
          <p:nvPr/>
        </p:nvCxnSpPr>
        <p:spPr>
          <a:xfrm>
            <a:off x="7344308" y="2007132"/>
            <a:ext cx="0" cy="716921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e seta reta 14"/>
          <p:cNvCxnSpPr/>
          <p:nvPr/>
        </p:nvCxnSpPr>
        <p:spPr>
          <a:xfrm>
            <a:off x="3635896" y="2007132"/>
            <a:ext cx="0" cy="271801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16"/>
          <p:cNvCxnSpPr/>
          <p:nvPr/>
        </p:nvCxnSpPr>
        <p:spPr>
          <a:xfrm>
            <a:off x="5508104" y="2007132"/>
            <a:ext cx="36004" cy="271801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899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491879" y="32697"/>
            <a:ext cx="25018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i="1" u="sng" dirty="0">
                <a:latin typeface="Arial" pitchFamily="34" charset="0"/>
                <a:cs typeface="Arial" pitchFamily="34" charset="0"/>
              </a:rPr>
              <a:t>METODOLOGIA</a:t>
            </a:r>
            <a:endParaRPr lang="pt-BR" sz="2400" i="1" u="sng" dirty="0"/>
          </a:p>
        </p:txBody>
      </p:sp>
      <p:sp>
        <p:nvSpPr>
          <p:cNvPr id="5" name="CaixaDeTexto 4"/>
          <p:cNvSpPr txBox="1"/>
          <p:nvPr/>
        </p:nvSpPr>
        <p:spPr>
          <a:xfrm>
            <a:off x="170798" y="263529"/>
            <a:ext cx="9144000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Capacitação da equipe para adoção do protocolo de HAS e DM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(Brasil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2013).</a:t>
            </a:r>
          </a:p>
          <a:p>
            <a:pPr marL="285750" lvl="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Revisão dos registros e cadastros da UBS conferindo nº de HAS e/ou DM.</a:t>
            </a:r>
          </a:p>
          <a:p>
            <a:pPr marL="285750" lvl="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Organização dos serviços para garantir a implementação da intervenção.</a:t>
            </a:r>
          </a:p>
          <a:p>
            <a:pPr marL="285750" lvl="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Informação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comunidade sobre a existência do Programa de Atenção à Hipertensão Arterial e à Diabetes Mellitus na unidade de saúde e as ações da intervenção.</a:t>
            </a:r>
          </a:p>
          <a:p>
            <a:pPr marL="285750" lvl="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Encontro com as lideranças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comunitárias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(Apresentação do projeto).</a:t>
            </a:r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 marL="285750" lvl="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Busca ativa e cadastramento dos usuários DM e/ou HAS da área adstrita.</a:t>
            </a:r>
          </a:p>
          <a:p>
            <a:pPr marL="285750" lvl="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Controle e monitoramento da periodicidade das consultas e procedimentos previstos no protocolo. </a:t>
            </a:r>
          </a:p>
          <a:p>
            <a:pPr marL="285750" lvl="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Visitas domiciliares e busca ativa de faltosos.</a:t>
            </a:r>
          </a:p>
          <a:p>
            <a:pPr marL="285750" lvl="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Avaliação de necessidade de atendimento odontológico.</a:t>
            </a:r>
          </a:p>
          <a:p>
            <a:pPr marL="285750" lvl="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Palestras educativas.</a:t>
            </a:r>
          </a:p>
          <a:p>
            <a:pPr marL="285750" indent="-285750">
              <a:buFont typeface="Wingdings" pitchFamily="2" charset="2"/>
              <a:buChar char="Ø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3697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D:\Elaine\CURSO DE ESPECIALISAÇÃO\Fotos\20141210_09563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55" y="0"/>
            <a:ext cx="3867975" cy="2708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 descr="D:\Elaine\CURSO DE ESPECIALISAÇÃO\Elaine\Intervenção\Fotos\SAM_032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6992"/>
            <a:ext cx="4536504" cy="3501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 descr="D:\Elaine\CURSO DE ESPECIALISAÇÃO\Elaine\Intervenção\F\Nova pasta\20150312_12500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411" y="0"/>
            <a:ext cx="2639589" cy="233189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o explicativo em forma de nuvem 7"/>
          <p:cNvSpPr/>
          <p:nvPr/>
        </p:nvSpPr>
        <p:spPr>
          <a:xfrm>
            <a:off x="3995935" y="260648"/>
            <a:ext cx="2496643" cy="1296144"/>
          </a:xfrm>
          <a:prstGeom prst="cloudCallout">
            <a:avLst>
              <a:gd name="adj1" fmla="val -55564"/>
              <a:gd name="adj2" fmla="val 72860"/>
            </a:avLst>
          </a:prstGeom>
          <a:gradFill>
            <a:gsLst>
              <a:gs pos="0">
                <a:srgbClr val="5E9EFF"/>
              </a:gs>
              <a:gs pos="12000">
                <a:srgbClr val="85C2FF"/>
              </a:gs>
              <a:gs pos="42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Encontro com as lideranças comunitárias</a:t>
            </a:r>
            <a:endParaRPr lang="pt-BR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o explicativo em forma de nuvem 8"/>
          <p:cNvSpPr/>
          <p:nvPr/>
        </p:nvSpPr>
        <p:spPr>
          <a:xfrm>
            <a:off x="4754221" y="4653136"/>
            <a:ext cx="3470176" cy="1332728"/>
          </a:xfrm>
          <a:prstGeom prst="cloudCallout">
            <a:avLst>
              <a:gd name="adj1" fmla="val -47982"/>
              <a:gd name="adj2" fmla="val 85371"/>
            </a:avLst>
          </a:prstGeom>
          <a:gradFill>
            <a:gsLst>
              <a:gs pos="0">
                <a:srgbClr val="5E9EFF"/>
              </a:gs>
              <a:gs pos="24000">
                <a:srgbClr val="85C2FF"/>
              </a:gs>
              <a:gs pos="37000">
                <a:srgbClr val="C4D6EB"/>
              </a:gs>
              <a:gs pos="78000">
                <a:srgbClr val="FFEBFA"/>
              </a:gs>
            </a:gsLst>
            <a:lin ang="5400000" scaled="0"/>
          </a:gradFill>
          <a:scene3d>
            <a:camera prst="orthographicFront">
              <a:rot lat="0" lon="0" rev="203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Palestra na comunidade.</a:t>
            </a:r>
          </a:p>
        </p:txBody>
      </p:sp>
      <p:sp>
        <p:nvSpPr>
          <p:cNvPr id="10" name="Texto explicativo em forma de nuvem 9"/>
          <p:cNvSpPr/>
          <p:nvPr/>
        </p:nvSpPr>
        <p:spPr>
          <a:xfrm>
            <a:off x="6191672" y="2708920"/>
            <a:ext cx="2952328" cy="1440160"/>
          </a:xfrm>
          <a:prstGeom prst="cloudCallout">
            <a:avLst>
              <a:gd name="adj1" fmla="val -35850"/>
              <a:gd name="adj2" fmla="val 75968"/>
            </a:avLst>
          </a:prstGeom>
          <a:gradFill>
            <a:gsLst>
              <a:gs pos="0">
                <a:srgbClr val="5E9EFF"/>
              </a:gs>
              <a:gs pos="24000">
                <a:srgbClr val="85C2FF"/>
              </a:gs>
              <a:gs pos="37000">
                <a:srgbClr val="C4D6EB"/>
              </a:gs>
              <a:gs pos="78000">
                <a:srgbClr val="FFEBFA"/>
              </a:gs>
            </a:gsLst>
            <a:lin ang="5400000" scaled="0"/>
          </a:gradFill>
          <a:scene3d>
            <a:camera prst="orthographicFront">
              <a:rot lat="21496284" lon="10208935" rev="9308941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r>
              <a:rPr lang="pt-B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Visita domiciliar busca ativa de HAS </a:t>
            </a:r>
          </a:p>
        </p:txBody>
      </p:sp>
    </p:spTree>
    <p:extLst>
      <p:ext uri="{BB962C8B-B14F-4D97-AF65-F5344CB8AC3E}">
        <p14:creationId xmlns:p14="http://schemas.microsoft.com/office/powerpoint/2010/main" val="310474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899</TotalTime>
  <Words>1341</Words>
  <Application>Microsoft Office PowerPoint</Application>
  <PresentationFormat>Apresentação na tela (4:3)</PresentationFormat>
  <Paragraphs>209</Paragraphs>
  <Slides>25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26" baseType="lpstr">
      <vt:lpstr>Tema do Office</vt:lpstr>
      <vt:lpstr>Apresentação do PowerPoint</vt:lpstr>
      <vt:lpstr>INTRODUÇÃO</vt:lpstr>
      <vt:lpstr>INTRODUÇÃO</vt:lpstr>
      <vt:lpstr>INTRODUÇÃO</vt:lpstr>
      <vt:lpstr>OBJETIVO GERAL</vt:lpstr>
      <vt:lpstr>METODOLOGIA</vt:lpstr>
      <vt:lpstr>METODOLOGIA</vt:lpstr>
      <vt:lpstr>Apresentação do PowerPoint</vt:lpstr>
      <vt:lpstr>Apresentação do PowerPoint</vt:lpstr>
      <vt:lpstr>Apresentação do PowerPoint</vt:lpstr>
      <vt:lpstr>OBJETIVOS, METAS E RESULTADOS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Usuario</dc:creator>
  <cp:lastModifiedBy>Usuario</cp:lastModifiedBy>
  <cp:revision>175</cp:revision>
  <dcterms:created xsi:type="dcterms:W3CDTF">2015-08-24T20:47:06Z</dcterms:created>
  <dcterms:modified xsi:type="dcterms:W3CDTF">2015-09-11T22:45:22Z</dcterms:modified>
</cp:coreProperties>
</file>