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1" r:id="rId4"/>
    <p:sldId id="280" r:id="rId5"/>
    <p:sldId id="296" r:id="rId6"/>
    <p:sldId id="297" r:id="rId7"/>
    <p:sldId id="258" r:id="rId8"/>
    <p:sldId id="259" r:id="rId9"/>
    <p:sldId id="260" r:id="rId10"/>
    <p:sldId id="262" r:id="rId11"/>
    <p:sldId id="263" r:id="rId12"/>
    <p:sldId id="261" r:id="rId13"/>
    <p:sldId id="264" r:id="rId14"/>
    <p:sldId id="265" r:id="rId15"/>
    <p:sldId id="266" r:id="rId16"/>
    <p:sldId id="283" r:id="rId17"/>
    <p:sldId id="268" r:id="rId18"/>
    <p:sldId id="284" r:id="rId19"/>
    <p:sldId id="269" r:id="rId20"/>
    <p:sldId id="299" r:id="rId21"/>
    <p:sldId id="277" r:id="rId22"/>
    <p:sldId id="271" r:id="rId23"/>
    <p:sldId id="290" r:id="rId24"/>
    <p:sldId id="291" r:id="rId25"/>
    <p:sldId id="293" r:id="rId26"/>
    <p:sldId id="294" r:id="rId27"/>
    <p:sldId id="292" r:id="rId28"/>
    <p:sldId id="282" r:id="rId29"/>
    <p:sldId id="267" r:id="rId30"/>
    <p:sldId id="278" r:id="rId31"/>
    <p:sldId id="272" r:id="rId32"/>
    <p:sldId id="305" r:id="rId33"/>
    <p:sldId id="304" r:id="rId34"/>
    <p:sldId id="287" r:id="rId35"/>
    <p:sldId id="274" r:id="rId36"/>
    <p:sldId id="288" r:id="rId37"/>
    <p:sldId id="276" r:id="rId38"/>
    <p:sldId id="302" r:id="rId39"/>
    <p:sldId id="303" r:id="rId40"/>
    <p:sldId id="301" r:id="rId41"/>
    <p:sldId id="295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thieli\AppData\Local\Temp\CANCER%20DE%20COLO%20E%20MAMA%20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9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0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1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Ethieli\AppData\Local\Temp\CANCER%20DE%20COLO%20E%20MAMA%20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2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Ethieli\AppData\Local\Temp\CANCER%20DE%20COLO%20E%20MAMA%20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3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Ethieli\AppData\Local\Temp\CANCER%20DE%20COLO%20E%20MAMA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4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Ethieli\AppData\Local\Temp\CANCER%20DE%20COLO%20E%20MAMA%20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5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Ethieli\AppData\Local\Temp\CANCER%20DE%20COLO%20E%20MAMA%20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6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Ethieli\AppData\Local\Temp\CANCER%20DE%20COLO%20E%20MAMA%20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7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Ethieli\AppData\Local\Temp\CANCER%20DE%20COLO%20E%20MAMA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thieli\AppData\Local\Temp\CANCER%20DE%20COLO%20E%20MAMA%201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Ethieli\AppData\Local\Temp\CANCER%20DE%20COLO%20E%20MAMA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388282684156771"/>
          <c:y val="3.6353838597569361E-2"/>
          <c:w val="0.8467750271459098"/>
          <c:h val="0.8243072265338171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dLbls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3.70036101083034E-2</c:v>
                </c:pt>
                <c:pt idx="1">
                  <c:v>8.7545126353790831E-2</c:v>
                </c:pt>
                <c:pt idx="2">
                  <c:v>0.16787003610108317</c:v>
                </c:pt>
                <c:pt idx="3">
                  <c:v>0</c:v>
                </c:pt>
              </c:numCache>
            </c:numRef>
          </c:val>
        </c:ser>
        <c:axId val="46670976"/>
        <c:axId val="46672512"/>
      </c:barChart>
      <c:catAx>
        <c:axId val="466709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672512"/>
        <c:crosses val="autoZero"/>
        <c:auto val="1"/>
        <c:lblAlgn val="ctr"/>
        <c:lblOffset val="100"/>
      </c:catAx>
      <c:valAx>
        <c:axId val="4667251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67097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hart>
    <c:autoTitleDeleted val="1"/>
    <c:plotArea>
      <c:layout/>
      <c:barChart>
        <c:barDir val="col"/>
        <c:grouping val="stacked"/>
        <c:overlap val="100"/>
        <c:axId val="46746240"/>
        <c:axId val="46772608"/>
      </c:barChart>
      <c:catAx>
        <c:axId val="467462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6772608"/>
        <c:crosses val="autoZero"/>
        <c:auto val="1"/>
        <c:lblAlgn val="ctr"/>
        <c:lblOffset val="100"/>
      </c:catAx>
      <c:valAx>
        <c:axId val="46772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674624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hart>
    <c:autoTitleDeleted val="1"/>
    <c:plotArea>
      <c:layout/>
      <c:barChart>
        <c:barDir val="col"/>
        <c:grouping val="stacked"/>
        <c:overlap val="100"/>
        <c:axId val="47280512"/>
        <c:axId val="47282048"/>
      </c:barChart>
      <c:catAx>
        <c:axId val="472805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282048"/>
        <c:crosses val="autoZero"/>
        <c:auto val="1"/>
        <c:lblAlgn val="ctr"/>
        <c:lblOffset val="100"/>
      </c:catAx>
      <c:valAx>
        <c:axId val="47282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280512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hart>
    <c:autoTitleDeleted val="1"/>
    <c:plotArea>
      <c:layout/>
      <c:barChart>
        <c:barDir val="col"/>
        <c:grouping val="stacked"/>
        <c:overlap val="100"/>
        <c:axId val="47308800"/>
        <c:axId val="47310336"/>
      </c:barChart>
      <c:catAx>
        <c:axId val="473088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310336"/>
        <c:crosses val="autoZero"/>
        <c:auto val="1"/>
        <c:lblAlgn val="ctr"/>
        <c:lblOffset val="100"/>
      </c:catAx>
      <c:valAx>
        <c:axId val="47310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30880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hart>
    <c:autoTitleDeleted val="1"/>
    <c:plotArea>
      <c:layout/>
      <c:barChart>
        <c:barDir val="col"/>
        <c:grouping val="stacked"/>
        <c:overlap val="100"/>
        <c:axId val="47316352"/>
        <c:axId val="47232128"/>
      </c:barChart>
      <c:catAx>
        <c:axId val="473163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232128"/>
        <c:crosses val="autoZero"/>
        <c:auto val="1"/>
        <c:lblAlgn val="ctr"/>
        <c:lblOffset val="100"/>
      </c:catAx>
      <c:valAx>
        <c:axId val="47232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316352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hart>
    <c:autoTitleDeleted val="1"/>
    <c:plotArea>
      <c:layout/>
      <c:barChart>
        <c:barDir val="col"/>
        <c:grouping val="stacked"/>
        <c:overlap val="100"/>
        <c:axId val="47242240"/>
        <c:axId val="47248128"/>
      </c:barChart>
      <c:catAx>
        <c:axId val="472422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248128"/>
        <c:crosses val="autoZero"/>
        <c:auto val="1"/>
        <c:lblAlgn val="ctr"/>
        <c:lblOffset val="100"/>
      </c:catAx>
      <c:valAx>
        <c:axId val="47248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24224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421065399943873"/>
          <c:y val="3.4880645754760402E-2"/>
          <c:w val="0.83789559816571069"/>
          <c:h val="0.8232923254130454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dLbls>
            <c:showVal val="1"/>
          </c:dLbls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0.26865671641791045</c:v>
                </c:pt>
                <c:pt idx="1">
                  <c:v>0.54330708661417504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47333376"/>
        <c:axId val="47334912"/>
      </c:barChart>
      <c:catAx>
        <c:axId val="473333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334912"/>
        <c:crosses val="autoZero"/>
        <c:auto val="1"/>
        <c:lblAlgn val="ctr"/>
        <c:lblOffset val="100"/>
      </c:catAx>
      <c:valAx>
        <c:axId val="47334912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333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autoTitleDeleted val="1"/>
    <c:plotArea>
      <c:layout/>
      <c:barChart>
        <c:barDir val="col"/>
        <c:grouping val="stacked"/>
        <c:overlap val="100"/>
        <c:axId val="47340544"/>
        <c:axId val="47358720"/>
      </c:barChart>
      <c:catAx>
        <c:axId val="473405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358720"/>
        <c:crosses val="autoZero"/>
        <c:auto val="1"/>
        <c:lblAlgn val="ctr"/>
        <c:lblOffset val="100"/>
      </c:catAx>
      <c:valAx>
        <c:axId val="47358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340544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01935919950632"/>
          <c:y val="8.1995531428561114E-2"/>
          <c:w val="0.83439663448081924"/>
          <c:h val="0.787739470002862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dLbls>
            <c:showVal val="1"/>
          </c:dLbls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0.0%</c:formatCode>
                <c:ptCount val="4"/>
                <c:pt idx="0">
                  <c:v>0.91044776119402959</c:v>
                </c:pt>
                <c:pt idx="1">
                  <c:v>0.95275590551181233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47486080"/>
        <c:axId val="47487616"/>
      </c:barChart>
      <c:catAx>
        <c:axId val="474860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487616"/>
        <c:crosses val="autoZero"/>
        <c:auto val="1"/>
        <c:lblAlgn val="ctr"/>
        <c:lblOffset val="100"/>
      </c:catAx>
      <c:valAx>
        <c:axId val="47487616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4860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/>
      <c:barChart>
        <c:barDir val="col"/>
        <c:grouping val="stacked"/>
        <c:overlap val="100"/>
        <c:axId val="47513984"/>
        <c:axId val="47515520"/>
      </c:barChart>
      <c:catAx>
        <c:axId val="475139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515520"/>
        <c:crosses val="autoZero"/>
        <c:auto val="1"/>
        <c:lblAlgn val="ctr"/>
        <c:lblOffset val="100"/>
      </c:catAx>
      <c:valAx>
        <c:axId val="47515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513984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693559898681616"/>
          <c:y val="0.19855040279513822"/>
          <c:w val="0.8691362547835999"/>
          <c:h val="0.681450062497224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dLbls>
            <c:showVal val="1"/>
          </c:dLbls>
          <c:cat>
            <c:strRef>
              <c:f>Indicadores!$D$62:$G$62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Indicadores!$D$63:$G$63</c:f>
              <c:numCache>
                <c:formatCode>0.0%</c:formatCode>
                <c:ptCount val="4"/>
                <c:pt idx="0">
                  <c:v>0.91044776119402959</c:v>
                </c:pt>
                <c:pt idx="1">
                  <c:v>0.95275590551181233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47000576"/>
        <c:axId val="47567616"/>
      </c:barChart>
      <c:catAx>
        <c:axId val="470005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567616"/>
        <c:crosses val="autoZero"/>
        <c:auto val="1"/>
        <c:lblAlgn val="ctr"/>
        <c:lblOffset val="100"/>
      </c:catAx>
      <c:valAx>
        <c:axId val="4756761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00057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autoTitleDeleted val="1"/>
    <c:plotArea>
      <c:layout/>
      <c:barChart>
        <c:barDir val="col"/>
        <c:grouping val="stacked"/>
        <c:overlap val="100"/>
        <c:axId val="46707072"/>
        <c:axId val="46708608"/>
      </c:barChart>
      <c:catAx>
        <c:axId val="467070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6708608"/>
        <c:crosses val="autoZero"/>
        <c:auto val="1"/>
        <c:lblAlgn val="ctr"/>
        <c:lblOffset val="100"/>
      </c:catAx>
      <c:valAx>
        <c:axId val="46708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6707072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595834868250516"/>
          <c:y val="1.8882404878990063E-2"/>
          <c:w val="0.85702356170951766"/>
          <c:h val="0.89608635102922218"/>
        </c:manualLayout>
      </c:layout>
      <c:barChart>
        <c:barDir val="col"/>
        <c:grouping val="stacked"/>
        <c:overlap val="100"/>
        <c:axId val="47589632"/>
        <c:axId val="47599616"/>
      </c:barChart>
      <c:catAx>
        <c:axId val="475896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599616"/>
        <c:crosses val="autoZero"/>
        <c:auto val="1"/>
        <c:lblAlgn val="ctr"/>
        <c:lblOffset val="100"/>
      </c:catAx>
      <c:valAx>
        <c:axId val="47599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589632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478013197877079"/>
          <c:y val="7.0010023398592483E-2"/>
          <c:w val="0.84615384615385159"/>
          <c:h val="0.80035455459165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dLbls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9.6153846153846697E-3</c:v>
                </c:pt>
                <c:pt idx="1">
                  <c:v>7.9326923076923322E-2</c:v>
                </c:pt>
                <c:pt idx="2">
                  <c:v>0.20913461538461517</c:v>
                </c:pt>
                <c:pt idx="3">
                  <c:v>0</c:v>
                </c:pt>
              </c:numCache>
            </c:numRef>
          </c:val>
        </c:ser>
        <c:axId val="47671168"/>
        <c:axId val="47672704"/>
      </c:barChart>
      <c:catAx>
        <c:axId val="476711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672704"/>
        <c:crosses val="autoZero"/>
        <c:auto val="1"/>
        <c:lblAlgn val="ctr"/>
        <c:lblOffset val="100"/>
      </c:catAx>
      <c:valAx>
        <c:axId val="47672704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671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/>
      <c:barChart>
        <c:barDir val="col"/>
        <c:grouping val="stacked"/>
        <c:overlap val="100"/>
        <c:axId val="47690880"/>
        <c:axId val="47692416"/>
      </c:barChart>
      <c:catAx>
        <c:axId val="476908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692416"/>
        <c:crosses val="autoZero"/>
        <c:auto val="1"/>
        <c:lblAlgn val="ctr"/>
        <c:lblOffset val="100"/>
      </c:catAx>
      <c:valAx>
        <c:axId val="47692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690880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364206739818468"/>
          <c:y val="0.11878513854353044"/>
          <c:w val="0.87398306016198468"/>
          <c:h val="0.771176871319652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dLbls>
            <c:showVal val="1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6.25E-2</c:v>
                </c:pt>
                <c:pt idx="1">
                  <c:v>0.46875</c:v>
                </c:pt>
                <c:pt idx="2">
                  <c:v>0.93</c:v>
                </c:pt>
                <c:pt idx="3">
                  <c:v>0</c:v>
                </c:pt>
              </c:numCache>
            </c:numRef>
          </c:val>
        </c:ser>
        <c:axId val="47737856"/>
        <c:axId val="47739648"/>
      </c:barChart>
      <c:catAx>
        <c:axId val="477378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739648"/>
        <c:crosses val="autoZero"/>
        <c:auto val="1"/>
        <c:lblAlgn val="ctr"/>
        <c:lblOffset val="100"/>
      </c:catAx>
      <c:valAx>
        <c:axId val="47739648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737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1"/>
  <c:chart>
    <c:autoTitleDeleted val="1"/>
    <c:plotArea>
      <c:layout/>
      <c:barChart>
        <c:barDir val="col"/>
        <c:grouping val="stacked"/>
        <c:overlap val="100"/>
        <c:axId val="47749376"/>
        <c:axId val="47771648"/>
      </c:barChart>
      <c:catAx>
        <c:axId val="477493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771648"/>
        <c:crosses val="autoZero"/>
        <c:auto val="1"/>
        <c:lblAlgn val="ctr"/>
        <c:lblOffset val="100"/>
      </c:catAx>
      <c:valAx>
        <c:axId val="47771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749376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421065399943873"/>
          <c:y val="0.13152397119370088"/>
          <c:w val="0.83789559816571069"/>
          <c:h val="0.737327900485313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dLbls>
            <c:showVal val="1"/>
          </c:dLbls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0.96875000000000144</c:v>
                </c:pt>
                <c:pt idx="1">
                  <c:v>0.984375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47797376"/>
        <c:axId val="47798912"/>
      </c:barChart>
      <c:catAx>
        <c:axId val="477973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798912"/>
        <c:crosses val="autoZero"/>
        <c:auto val="1"/>
        <c:lblAlgn val="ctr"/>
        <c:lblOffset val="100"/>
      </c:catAx>
      <c:valAx>
        <c:axId val="47798912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79737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0"/>
  <c:chart>
    <c:autoTitleDeleted val="1"/>
    <c:plotArea>
      <c:layout/>
      <c:barChart>
        <c:barDir val="col"/>
        <c:grouping val="stacked"/>
        <c:overlap val="100"/>
        <c:axId val="47833472"/>
        <c:axId val="47835008"/>
      </c:barChart>
      <c:catAx>
        <c:axId val="478334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835008"/>
        <c:crosses val="autoZero"/>
        <c:auto val="1"/>
        <c:lblAlgn val="ctr"/>
        <c:lblOffset val="100"/>
      </c:catAx>
      <c:valAx>
        <c:axId val="47835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833472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85245901639344"/>
          <c:y val="0.15825026078470975"/>
          <c:w val="0.84426229508196105"/>
          <c:h val="0.7158504525876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dLbls>
            <c:showVal val="1"/>
          </c:dLbls>
          <c:cat>
            <c:strRef>
              <c:f>Indicadores!$D$68:$G$68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Indicadores!$D$69:$G$69</c:f>
              <c:numCache>
                <c:formatCode>0.0%</c:formatCode>
                <c:ptCount val="4"/>
                <c:pt idx="0">
                  <c:v>0.96875000000000144</c:v>
                </c:pt>
                <c:pt idx="1">
                  <c:v>0.984375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47970560"/>
        <c:axId val="47841280"/>
      </c:barChart>
      <c:catAx>
        <c:axId val="4797056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841280"/>
        <c:crosses val="autoZero"/>
        <c:auto val="1"/>
        <c:lblAlgn val="ctr"/>
        <c:lblOffset val="100"/>
      </c:catAx>
      <c:valAx>
        <c:axId val="47841280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970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autoTitleDeleted val="1"/>
    <c:plotArea>
      <c:layout/>
      <c:barChart>
        <c:barDir val="col"/>
        <c:grouping val="stacked"/>
        <c:overlap val="100"/>
        <c:axId val="46978944"/>
        <c:axId val="46980480"/>
      </c:barChart>
      <c:catAx>
        <c:axId val="469789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6980480"/>
        <c:crosses val="autoZero"/>
        <c:auto val="1"/>
        <c:lblAlgn val="ctr"/>
        <c:lblOffset val="100"/>
      </c:catAx>
      <c:valAx>
        <c:axId val="469804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6978944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autoTitleDeleted val="1"/>
    <c:plotArea>
      <c:layout/>
      <c:barChart>
        <c:barDir val="col"/>
        <c:grouping val="stacked"/>
        <c:overlap val="100"/>
        <c:axId val="46971136"/>
        <c:axId val="47016960"/>
      </c:barChart>
      <c:catAx>
        <c:axId val="469711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016960"/>
        <c:crosses val="autoZero"/>
        <c:auto val="1"/>
        <c:lblAlgn val="ctr"/>
        <c:lblOffset val="100"/>
      </c:catAx>
      <c:valAx>
        <c:axId val="47016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697113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autoTitleDeleted val="1"/>
    <c:plotArea>
      <c:layout/>
      <c:barChart>
        <c:barDir val="col"/>
        <c:grouping val="stacked"/>
        <c:overlap val="100"/>
        <c:axId val="47027328"/>
        <c:axId val="47028864"/>
      </c:barChart>
      <c:catAx>
        <c:axId val="470273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028864"/>
        <c:crosses val="autoZero"/>
        <c:auto val="1"/>
        <c:lblAlgn val="ctr"/>
        <c:lblOffset val="100"/>
      </c:catAx>
      <c:valAx>
        <c:axId val="470288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027328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autoTitleDeleted val="1"/>
    <c:plotArea>
      <c:layout/>
      <c:barChart>
        <c:barDir val="col"/>
        <c:grouping val="stacked"/>
        <c:overlap val="100"/>
        <c:axId val="47088384"/>
        <c:axId val="47089920"/>
      </c:barChart>
      <c:catAx>
        <c:axId val="470883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089920"/>
        <c:crosses val="autoZero"/>
        <c:auto val="1"/>
        <c:lblAlgn val="ctr"/>
        <c:lblOffset val="100"/>
      </c:catAx>
      <c:valAx>
        <c:axId val="47089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088384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autoTitleDeleted val="1"/>
    <c:plotArea>
      <c:layout/>
      <c:barChart>
        <c:barDir val="col"/>
        <c:grouping val="stacked"/>
        <c:overlap val="100"/>
        <c:axId val="47112576"/>
        <c:axId val="47114112"/>
      </c:barChart>
      <c:catAx>
        <c:axId val="471125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114112"/>
        <c:crosses val="autoZero"/>
        <c:auto val="1"/>
        <c:lblAlgn val="ctr"/>
        <c:lblOffset val="100"/>
      </c:catAx>
      <c:valAx>
        <c:axId val="47114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4711257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478013197877079"/>
          <c:y val="0.12420215916114467"/>
          <c:w val="0.84615384615385159"/>
          <c:h val="0.7545891326960231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dLbls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9.6153846153846697E-3</c:v>
                </c:pt>
                <c:pt idx="1">
                  <c:v>7.9326923076923322E-2</c:v>
                </c:pt>
                <c:pt idx="2">
                  <c:v>0.20913461538461517</c:v>
                </c:pt>
                <c:pt idx="3">
                  <c:v>0</c:v>
                </c:pt>
              </c:numCache>
            </c:numRef>
          </c:val>
        </c:ser>
        <c:axId val="47166592"/>
        <c:axId val="47168128"/>
      </c:barChart>
      <c:catAx>
        <c:axId val="471665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168128"/>
        <c:crosses val="autoZero"/>
        <c:auto val="1"/>
        <c:lblAlgn val="ctr"/>
        <c:lblOffset val="100"/>
      </c:catAx>
      <c:valAx>
        <c:axId val="47168128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1665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447283028586149"/>
          <c:y val="0.31727032061967186"/>
          <c:w val="0.83755446819469481"/>
          <c:h val="0.554219041082458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dLbls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0.97560975609756306</c:v>
                </c:pt>
                <c:pt idx="1">
                  <c:v>0.98969072164948624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47181184"/>
        <c:axId val="46740608"/>
      </c:barChart>
      <c:catAx>
        <c:axId val="471811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740608"/>
        <c:crosses val="autoZero"/>
        <c:auto val="1"/>
        <c:lblAlgn val="ctr"/>
        <c:lblOffset val="100"/>
      </c:catAx>
      <c:valAx>
        <c:axId val="46740608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181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0.1904</cdr:x>
      <cdr:y>0.80456</cdr:y>
    </cdr:from>
    <cdr:to>
      <cdr:x>0.25098</cdr:x>
      <cdr:y>0.85485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4176" y="3456384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400" b="1" dirty="0" smtClean="0">
              <a:latin typeface="Arial" pitchFamily="34" charset="0"/>
              <a:cs typeface="Arial" pitchFamily="34" charset="0"/>
            </a:rPr>
            <a:t>41</a:t>
          </a:r>
          <a:r>
            <a:rPr lang="pt-BR" sz="1200" dirty="0" smtClean="0">
              <a:latin typeface="Arial" pitchFamily="34" charset="0"/>
              <a:cs typeface="Arial" pitchFamily="34" charset="0"/>
            </a:rPr>
            <a:t> </a:t>
          </a:r>
          <a:endParaRPr lang="pt-BR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0.38945</cdr:x>
      <cdr:y>0.60342</cdr:y>
    </cdr:from>
    <cdr:to>
      <cdr:x>0.45868</cdr:x>
      <cdr:y>0.68723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240360" y="259228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0.3981</cdr:x>
      <cdr:y>0.7878</cdr:y>
    </cdr:from>
    <cdr:to>
      <cdr:x>0.46734</cdr:x>
      <cdr:y>0.87161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312368" y="338437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600" b="1" dirty="0" smtClean="0">
              <a:latin typeface="Arial" pitchFamily="34" charset="0"/>
              <a:cs typeface="Arial" pitchFamily="34" charset="0"/>
            </a:rPr>
            <a:t>97</a:t>
          </a:r>
          <a:endParaRPr lang="pt-BR" sz="16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0.6058</cdr:x>
      <cdr:y>0.75428</cdr:y>
    </cdr:from>
    <cdr:to>
      <cdr:x>0.67504</cdr:x>
      <cdr:y>0.82133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5040560" y="324036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400" b="1" dirty="0" smtClean="0">
              <a:latin typeface="Arial" pitchFamily="34" charset="0"/>
              <a:cs typeface="Arial" pitchFamily="34" charset="0"/>
            </a:rPr>
            <a:t>186</a:t>
          </a:r>
          <a:endParaRPr lang="pt-BR" sz="14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0.18106</cdr:x>
      <cdr:y>0.46057</cdr:y>
    </cdr:from>
    <cdr:to>
      <cdr:x>0.28794</cdr:x>
      <cdr:y>0.52115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341932" y="218997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31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0.37538</cdr:x>
      <cdr:y>0.46057</cdr:y>
    </cdr:from>
    <cdr:to>
      <cdr:x>0.5114</cdr:x>
      <cdr:y>0.53629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782092" y="2189976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63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0.59884</cdr:x>
      <cdr:y>0.46057</cdr:y>
    </cdr:from>
    <cdr:to>
      <cdr:x>0.71543</cdr:x>
      <cdr:y>0.53629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438276" y="2189976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100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0.18762</cdr:x>
      <cdr:y>0.83445</cdr:y>
    </cdr:from>
    <cdr:to>
      <cdr:x>0.2518</cdr:x>
      <cdr:y>0.89648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473574" y="3874751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4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0.38932</cdr:x>
      <cdr:y>0.69489</cdr:y>
    </cdr:from>
    <cdr:to>
      <cdr:x>0.46267</cdr:x>
      <cdr:y>0.77242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057750" y="3226679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33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0.60019</cdr:x>
      <cdr:y>0.47778</cdr:y>
    </cdr:from>
    <cdr:to>
      <cdr:x>0.69188</cdr:x>
      <cdr:y>0.53981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713934" y="2218567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87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0.18919</cdr:x>
      <cdr:y>0.55501</cdr:y>
    </cdr:from>
    <cdr:to>
      <cdr:x>0.27928</cdr:x>
      <cdr:y>0.64059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12168" y="233513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40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0.38739</cdr:x>
      <cdr:y>0.54768</cdr:y>
    </cdr:from>
    <cdr:to>
      <cdr:x>0.48649</cdr:x>
      <cdr:y>0.63325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096344" y="230425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96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0.61261</cdr:x>
      <cdr:y>0.56479</cdr:y>
    </cdr:from>
    <cdr:to>
      <cdr:x>0.69369</cdr:x>
      <cdr:y>0.63325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896544" y="237626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183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0.3875</cdr:x>
      <cdr:y>0.59582</cdr:y>
    </cdr:from>
    <cdr:to>
      <cdr:x>0.48437</cdr:x>
      <cdr:y>0.68368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168352" y="244143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69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0.59005</cdr:x>
      <cdr:y>0.40251</cdr:y>
    </cdr:from>
    <cdr:to>
      <cdr:x>0.69574</cdr:x>
      <cdr:y>0.50795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824536" y="1649344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194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0.37758</cdr:x>
      <cdr:y>0.45251</cdr:y>
    </cdr:from>
    <cdr:to>
      <cdr:x>0.48913</cdr:x>
      <cdr:y>0.55006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168352" y="2004254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121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0.57494</cdr:x>
      <cdr:y>0.45251</cdr:y>
    </cdr:from>
    <cdr:to>
      <cdr:x>0.70366</cdr:x>
      <cdr:y>0.5338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824536" y="2004254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194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0.17834</cdr:x>
      <cdr:y>0.4386</cdr:y>
    </cdr:from>
    <cdr:to>
      <cdr:x>0.28158</cdr:x>
      <cdr:y>0.50877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368152" y="1800200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61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0.37544</cdr:x>
      <cdr:y>0.42105</cdr:y>
    </cdr:from>
    <cdr:to>
      <cdr:x>0.50685</cdr:x>
      <cdr:y>0.50877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880320" y="172819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121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0.60071</cdr:x>
      <cdr:y>0.40351</cdr:y>
    </cdr:from>
    <cdr:to>
      <cdr:x>0.72273</cdr:x>
      <cdr:y>0.47368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608512" y="1656184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194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0.16445</cdr:x>
      <cdr:y>0.82462</cdr:y>
    </cdr:from>
    <cdr:to>
      <cdr:x>0.25778</cdr:x>
      <cdr:y>0.89043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68784" y="360918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4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0.38845</cdr:x>
      <cdr:y>0.70946</cdr:y>
    </cdr:from>
    <cdr:to>
      <cdr:x>0.48178</cdr:x>
      <cdr:y>0.77527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996976" y="310512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33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0.59377</cdr:x>
      <cdr:y>0.49558</cdr:y>
    </cdr:from>
    <cdr:to>
      <cdr:x>0.70577</cdr:x>
      <cdr:y>0.56139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581152" y="2169022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87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0.19041</cdr:x>
      <cdr:y>0.83684</cdr:y>
    </cdr:from>
    <cdr:to>
      <cdr:x>0.25965</cdr:x>
      <cdr:y>0.89793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4176" y="394562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2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0.38947</cdr:x>
      <cdr:y>0.6383</cdr:y>
    </cdr:from>
    <cdr:to>
      <cdr:x>0.48468</cdr:x>
      <cdr:y>0.72993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240360" y="3009516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30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0.60585</cdr:x>
      <cdr:y>0.40921</cdr:y>
    </cdr:from>
    <cdr:to>
      <cdr:x>0.70971</cdr:x>
      <cdr:y>0.48557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040560" y="1929396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93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0.38988</cdr:x>
      <cdr:y>0.49933</cdr:y>
    </cdr:from>
    <cdr:to>
      <cdr:x>0.48497</cdr:x>
      <cdr:y>0.56591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952328" y="2160240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63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0.60859</cdr:x>
      <cdr:y>0.49933</cdr:y>
    </cdr:from>
    <cdr:to>
      <cdr:x>0.69417</cdr:x>
      <cdr:y>0.56591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608512" y="216024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b="1" dirty="0" smtClean="0">
              <a:latin typeface="Arial" pitchFamily="34" charset="0"/>
              <a:cs typeface="Arial" pitchFamily="34" charset="0"/>
            </a:rPr>
            <a:t>100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chart" Target="../charts/chart10.xml"/><Relationship Id="rId7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MELHORIA DA DETECÇÃO PRECOCE DO CÂNCER DE COLO DE ÚTERO E MAMA DAS MULHERES NA FAIXA ETÁRIA ENTRE 25 E 69 ANOS DE IDADE NA ESF ARVOREZINHA.</a:t>
            </a:r>
            <a:br>
              <a:rPr lang="pt-BR" sz="4000" b="1" dirty="0" smtClean="0">
                <a:latin typeface="Arial" pitchFamily="34" charset="0"/>
                <a:cs typeface="Arial" pitchFamily="34" charset="0"/>
              </a:rPr>
            </a:b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BAGÉ/RS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ELAYNES ABREU MOYA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8" name="Imagem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3851920" y="5301208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979712" y="692696"/>
            <a:ext cx="54521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 REALIZADAS</a:t>
            </a:r>
            <a:endParaRPr lang="pt-BR" sz="4000" b="1" dirty="0"/>
          </a:p>
        </p:txBody>
      </p:sp>
      <p:sp>
        <p:nvSpPr>
          <p:cNvPr id="6" name="Retângulo 5"/>
          <p:cNvSpPr/>
          <p:nvPr/>
        </p:nvSpPr>
        <p:spPr>
          <a:xfrm>
            <a:off x="323528" y="2348880"/>
            <a:ext cx="3024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Acolhimento das mulheres  </a:t>
            </a:r>
          </a:p>
        </p:txBody>
      </p:sp>
      <p:sp>
        <p:nvSpPr>
          <p:cNvPr id="7" name="Divisa 6"/>
          <p:cNvSpPr/>
          <p:nvPr/>
        </p:nvSpPr>
        <p:spPr>
          <a:xfrm>
            <a:off x="3203848" y="3068960"/>
            <a:ext cx="484632" cy="484632"/>
          </a:xfrm>
          <a:prstGeom prst="chevron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067944" y="2276872"/>
            <a:ext cx="48245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Médica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Enfermeira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Téc. de  enfermagem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Recepcionista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979712" y="1988840"/>
            <a:ext cx="5340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REUNIÕES DA EQUIPE 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43808" y="764704"/>
            <a:ext cx="3527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CAPACITAÇÃO</a:t>
            </a:r>
            <a:endParaRPr lang="pt-BR" sz="3600" b="1" dirty="0"/>
          </a:p>
        </p:txBody>
      </p:sp>
      <p:sp>
        <p:nvSpPr>
          <p:cNvPr id="6" name="Retângulo 5"/>
          <p:cNvSpPr/>
          <p:nvPr/>
        </p:nvSpPr>
        <p:spPr>
          <a:xfrm>
            <a:off x="332549" y="4869160"/>
            <a:ext cx="8948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COLETA DE EXAME CITOPATOLÓGICO 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43608" y="3284984"/>
            <a:ext cx="75712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SOLICITAÇÃO DE MAMOGRAFIA 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774752" y="764704"/>
            <a:ext cx="32576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4400" dirty="0"/>
          </a:p>
        </p:txBody>
      </p:sp>
      <p:sp>
        <p:nvSpPr>
          <p:cNvPr id="5" name="Retângulo 4"/>
          <p:cNvSpPr/>
          <p:nvPr/>
        </p:nvSpPr>
        <p:spPr>
          <a:xfrm>
            <a:off x="2483768" y="2132856"/>
            <a:ext cx="457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Prontuários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Fichas espelhos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Protocolos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Computadores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Impressoras</a:t>
            </a:r>
          </a:p>
          <a:p>
            <a:pPr algn="just">
              <a:buClr>
                <a:srgbClr val="A50021"/>
              </a:buClr>
              <a:buFont typeface="Wingdings" pitchFamily="2" charset="2"/>
              <a:buChar char="v"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Planilha Eletrônica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39552" y="105273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REFERENTES AO CÂNCER DE </a:t>
            </a:r>
          </a:p>
          <a:p>
            <a:pPr algn="ctr">
              <a:lnSpc>
                <a:spcPct val="150000"/>
              </a:lnSpc>
            </a:pP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COLO DO ÚTERO</a:t>
            </a:r>
            <a:endParaRPr lang="pt-BR" sz="4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869812"/>
            <a:ext cx="87129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6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1</a:t>
            </a:r>
          </a:p>
          <a:p>
            <a:pPr marL="0" marR="0" lvl="0" indent="5397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6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pt-BR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DE DETECÇÃO</a:t>
            </a:r>
            <a:r>
              <a:rPr kumimoji="0" lang="pt-BR" sz="3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PRECOCE DO CÂNCER DE COLO.</a:t>
            </a:r>
            <a:endParaRPr kumimoji="0" lang="pt-BR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39552" y="404664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1.1  Ampliar a cobertura de detecção precoce do câncer de colo de útero das mulheres na faixa etária entre 25 e 64 anos de idade para 25%.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467544" y="2132856"/>
          <a:ext cx="8320438" cy="4295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910406"/>
            <a:ext cx="8712968" cy="444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36000" rIns="72000" bIns="3600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OBJETIVO 2</a:t>
            </a:r>
          </a:p>
          <a:p>
            <a:pPr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MELHORAR A QUALIDADE DO ATENDIMENTO DAS MULHERES  QUE REALIZAM DETECÇÃO PRECOCE DE CÂNCER DE COLO DE ÚTERO NA UNIDADE DE SAÚDE.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Objeto 3"/>
          <p:cNvGraphicFramePr/>
          <p:nvPr/>
        </p:nvGraphicFramePr>
        <p:xfrm>
          <a:off x="395536" y="1848167"/>
          <a:ext cx="8496944" cy="474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9512" y="136466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2.1 Obter100% de coleta de amostras satisfatórias do exame citopatológico de colo de útero.  </a:t>
            </a: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to 3"/>
          <p:cNvGraphicFramePr/>
          <p:nvPr/>
        </p:nvGraphicFramePr>
        <p:xfrm>
          <a:off x="428596" y="1785926"/>
          <a:ext cx="8496944" cy="474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Objeto 3"/>
          <p:cNvGraphicFramePr/>
          <p:nvPr/>
        </p:nvGraphicFramePr>
        <p:xfrm>
          <a:off x="580996" y="1938326"/>
          <a:ext cx="8496944" cy="474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Objeto 3"/>
          <p:cNvGraphicFramePr/>
          <p:nvPr/>
        </p:nvGraphicFramePr>
        <p:xfrm>
          <a:off x="647056" y="1928802"/>
          <a:ext cx="7854034" cy="474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Objeto 3"/>
          <p:cNvGraphicFramePr/>
          <p:nvPr/>
        </p:nvGraphicFramePr>
        <p:xfrm>
          <a:off x="642910" y="1857364"/>
          <a:ext cx="7854034" cy="482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Objeto 3"/>
          <p:cNvGraphicFramePr/>
          <p:nvPr/>
        </p:nvGraphicFramePr>
        <p:xfrm>
          <a:off x="785786" y="2037377"/>
          <a:ext cx="7854034" cy="482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Objeto 3"/>
          <p:cNvGraphicFramePr/>
          <p:nvPr/>
        </p:nvGraphicFramePr>
        <p:xfrm>
          <a:off x="938186" y="1714489"/>
          <a:ext cx="785403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1032" y="502514"/>
            <a:ext cx="7165304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OBJETIVO 3</a:t>
            </a:r>
          </a:p>
          <a:p>
            <a:pPr indent="5397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83568" y="2348880"/>
            <a:ext cx="813690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MELHORAR A ADESÃO DAS MULHERES À REALIZAÇÃO DE EXAME CITOPATOLÓGICO DE COLO DE ÚTERO.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5536" y="456347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3.1 Identificar 100% das mulheres com exame citopatológico alterado sem acompanhamento pela unidade de saúde</a:t>
            </a: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755576" y="1988840"/>
          <a:ext cx="7992888" cy="4207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ma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51520" y="188640"/>
            <a:ext cx="83529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3.2: Identificar 100% das mulheres com mamografia alterada sem acompanhamento pela unidade de sa</a:t>
            </a:r>
            <a:r>
              <a:rPr lang="pt-BR" sz="3200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ú</a:t>
            </a: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3.3: Realizar busca ativa em 100% de mulheres com exame citopatol</a:t>
            </a:r>
            <a:r>
              <a:rPr lang="pt-BR" sz="3200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ó</a:t>
            </a: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gico alterado sem acompanhamento pela unidade de sa</a:t>
            </a:r>
            <a:r>
              <a:rPr lang="pt-BR" sz="3200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ú</a:t>
            </a: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3.4: Realizar busca ativa em 100% de mulheres com mamografia alterada sem acompanhamento pela unidade de sa</a:t>
            </a:r>
            <a:r>
              <a:rPr lang="pt-BR" sz="3200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ú</a:t>
            </a: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</a:t>
            </a:r>
            <a:endParaRPr lang="pt-BR" sz="32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67544" y="1484785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OBJETIVO 4</a:t>
            </a: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 MELHORAR O REGISTRO DAS INFORMAÇÕES.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539552" y="2500306"/>
          <a:ext cx="8032976" cy="388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3528" y="404664"/>
            <a:ext cx="856895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 4.1  Manter registro da coleta de exame citopatológico de colo de útero  em registro específico em 100% das mulheres cadastradas.</a:t>
            </a: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571472" y="2500306"/>
          <a:ext cx="8032976" cy="388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723872" y="2652706"/>
          <a:ext cx="8032976" cy="388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714348" y="2714620"/>
          <a:ext cx="8032976" cy="388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866748" y="2867020"/>
          <a:ext cx="8032976" cy="388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467544" y="2571744"/>
          <a:ext cx="8176422" cy="409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051720" y="558924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18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07146" y="43934"/>
            <a:ext cx="729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520" y="1023120"/>
            <a:ext cx="856895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5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4000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MAPEAR AS MULHERES DE RISCO PARA CÂNCER DE COLO DE ÚTERO.</a:t>
            </a:r>
            <a:endParaRPr kumimoji="0" lang="pt-BR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785786" y="2420888"/>
          <a:ext cx="781866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395536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Meta  5.1   Pesquisar sinais de alerta para  câncer de colo de útero em 100% das mulheres entre 25 e 64 anos.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395536" y="1928802"/>
          <a:ext cx="839130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763688" y="407707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9512" y="394692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OBJETIVO 6</a:t>
            </a:r>
          </a:p>
          <a:p>
            <a:pPr algn="ctr"/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PROMOVER A SAÚDE DAS MULHERES QUE REALIZAM DETECÇÃO PRECOCE DE CÂNCER DE COLO DE ÚTERO E DE MAMA  NA UNIDADE DE SAÚDE.</a:t>
            </a:r>
          </a:p>
          <a:p>
            <a:pPr algn="ctr"/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323528" y="2852936"/>
          <a:ext cx="84969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95536" y="332656"/>
            <a:ext cx="828092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6.1 Orientar 100% das mulheres cadastradas sobre doenças sexualmente transmissíveis (DST) e fatores de risco para câncer de colo de útero.</a:t>
            </a: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043608" y="2348880"/>
          <a:ext cx="76717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39552" y="105273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REFERENTES AO CÂNCER DE </a:t>
            </a:r>
          </a:p>
          <a:p>
            <a:pPr algn="ctr">
              <a:lnSpc>
                <a:spcPct val="150000"/>
              </a:lnSpc>
            </a:pP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MAMA</a:t>
            </a:r>
            <a:endParaRPr lang="pt-BR" sz="4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1032" y="502514"/>
            <a:ext cx="7165304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OBJETIVO 1</a:t>
            </a:r>
          </a:p>
          <a:p>
            <a:pPr indent="5397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83568" y="2636912"/>
            <a:ext cx="81369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DE DETECÇÃO PRECOCE DO CÂNCER DE MAMA.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395536" y="2492896"/>
          <a:ext cx="82089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95536" y="404664"/>
            <a:ext cx="84969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</a:t>
            </a:r>
            <a:r>
              <a:rPr kumimoji="0" lang="pt-BR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1.1</a:t>
            </a:r>
            <a:r>
              <a:rPr lang="pt-BR" sz="3200" dirty="0" smtClean="0"/>
              <a:t> </a:t>
            </a:r>
            <a:r>
              <a:rPr lang="pt-BR" sz="3200" b="1" dirty="0" smtClean="0"/>
              <a:t>Ampliar a cobertura de detecção precoce do câncer de mama das mulheres na faixa etária entre 50 e 69 anos de idade para 30%.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142976" y="2124074"/>
          <a:ext cx="7715304" cy="4376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nny\Pictures\c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854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083224"/>
            <a:ext cx="82809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OBJETIVO 2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5397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MELHORAR A QUALIDADE DO ATENDIMENTO DAS MULHERES QUE REALIZAM DETECÇÃO PRECOCE DE CÂNCER DE MAMA NA UNIDADE DE SAÚDE</a:t>
            </a:r>
            <a:r>
              <a:rPr kumimoji="0" lang="pt-BR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323528" y="2204864"/>
          <a:ext cx="86409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251520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Meta 2.1 </a:t>
            </a:r>
            <a:r>
              <a:rPr lang="pt-BR" sz="3600" b="1" dirty="0" smtClean="0"/>
              <a:t>Obter 100%  de exame satisfatórias de mamografias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395536" y="1571612"/>
          <a:ext cx="831986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1032" y="502514"/>
            <a:ext cx="7165304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OBJETIVO 3</a:t>
            </a:r>
          </a:p>
          <a:p>
            <a:pPr indent="5397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83568" y="2204864"/>
            <a:ext cx="81369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MELHORAR A ADESÃO DAS MULHERES À REALIZAÇÃO DE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MAMOGRAFIA.</a:t>
            </a: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9512" y="1412776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3.2: Identificar 100% das mulheres com mamografia alterada sem acompanhamento pela unidade de sa</a:t>
            </a:r>
            <a:r>
              <a:rPr lang="pt-BR" sz="3200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ú</a:t>
            </a: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3.4: Realizar busca ativa em 100% de mulheres com mamografia alterada sem acompanhamento pela unidade de sa</a:t>
            </a:r>
            <a:r>
              <a:rPr lang="pt-BR" sz="3200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ú</a:t>
            </a: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</a:t>
            </a:r>
            <a:endParaRPr lang="pt-BR" sz="32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67544" y="1484785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OBJETIVO 5</a:t>
            </a:r>
          </a:p>
          <a:p>
            <a:pPr algn="ctr"/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MAPEAR AS MULHERES DE RISCO PARA CÂNCER DE MAMA.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251520" y="2348880"/>
          <a:ext cx="85689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681662"/>
            <a:ext cx="84249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5.1 Mapear as mulheres de risco para câncer de mama.</a:t>
            </a:r>
            <a:endParaRPr kumimoji="0" lang="pt-B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259632" y="1844824"/>
          <a:ext cx="7572428" cy="4326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55776" y="407707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31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67544" y="1484785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OBJETIVO 6</a:t>
            </a:r>
          </a:p>
          <a:p>
            <a:pPr algn="ctr"/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3600" dirty="0" smtClean="0"/>
              <a:t>PROMOVER A SAÚDE DAS MULHERES QUE REALIZAM DETECÇÃO PRECOCE DE MAMA  NA UNIDADE DE SAÚDE.</a:t>
            </a:r>
          </a:p>
          <a:p>
            <a:pPr algn="ctr"/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539552" y="2924944"/>
          <a:ext cx="82089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251520" y="548680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6.1 Orientar 100% das mulheres cadastradas sobre doenças sexualmente transmissíveis (DST) e fatores de risco para câncer de mama.</a:t>
            </a:r>
            <a:endParaRPr lang="pt-BR" sz="32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285852" y="2103120"/>
          <a:ext cx="7411438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23528" y="836712"/>
            <a:ext cx="8136904" cy="4876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7200" b="1" dirty="0" smtClean="0">
                <a:latin typeface="Georgia" pitchFamily="18" charset="0"/>
                <a:cs typeface="Arial" pitchFamily="34" charset="0"/>
              </a:rPr>
              <a:t>Quais  foram  as </a:t>
            </a:r>
            <a:endParaRPr lang="pt-BR" sz="7200" b="1" dirty="0" smtClean="0">
              <a:latin typeface="Georgia" pitchFamily="18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7200" b="1" dirty="0" smtClean="0">
                <a:latin typeface="Georgia" pitchFamily="18" charset="0"/>
                <a:cs typeface="Arial" pitchFamily="34" charset="0"/>
              </a:rPr>
              <a:t>expectativas iniciais ?</a:t>
            </a:r>
            <a:endParaRPr lang="pt-BR" sz="72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95536" y="1340768"/>
            <a:ext cx="8136904" cy="3223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7200" b="1" dirty="0" smtClean="0">
                <a:latin typeface="Georgia" pitchFamily="18" charset="0"/>
                <a:cs typeface="Arial" pitchFamily="34" charset="0"/>
              </a:rPr>
              <a:t>Que Significou </a:t>
            </a:r>
          </a:p>
          <a:p>
            <a:pPr algn="ctr">
              <a:lnSpc>
                <a:spcPct val="150000"/>
              </a:lnSpc>
            </a:pPr>
            <a:r>
              <a:rPr lang="pt-BR" sz="7200" b="1" dirty="0" smtClean="0">
                <a:latin typeface="Georgia" pitchFamily="18" charset="0"/>
                <a:cs typeface="Arial" pitchFamily="34" charset="0"/>
              </a:rPr>
              <a:t>o curso?</a:t>
            </a:r>
            <a:endParaRPr lang="pt-BR" sz="72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thumb/5/5f/RioGrandedoSul_Municip_Bage.svg/280px-RioGrandedoSul_Municip_Bag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7400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55576" y="1844824"/>
            <a:ext cx="7560840" cy="1561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7200" b="1" dirty="0" smtClean="0">
                <a:latin typeface="Georgia" pitchFamily="18" charset="0"/>
                <a:cs typeface="Arial" pitchFamily="34" charset="0"/>
              </a:rPr>
              <a:t>Aprendizagem</a:t>
            </a:r>
            <a:endParaRPr lang="pt-BR" sz="72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95536" y="980728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9600" b="1" dirty="0" smtClean="0">
                <a:latin typeface="Georgia" pitchFamily="18" charset="0"/>
                <a:cs typeface="Arial" pitchFamily="34" charset="0"/>
              </a:rPr>
              <a:t>MUITO</a:t>
            </a:r>
          </a:p>
          <a:p>
            <a:pPr algn="ctr">
              <a:lnSpc>
                <a:spcPct val="150000"/>
              </a:lnSpc>
            </a:pPr>
            <a:r>
              <a:rPr lang="pt-BR" sz="9600" b="1" dirty="0" smtClean="0">
                <a:latin typeface="Algerian" pitchFamily="82" charset="0"/>
                <a:cs typeface="Arial" pitchFamily="34" charset="0"/>
              </a:rPr>
              <a:t> </a:t>
            </a:r>
            <a:r>
              <a:rPr lang="pt-BR" sz="9600" b="1" dirty="0" smtClean="0">
                <a:latin typeface="Georgia" pitchFamily="18" charset="0"/>
                <a:cs typeface="Arial" pitchFamily="34" charset="0"/>
              </a:rPr>
              <a:t>BRIGADA</a:t>
            </a:r>
            <a:r>
              <a:rPr lang="pt-BR" sz="9600" b="1" dirty="0" smtClean="0">
                <a:latin typeface="Algerian" pitchFamily="82" charset="0"/>
                <a:cs typeface="Arial" pitchFamily="34" charset="0"/>
              </a:rPr>
              <a:t> </a:t>
            </a:r>
          </a:p>
          <a:p>
            <a:pPr algn="ctr"/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G-20150915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G-20150915-WA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83568" y="692696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ESTRATÉGIA DE SAÚDE DA FAMÍLIA</a:t>
            </a:r>
            <a:b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ARVOREZINHA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555776" y="1988840"/>
            <a:ext cx="3972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EQUIPE DE SAÚDE</a:t>
            </a:r>
            <a:endParaRPr lang="pt-BR" sz="3200" b="1" dirty="0"/>
          </a:p>
        </p:txBody>
      </p:sp>
      <p:sp>
        <p:nvSpPr>
          <p:cNvPr id="6" name="Retângulo 5"/>
          <p:cNvSpPr/>
          <p:nvPr/>
        </p:nvSpPr>
        <p:spPr>
          <a:xfrm>
            <a:off x="2123728" y="2924944"/>
            <a:ext cx="64807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990033"/>
              </a:buClr>
              <a:buFont typeface="Wingdings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MÉDICA</a:t>
            </a:r>
          </a:p>
          <a:p>
            <a:pPr>
              <a:lnSpc>
                <a:spcPct val="150000"/>
              </a:lnSpc>
              <a:buClr>
                <a:srgbClr val="990033"/>
              </a:buClr>
              <a:buFont typeface="Wingdings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ENFERMEIRA</a:t>
            </a:r>
          </a:p>
          <a:p>
            <a:pPr>
              <a:lnSpc>
                <a:spcPct val="150000"/>
              </a:lnSpc>
              <a:buClr>
                <a:srgbClr val="990033"/>
              </a:buClr>
              <a:buFont typeface="Wingdings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TÉCNICA DE ENFERMAGEM</a:t>
            </a:r>
          </a:p>
          <a:p>
            <a:pPr>
              <a:lnSpc>
                <a:spcPct val="150000"/>
              </a:lnSpc>
              <a:buClr>
                <a:srgbClr val="990033"/>
              </a:buClr>
              <a:buFont typeface="Wingdings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AGENTES COMUNITÁROS</a:t>
            </a:r>
          </a:p>
          <a:p>
            <a:pPr>
              <a:lnSpc>
                <a:spcPct val="150000"/>
              </a:lnSpc>
              <a:buClr>
                <a:srgbClr val="990033"/>
              </a:buClr>
              <a:buFont typeface="Wingdings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RECEPCIONISTA</a:t>
            </a:r>
          </a:p>
          <a:p>
            <a:pPr>
              <a:lnSpc>
                <a:spcPct val="150000"/>
              </a:lnSpc>
              <a:buClr>
                <a:srgbClr val="990033"/>
              </a:buClr>
              <a:buFont typeface="Wingdings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AUXILIAR DE HIGIENIZAÇÃO</a:t>
            </a:r>
          </a:p>
          <a:p>
            <a:pPr>
              <a:lnSpc>
                <a:spcPct val="150000"/>
              </a:lnSpc>
              <a:buClr>
                <a:srgbClr val="990033"/>
              </a:buClr>
              <a:buFont typeface="Wingdings" pitchFamily="2" charset="2"/>
              <a:buChar char="Ø"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990033"/>
              </a:buClr>
              <a:buFont typeface="Wingdings" pitchFamily="2" charset="2"/>
              <a:buChar char="Ø"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620688"/>
            <a:ext cx="799288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SITUAÇÃO DA AÇÃO PROGRAMÁTICA NA UBS</a:t>
            </a:r>
          </a:p>
          <a:p>
            <a:pPr algn="ctr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AO INICIO DO PROJETO DE INTERVENÇÃO NA NOSSA ÁREA DE SAÚDE NÃO EXISTIA NENHUM REGISTRO  DE COLETAS DE CP NEM MAMOGRAFIA. </a:t>
            </a:r>
          </a:p>
          <a:p>
            <a:pPr algn="ctr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l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99592" y="62068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  GERAL</a:t>
            </a:r>
            <a:endParaRPr lang="pt-BR" sz="36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2112531"/>
            <a:ext cx="788436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DE DETEC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PRECOCE DO CÂNCER DE COLO DE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Ù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TERO E DE CÂNCER DE MAMA  DAS MULHERES NA FAIXA ET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RIA </a:t>
            </a:r>
            <a:r>
              <a:rPr kumimoji="0" lang="pt-BR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ENTRE 25 E 69 ANOS DE IDADE NA UNIDADE DE SA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DE ARVOREZINHA.</a:t>
            </a: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B050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676</Words>
  <Application>Microsoft Office PowerPoint</Application>
  <PresentationFormat>Apresentação na tela (4:3)</PresentationFormat>
  <Paragraphs>126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do Office</vt:lpstr>
      <vt:lpstr>   MELHORIA DA DETECÇÃO PRECOCE DO CÂNCER DE COLO DE ÚTERO E MAMA DAS MULHERES NA FAIXA ETÁRIA ENTRE 25 E 69 ANOS DE IDADE NA ESF ARVOREZINHA. BAGÉ/RS  ELAYNES ABREU MOYA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jenny reyes</dc:creator>
  <cp:lastModifiedBy>jenny reyes</cp:lastModifiedBy>
  <cp:revision>56</cp:revision>
  <dcterms:created xsi:type="dcterms:W3CDTF">2015-08-29T21:56:47Z</dcterms:created>
  <dcterms:modified xsi:type="dcterms:W3CDTF">2015-09-18T17:05:43Z</dcterms:modified>
</cp:coreProperties>
</file>