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5"/>
  </p:notesMasterIdLst>
  <p:sldIdLst>
    <p:sldId id="256" r:id="rId2"/>
    <p:sldId id="257" r:id="rId3"/>
    <p:sldId id="290" r:id="rId4"/>
    <p:sldId id="291" r:id="rId5"/>
    <p:sldId id="304" r:id="rId6"/>
    <p:sldId id="296" r:id="rId7"/>
    <p:sldId id="303" r:id="rId8"/>
    <p:sldId id="260" r:id="rId9"/>
    <p:sldId id="261" r:id="rId10"/>
    <p:sldId id="262" r:id="rId11"/>
    <p:sldId id="263" r:id="rId12"/>
    <p:sldId id="265" r:id="rId13"/>
    <p:sldId id="305" r:id="rId14"/>
    <p:sldId id="309" r:id="rId15"/>
    <p:sldId id="268" r:id="rId16"/>
    <p:sldId id="269" r:id="rId17"/>
    <p:sldId id="306" r:id="rId18"/>
    <p:sldId id="272" r:id="rId19"/>
    <p:sldId id="307" r:id="rId20"/>
    <p:sldId id="273" r:id="rId21"/>
    <p:sldId id="274" r:id="rId22"/>
    <p:sldId id="310" r:id="rId23"/>
    <p:sldId id="275" r:id="rId24"/>
    <p:sldId id="277" r:id="rId25"/>
    <p:sldId id="278" r:id="rId26"/>
    <p:sldId id="308" r:id="rId27"/>
    <p:sldId id="279" r:id="rId28"/>
    <p:sldId id="280" r:id="rId29"/>
    <p:sldId id="282" r:id="rId30"/>
    <p:sldId id="285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tinha\Documents\UFPEL\Elba%20Elena\coleta%20de%20dados%20prenatal_final_Elb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122451785534866"/>
          <c:y val="7.5258701787394161E-2"/>
          <c:w val="0.83877548214465136"/>
          <c:h val="0.8367275057221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0.9411764705882355</c:v>
                </c:pt>
                <c:pt idx="3">
                  <c:v>0.93333333333333335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2941712"/>
        <c:axId val="1422930832"/>
      </c:barChart>
      <c:catAx>
        <c:axId val="142294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422930832"/>
        <c:crosses val="autoZero"/>
        <c:auto val="1"/>
        <c:lblAlgn val="ctr"/>
        <c:lblOffset val="100"/>
        <c:noMultiLvlLbl val="0"/>
      </c:catAx>
      <c:valAx>
        <c:axId val="14229308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42294171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0.44444444444444442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2836704"/>
        <c:axId val="1694729376"/>
      </c:barChart>
      <c:catAx>
        <c:axId val="142283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694729376"/>
        <c:crosses val="autoZero"/>
        <c:auto val="1"/>
        <c:lblAlgn val="ctr"/>
        <c:lblOffset val="100"/>
        <c:noMultiLvlLbl val="0"/>
      </c:catAx>
      <c:valAx>
        <c:axId val="16947293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4228367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F3CD8-F004-445A-9EE5-07162033DD5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9C116E6-45B1-499C-B352-C3ACEF44C58D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REGISTROS</a:t>
          </a:r>
          <a:endParaRPr lang="pt-B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BB5A2-1E09-46CB-8FA4-AAC0E378FCBD}" type="parTrans" cxnId="{9A8A03D1-592B-46CA-B7B5-503237C493D0}">
      <dgm:prSet/>
      <dgm:spPr/>
      <dgm:t>
        <a:bodyPr/>
        <a:lstStyle/>
        <a:p>
          <a:endParaRPr lang="pt-BR"/>
        </a:p>
      </dgm:t>
    </dgm:pt>
    <dgm:pt modelId="{0D2C5089-F21B-446D-B93F-A0B67B85BAF1}" type="sibTrans" cxnId="{9A8A03D1-592B-46CA-B7B5-503237C493D0}">
      <dgm:prSet/>
      <dgm:spPr/>
      <dgm:t>
        <a:bodyPr/>
        <a:lstStyle/>
        <a:p>
          <a:endParaRPr lang="pt-BR"/>
        </a:p>
      </dgm:t>
    </dgm:pt>
    <dgm:pt modelId="{22FAE319-5954-4468-8F60-29CB731157B1}">
      <dgm:prSet phldrT="[Texto]" custT="1"/>
      <dgm:spPr/>
      <dgm:t>
        <a:bodyPr/>
        <a:lstStyle/>
        <a:p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PRONTUÁRIOS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7733EA-75FC-4379-B405-D8F0A384B1AB}" type="parTrans" cxnId="{94677F2B-EA39-4D07-AB4C-C8DD3764D681}">
      <dgm:prSet/>
      <dgm:spPr/>
      <dgm:t>
        <a:bodyPr/>
        <a:lstStyle/>
        <a:p>
          <a:endParaRPr lang="pt-BR"/>
        </a:p>
      </dgm:t>
    </dgm:pt>
    <dgm:pt modelId="{47DFE66B-C31B-4BE4-8C4B-ECE7708CF11F}" type="sibTrans" cxnId="{94677F2B-EA39-4D07-AB4C-C8DD3764D681}">
      <dgm:prSet/>
      <dgm:spPr/>
      <dgm:t>
        <a:bodyPr/>
        <a:lstStyle/>
        <a:p>
          <a:endParaRPr lang="pt-BR"/>
        </a:p>
      </dgm:t>
    </dgm:pt>
    <dgm:pt modelId="{DE7BCFCA-CC67-4984-AC08-6E1564AB736B}">
      <dgm:prSet phldrT="[Texto]" custT="1"/>
      <dgm:spPr/>
      <dgm:t>
        <a:bodyPr/>
        <a:lstStyle/>
        <a:p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FICHA ESPELHO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681149-E775-40E3-8D13-9D83AFA8C224}" type="parTrans" cxnId="{F8DBC4F1-7C8A-4538-8895-61D344AC602F}">
      <dgm:prSet/>
      <dgm:spPr/>
      <dgm:t>
        <a:bodyPr/>
        <a:lstStyle/>
        <a:p>
          <a:endParaRPr lang="pt-BR"/>
        </a:p>
      </dgm:t>
    </dgm:pt>
    <dgm:pt modelId="{3E50960A-860A-444E-A91B-22F19FA5C2F2}" type="sibTrans" cxnId="{F8DBC4F1-7C8A-4538-8895-61D344AC602F}">
      <dgm:prSet/>
      <dgm:spPr/>
      <dgm:t>
        <a:bodyPr/>
        <a:lstStyle/>
        <a:p>
          <a:endParaRPr lang="pt-BR"/>
        </a:p>
      </dgm:t>
    </dgm:pt>
    <dgm:pt modelId="{0B42A50E-13DA-499F-ACAF-B98EA12EE613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MONITORAMENTO E</a:t>
          </a:r>
        </a:p>
        <a:p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AVALIAÇÃO</a:t>
          </a:r>
          <a:endParaRPr lang="pt-B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481ECB-C310-46D6-96DF-B47D423FCC5B}" type="parTrans" cxnId="{0919CD03-9BD5-46C6-BEA3-B9BB3B9F43E0}">
      <dgm:prSet/>
      <dgm:spPr/>
      <dgm:t>
        <a:bodyPr/>
        <a:lstStyle/>
        <a:p>
          <a:endParaRPr lang="pt-BR"/>
        </a:p>
      </dgm:t>
    </dgm:pt>
    <dgm:pt modelId="{2EC9CD4D-340C-478F-9133-B6659B01A989}" type="sibTrans" cxnId="{0919CD03-9BD5-46C6-BEA3-B9BB3B9F43E0}">
      <dgm:prSet/>
      <dgm:spPr/>
      <dgm:t>
        <a:bodyPr/>
        <a:lstStyle/>
        <a:p>
          <a:endParaRPr lang="pt-BR"/>
        </a:p>
      </dgm:t>
    </dgm:pt>
    <dgm:pt modelId="{1293DC50-4440-4346-8C00-4280E0A3A5F7}">
      <dgm:prSet phldrT="[Texto]" custT="1"/>
      <dgm:spPr/>
      <dgm:t>
        <a:bodyPr/>
        <a:lstStyle/>
        <a:p>
          <a:pPr algn="ctr"/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PLANILHA DE COLETA DE DADOS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83B374-F8DA-4359-ACFA-845D9E84FF44}" type="parTrans" cxnId="{59B0C0B1-4E9E-4C3D-9595-40EA87218A87}">
      <dgm:prSet/>
      <dgm:spPr/>
      <dgm:t>
        <a:bodyPr/>
        <a:lstStyle/>
        <a:p>
          <a:endParaRPr lang="pt-BR"/>
        </a:p>
      </dgm:t>
    </dgm:pt>
    <dgm:pt modelId="{415AEF51-A40C-42AC-BD37-E77400756278}" type="sibTrans" cxnId="{59B0C0B1-4E9E-4C3D-9595-40EA87218A87}">
      <dgm:prSet/>
      <dgm:spPr/>
      <dgm:t>
        <a:bodyPr/>
        <a:lstStyle/>
        <a:p>
          <a:endParaRPr lang="pt-BR"/>
        </a:p>
      </dgm:t>
    </dgm:pt>
    <dgm:pt modelId="{A9A30E96-EB3A-4A46-AC0D-BF89404B40F8}" type="pres">
      <dgm:prSet presAssocID="{CBBF3CD8-F004-445A-9EE5-07162033DD5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99673EF6-9785-4363-9C90-27606E14CF01}" type="pres">
      <dgm:prSet presAssocID="{19C116E6-45B1-499C-B352-C3ACEF44C58D}" presName="posSpace" presStyleCnt="0"/>
      <dgm:spPr/>
    </dgm:pt>
    <dgm:pt modelId="{829A5385-9214-4D4E-801C-DEAB8BC14DF0}" type="pres">
      <dgm:prSet presAssocID="{19C116E6-45B1-499C-B352-C3ACEF44C58D}" presName="vertFlow" presStyleCnt="0"/>
      <dgm:spPr/>
    </dgm:pt>
    <dgm:pt modelId="{C8A319FA-D42E-43BF-A95D-BBE6F45DDA43}" type="pres">
      <dgm:prSet presAssocID="{19C116E6-45B1-499C-B352-C3ACEF44C58D}" presName="topSpace" presStyleCnt="0"/>
      <dgm:spPr/>
    </dgm:pt>
    <dgm:pt modelId="{32581950-218B-4D10-B98A-5955267BA269}" type="pres">
      <dgm:prSet presAssocID="{19C116E6-45B1-499C-B352-C3ACEF44C58D}" presName="firstComp" presStyleCnt="0"/>
      <dgm:spPr/>
    </dgm:pt>
    <dgm:pt modelId="{A9423E0B-2D27-4769-89EA-F8D8BCAC9D50}" type="pres">
      <dgm:prSet presAssocID="{19C116E6-45B1-499C-B352-C3ACEF44C58D}" presName="firstChild" presStyleLbl="bgAccFollowNode1" presStyleIdx="0" presStyleCnt="3" custLinFactNeighborX="5810"/>
      <dgm:spPr/>
      <dgm:t>
        <a:bodyPr/>
        <a:lstStyle/>
        <a:p>
          <a:endParaRPr lang="pt-BR"/>
        </a:p>
      </dgm:t>
    </dgm:pt>
    <dgm:pt modelId="{C1097CC1-2305-4306-80A5-EFDF342E1F1B}" type="pres">
      <dgm:prSet presAssocID="{19C116E6-45B1-499C-B352-C3ACEF44C58D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1E8DD9-0376-49FD-B075-8B3030A4D84E}" type="pres">
      <dgm:prSet presAssocID="{DE7BCFCA-CC67-4984-AC08-6E1564AB736B}" presName="comp" presStyleCnt="0"/>
      <dgm:spPr/>
    </dgm:pt>
    <dgm:pt modelId="{AF6D6AE2-C595-45E3-A15B-17A90774377F}" type="pres">
      <dgm:prSet presAssocID="{DE7BCFCA-CC67-4984-AC08-6E1564AB736B}" presName="child" presStyleLbl="bgAccFollowNode1" presStyleIdx="1" presStyleCnt="3" custLinFactNeighborX="5810"/>
      <dgm:spPr/>
      <dgm:t>
        <a:bodyPr/>
        <a:lstStyle/>
        <a:p>
          <a:endParaRPr lang="pt-BR"/>
        </a:p>
      </dgm:t>
    </dgm:pt>
    <dgm:pt modelId="{7160200F-0F74-48D1-9869-40064D7A3827}" type="pres">
      <dgm:prSet presAssocID="{DE7BCFCA-CC67-4984-AC08-6E1564AB736B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7740D5-2C5D-4881-9E63-725682B78428}" type="pres">
      <dgm:prSet presAssocID="{19C116E6-45B1-499C-B352-C3ACEF44C58D}" presName="negSpace" presStyleCnt="0"/>
      <dgm:spPr/>
    </dgm:pt>
    <dgm:pt modelId="{EC0B96CD-9D87-4E48-8BB7-1C7EDB27701F}" type="pres">
      <dgm:prSet presAssocID="{19C116E6-45B1-499C-B352-C3ACEF44C58D}" presName="circle" presStyleLbl="node1" presStyleIdx="0" presStyleCnt="2" custScaleX="118182" custScaleY="98756" custLinFactNeighborX="-14782" custLinFactNeighborY="1386"/>
      <dgm:spPr/>
      <dgm:t>
        <a:bodyPr/>
        <a:lstStyle/>
        <a:p>
          <a:endParaRPr lang="pt-BR"/>
        </a:p>
      </dgm:t>
    </dgm:pt>
    <dgm:pt modelId="{CBAAFBFC-1D2A-4D5B-99AE-C9C8266094F1}" type="pres">
      <dgm:prSet presAssocID="{0D2C5089-F21B-446D-B93F-A0B67B85BAF1}" presName="transSpace" presStyleCnt="0"/>
      <dgm:spPr/>
    </dgm:pt>
    <dgm:pt modelId="{9B93C727-CB6D-49A0-8AAC-FAC302239EF8}" type="pres">
      <dgm:prSet presAssocID="{0B42A50E-13DA-499F-ACAF-B98EA12EE613}" presName="posSpace" presStyleCnt="0"/>
      <dgm:spPr/>
    </dgm:pt>
    <dgm:pt modelId="{E852EDF3-2F90-4FC0-83CD-639BEEFE7211}" type="pres">
      <dgm:prSet presAssocID="{0B42A50E-13DA-499F-ACAF-B98EA12EE613}" presName="vertFlow" presStyleCnt="0"/>
      <dgm:spPr/>
    </dgm:pt>
    <dgm:pt modelId="{1D3C6AFF-6AF7-4822-9817-7A0583136774}" type="pres">
      <dgm:prSet presAssocID="{0B42A50E-13DA-499F-ACAF-B98EA12EE613}" presName="topSpace" presStyleCnt="0"/>
      <dgm:spPr/>
    </dgm:pt>
    <dgm:pt modelId="{753210AE-004C-4DFE-AD45-92209535762A}" type="pres">
      <dgm:prSet presAssocID="{0B42A50E-13DA-499F-ACAF-B98EA12EE613}" presName="firstComp" presStyleCnt="0"/>
      <dgm:spPr/>
    </dgm:pt>
    <dgm:pt modelId="{B83A3EF1-45C8-4526-8D6D-25B266068A9F}" type="pres">
      <dgm:prSet presAssocID="{0B42A50E-13DA-499F-ACAF-B98EA12EE613}" presName="firstChild" presStyleLbl="bgAccFollowNode1" presStyleIdx="2" presStyleCnt="3"/>
      <dgm:spPr/>
      <dgm:t>
        <a:bodyPr/>
        <a:lstStyle/>
        <a:p>
          <a:endParaRPr lang="pt-BR"/>
        </a:p>
      </dgm:t>
    </dgm:pt>
    <dgm:pt modelId="{2C2F88DE-08C8-485F-8570-4C45E6007387}" type="pres">
      <dgm:prSet presAssocID="{0B42A50E-13DA-499F-ACAF-B98EA12EE613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FC8D1F-5A6D-407B-9029-BB9752DF06D3}" type="pres">
      <dgm:prSet presAssocID="{0B42A50E-13DA-499F-ACAF-B98EA12EE613}" presName="negSpace" presStyleCnt="0"/>
      <dgm:spPr/>
    </dgm:pt>
    <dgm:pt modelId="{338DC4C5-8480-4F33-9958-CAD8D1DA4EA5}" type="pres">
      <dgm:prSet presAssocID="{0B42A50E-13DA-499F-ACAF-B98EA12EE613}" presName="circle" presStyleLbl="node1" presStyleIdx="1" presStyleCnt="2" custLinFactNeighborX="-513" custLinFactNeighborY="590"/>
      <dgm:spPr/>
      <dgm:t>
        <a:bodyPr/>
        <a:lstStyle/>
        <a:p>
          <a:endParaRPr lang="pt-BR"/>
        </a:p>
      </dgm:t>
    </dgm:pt>
  </dgm:ptLst>
  <dgm:cxnLst>
    <dgm:cxn modelId="{59B0C0B1-4E9E-4C3D-9595-40EA87218A87}" srcId="{0B42A50E-13DA-499F-ACAF-B98EA12EE613}" destId="{1293DC50-4440-4346-8C00-4280E0A3A5F7}" srcOrd="0" destOrd="0" parTransId="{6F83B374-F8DA-4359-ACFA-845D9E84FF44}" sibTransId="{415AEF51-A40C-42AC-BD37-E77400756278}"/>
    <dgm:cxn modelId="{795DA5C7-4CE9-423B-9B36-A047C412D815}" type="presOf" srcId="{DE7BCFCA-CC67-4984-AC08-6E1564AB736B}" destId="{AF6D6AE2-C595-45E3-A15B-17A90774377F}" srcOrd="0" destOrd="0" presId="urn:microsoft.com/office/officeart/2005/8/layout/hList9"/>
    <dgm:cxn modelId="{94677F2B-EA39-4D07-AB4C-C8DD3764D681}" srcId="{19C116E6-45B1-499C-B352-C3ACEF44C58D}" destId="{22FAE319-5954-4468-8F60-29CB731157B1}" srcOrd="0" destOrd="0" parTransId="{757733EA-75FC-4379-B405-D8F0A384B1AB}" sibTransId="{47DFE66B-C31B-4BE4-8C4B-ECE7708CF11F}"/>
    <dgm:cxn modelId="{BC17901E-6B3E-4CEB-946A-2535536DD9EE}" type="presOf" srcId="{DE7BCFCA-CC67-4984-AC08-6E1564AB736B}" destId="{7160200F-0F74-48D1-9869-40064D7A3827}" srcOrd="1" destOrd="0" presId="urn:microsoft.com/office/officeart/2005/8/layout/hList9"/>
    <dgm:cxn modelId="{0919CD03-9BD5-46C6-BEA3-B9BB3B9F43E0}" srcId="{CBBF3CD8-F004-445A-9EE5-07162033DD5F}" destId="{0B42A50E-13DA-499F-ACAF-B98EA12EE613}" srcOrd="1" destOrd="0" parTransId="{75481ECB-C310-46D6-96DF-B47D423FCC5B}" sibTransId="{2EC9CD4D-340C-478F-9133-B6659B01A989}"/>
    <dgm:cxn modelId="{853145C6-EF71-4BE6-A262-4A13FEA460BD}" type="presOf" srcId="{22FAE319-5954-4468-8F60-29CB731157B1}" destId="{A9423E0B-2D27-4769-89EA-F8D8BCAC9D50}" srcOrd="0" destOrd="0" presId="urn:microsoft.com/office/officeart/2005/8/layout/hList9"/>
    <dgm:cxn modelId="{21632B8E-E4FA-4863-8822-3D9A59E6D9CF}" type="presOf" srcId="{0B42A50E-13DA-499F-ACAF-B98EA12EE613}" destId="{338DC4C5-8480-4F33-9958-CAD8D1DA4EA5}" srcOrd="0" destOrd="0" presId="urn:microsoft.com/office/officeart/2005/8/layout/hList9"/>
    <dgm:cxn modelId="{6376534F-DAA1-4DB1-B54D-5AA796DB77E1}" type="presOf" srcId="{19C116E6-45B1-499C-B352-C3ACEF44C58D}" destId="{EC0B96CD-9D87-4E48-8BB7-1C7EDB27701F}" srcOrd="0" destOrd="0" presId="urn:microsoft.com/office/officeart/2005/8/layout/hList9"/>
    <dgm:cxn modelId="{627F96D7-6754-4476-B836-42E816A39858}" type="presOf" srcId="{CBBF3CD8-F004-445A-9EE5-07162033DD5F}" destId="{A9A30E96-EB3A-4A46-AC0D-BF89404B40F8}" srcOrd="0" destOrd="0" presId="urn:microsoft.com/office/officeart/2005/8/layout/hList9"/>
    <dgm:cxn modelId="{80918BBD-959A-4AAE-B643-088012C0100C}" type="presOf" srcId="{1293DC50-4440-4346-8C00-4280E0A3A5F7}" destId="{2C2F88DE-08C8-485F-8570-4C45E6007387}" srcOrd="1" destOrd="0" presId="urn:microsoft.com/office/officeart/2005/8/layout/hList9"/>
    <dgm:cxn modelId="{2ED286A8-7525-46B0-AD9B-569F1A931F2B}" type="presOf" srcId="{1293DC50-4440-4346-8C00-4280E0A3A5F7}" destId="{B83A3EF1-45C8-4526-8D6D-25B266068A9F}" srcOrd="0" destOrd="0" presId="urn:microsoft.com/office/officeart/2005/8/layout/hList9"/>
    <dgm:cxn modelId="{F8DBC4F1-7C8A-4538-8895-61D344AC602F}" srcId="{19C116E6-45B1-499C-B352-C3ACEF44C58D}" destId="{DE7BCFCA-CC67-4984-AC08-6E1564AB736B}" srcOrd="1" destOrd="0" parTransId="{D5681149-E775-40E3-8D13-9D83AFA8C224}" sibTransId="{3E50960A-860A-444E-A91B-22F19FA5C2F2}"/>
    <dgm:cxn modelId="{A96E3063-7617-4529-B3B2-5F3CF6E7AAB2}" type="presOf" srcId="{22FAE319-5954-4468-8F60-29CB731157B1}" destId="{C1097CC1-2305-4306-80A5-EFDF342E1F1B}" srcOrd="1" destOrd="0" presId="urn:microsoft.com/office/officeart/2005/8/layout/hList9"/>
    <dgm:cxn modelId="{9A8A03D1-592B-46CA-B7B5-503237C493D0}" srcId="{CBBF3CD8-F004-445A-9EE5-07162033DD5F}" destId="{19C116E6-45B1-499C-B352-C3ACEF44C58D}" srcOrd="0" destOrd="0" parTransId="{EA9BB5A2-1E09-46CB-8FA4-AAC0E378FCBD}" sibTransId="{0D2C5089-F21B-446D-B93F-A0B67B85BAF1}"/>
    <dgm:cxn modelId="{32C9BF9E-5427-4385-B4DE-687643B85B8D}" type="presParOf" srcId="{A9A30E96-EB3A-4A46-AC0D-BF89404B40F8}" destId="{99673EF6-9785-4363-9C90-27606E14CF01}" srcOrd="0" destOrd="0" presId="urn:microsoft.com/office/officeart/2005/8/layout/hList9"/>
    <dgm:cxn modelId="{BD52B53A-7E76-486D-BFC8-C687424E0BDA}" type="presParOf" srcId="{A9A30E96-EB3A-4A46-AC0D-BF89404B40F8}" destId="{829A5385-9214-4D4E-801C-DEAB8BC14DF0}" srcOrd="1" destOrd="0" presId="urn:microsoft.com/office/officeart/2005/8/layout/hList9"/>
    <dgm:cxn modelId="{E2CECCC7-68F2-4BE1-BDB5-DA1A1BE5AD17}" type="presParOf" srcId="{829A5385-9214-4D4E-801C-DEAB8BC14DF0}" destId="{C8A319FA-D42E-43BF-A95D-BBE6F45DDA43}" srcOrd="0" destOrd="0" presId="urn:microsoft.com/office/officeart/2005/8/layout/hList9"/>
    <dgm:cxn modelId="{AF5DC713-9CCD-45AD-A713-0CB29DAB5278}" type="presParOf" srcId="{829A5385-9214-4D4E-801C-DEAB8BC14DF0}" destId="{32581950-218B-4D10-B98A-5955267BA269}" srcOrd="1" destOrd="0" presId="urn:microsoft.com/office/officeart/2005/8/layout/hList9"/>
    <dgm:cxn modelId="{9758E6C9-AE1E-478B-8645-4B9CBDE7E557}" type="presParOf" srcId="{32581950-218B-4D10-B98A-5955267BA269}" destId="{A9423E0B-2D27-4769-89EA-F8D8BCAC9D50}" srcOrd="0" destOrd="0" presId="urn:microsoft.com/office/officeart/2005/8/layout/hList9"/>
    <dgm:cxn modelId="{F704A530-B3CB-492E-9948-5293C9D5211D}" type="presParOf" srcId="{32581950-218B-4D10-B98A-5955267BA269}" destId="{C1097CC1-2305-4306-80A5-EFDF342E1F1B}" srcOrd="1" destOrd="0" presId="urn:microsoft.com/office/officeart/2005/8/layout/hList9"/>
    <dgm:cxn modelId="{3999EC59-1504-49FE-BEC9-01EACFED9E4E}" type="presParOf" srcId="{829A5385-9214-4D4E-801C-DEAB8BC14DF0}" destId="{5A1E8DD9-0376-49FD-B075-8B3030A4D84E}" srcOrd="2" destOrd="0" presId="urn:microsoft.com/office/officeart/2005/8/layout/hList9"/>
    <dgm:cxn modelId="{9A906BBC-4C15-4D95-959E-D026E83EFAC2}" type="presParOf" srcId="{5A1E8DD9-0376-49FD-B075-8B3030A4D84E}" destId="{AF6D6AE2-C595-45E3-A15B-17A90774377F}" srcOrd="0" destOrd="0" presId="urn:microsoft.com/office/officeart/2005/8/layout/hList9"/>
    <dgm:cxn modelId="{0193F41D-DA65-40A8-9A4E-3DB59661F40F}" type="presParOf" srcId="{5A1E8DD9-0376-49FD-B075-8B3030A4D84E}" destId="{7160200F-0F74-48D1-9869-40064D7A3827}" srcOrd="1" destOrd="0" presId="urn:microsoft.com/office/officeart/2005/8/layout/hList9"/>
    <dgm:cxn modelId="{88A43968-ECA0-4A75-A41A-59DC7C15C61B}" type="presParOf" srcId="{A9A30E96-EB3A-4A46-AC0D-BF89404B40F8}" destId="{9C7740D5-2C5D-4881-9E63-725682B78428}" srcOrd="2" destOrd="0" presId="urn:microsoft.com/office/officeart/2005/8/layout/hList9"/>
    <dgm:cxn modelId="{C51FA1CE-3DE2-49B1-AEEE-0819E2FD5760}" type="presParOf" srcId="{A9A30E96-EB3A-4A46-AC0D-BF89404B40F8}" destId="{EC0B96CD-9D87-4E48-8BB7-1C7EDB27701F}" srcOrd="3" destOrd="0" presId="urn:microsoft.com/office/officeart/2005/8/layout/hList9"/>
    <dgm:cxn modelId="{02DA9AFC-8EB9-4DEE-B387-0BAD0AFE568F}" type="presParOf" srcId="{A9A30E96-EB3A-4A46-AC0D-BF89404B40F8}" destId="{CBAAFBFC-1D2A-4D5B-99AE-C9C8266094F1}" srcOrd="4" destOrd="0" presId="urn:microsoft.com/office/officeart/2005/8/layout/hList9"/>
    <dgm:cxn modelId="{2C0AA6A7-F6C9-46A6-8630-39A70A779280}" type="presParOf" srcId="{A9A30E96-EB3A-4A46-AC0D-BF89404B40F8}" destId="{9B93C727-CB6D-49A0-8AAC-FAC302239EF8}" srcOrd="5" destOrd="0" presId="urn:microsoft.com/office/officeart/2005/8/layout/hList9"/>
    <dgm:cxn modelId="{62875BFF-E884-4BC9-A744-CDB119811FF1}" type="presParOf" srcId="{A9A30E96-EB3A-4A46-AC0D-BF89404B40F8}" destId="{E852EDF3-2F90-4FC0-83CD-639BEEFE7211}" srcOrd="6" destOrd="0" presId="urn:microsoft.com/office/officeart/2005/8/layout/hList9"/>
    <dgm:cxn modelId="{ED0C0CC5-46CF-4E6E-95C6-93500D375773}" type="presParOf" srcId="{E852EDF3-2F90-4FC0-83CD-639BEEFE7211}" destId="{1D3C6AFF-6AF7-4822-9817-7A0583136774}" srcOrd="0" destOrd="0" presId="urn:microsoft.com/office/officeart/2005/8/layout/hList9"/>
    <dgm:cxn modelId="{E0CF6C46-0B3A-4009-BA5B-BAB7EAD3782C}" type="presParOf" srcId="{E852EDF3-2F90-4FC0-83CD-639BEEFE7211}" destId="{753210AE-004C-4DFE-AD45-92209535762A}" srcOrd="1" destOrd="0" presId="urn:microsoft.com/office/officeart/2005/8/layout/hList9"/>
    <dgm:cxn modelId="{54E57A17-DAF9-4E2E-A814-1A3BB060B7C9}" type="presParOf" srcId="{753210AE-004C-4DFE-AD45-92209535762A}" destId="{B83A3EF1-45C8-4526-8D6D-25B266068A9F}" srcOrd="0" destOrd="0" presId="urn:microsoft.com/office/officeart/2005/8/layout/hList9"/>
    <dgm:cxn modelId="{031B841D-15C9-41F7-B409-1398776DEB3C}" type="presParOf" srcId="{753210AE-004C-4DFE-AD45-92209535762A}" destId="{2C2F88DE-08C8-485F-8570-4C45E6007387}" srcOrd="1" destOrd="0" presId="urn:microsoft.com/office/officeart/2005/8/layout/hList9"/>
    <dgm:cxn modelId="{A754E3B8-DE69-48BE-9A99-0A142617CAC8}" type="presParOf" srcId="{A9A30E96-EB3A-4A46-AC0D-BF89404B40F8}" destId="{89FC8D1F-5A6D-407B-9029-BB9752DF06D3}" srcOrd="7" destOrd="0" presId="urn:microsoft.com/office/officeart/2005/8/layout/hList9"/>
    <dgm:cxn modelId="{790B5059-DA24-42D5-A763-4A89D53B8F6B}" type="presParOf" srcId="{A9A30E96-EB3A-4A46-AC0D-BF89404B40F8}" destId="{338DC4C5-8480-4F33-9958-CAD8D1DA4EA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64C8F-5C37-4C02-B8FE-4AC61D91FC5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90F4B01-5E77-4775-9658-8791058CA53F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latin typeface="Arial" panose="020B0604020202020204" pitchFamily="34" charset="0"/>
              <a:cs typeface="Arial" panose="020B0604020202020204" pitchFamily="34" charset="0"/>
            </a:rPr>
            <a:t>Manual Técnico de Atenção ao Pré-natal e ao Puerpério do MS</a:t>
          </a:r>
          <a:endParaRPr lang="pt-B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88DE63-6CC6-463B-A583-7FCAABE3ABC4}" type="parTrans" cxnId="{02A31AC4-1E53-4911-AAD0-AAC47545CD8C}">
      <dgm:prSet/>
      <dgm:spPr/>
      <dgm:t>
        <a:bodyPr/>
        <a:lstStyle/>
        <a:p>
          <a:endParaRPr lang="pt-BR"/>
        </a:p>
      </dgm:t>
    </dgm:pt>
    <dgm:pt modelId="{54E2D66F-A002-4DFE-8D7C-41BBE4A98B53}" type="sibTrans" cxnId="{02A31AC4-1E53-4911-AAD0-AAC47545CD8C}">
      <dgm:prSet/>
      <dgm:spPr/>
      <dgm:t>
        <a:bodyPr/>
        <a:lstStyle/>
        <a:p>
          <a:endParaRPr lang="pt-BR"/>
        </a:p>
      </dgm:t>
    </dgm:pt>
    <dgm:pt modelId="{F173FCB8-521B-40AD-AC60-1712AE4FC552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3600" b="1" dirty="0" smtClean="0">
              <a:latin typeface="Arial" panose="020B0604020202020204" pitchFamily="34" charset="0"/>
              <a:cs typeface="Arial" panose="020B0604020202020204" pitchFamily="34" charset="0"/>
            </a:rPr>
            <a:t>Registro</a:t>
          </a:r>
          <a:endParaRPr lang="pt-BR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9C9405-8682-4BAA-BC95-C49051BCC53D}" type="parTrans" cxnId="{341BA247-C62D-4D47-A7A5-B6577369C007}">
      <dgm:prSet/>
      <dgm:spPr/>
      <dgm:t>
        <a:bodyPr/>
        <a:lstStyle/>
        <a:p>
          <a:endParaRPr lang="pt-BR"/>
        </a:p>
      </dgm:t>
    </dgm:pt>
    <dgm:pt modelId="{A9860FED-1ABF-4DFF-9ED8-46373366605D}" type="sibTrans" cxnId="{341BA247-C62D-4D47-A7A5-B6577369C007}">
      <dgm:prSet/>
      <dgm:spPr/>
      <dgm:t>
        <a:bodyPr/>
        <a:lstStyle/>
        <a:p>
          <a:endParaRPr lang="pt-BR"/>
        </a:p>
      </dgm:t>
    </dgm:pt>
    <dgm:pt modelId="{69635167-5967-4E06-BAC9-3B14B7BD7D51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3600" b="1" dirty="0" smtClean="0">
              <a:latin typeface="Arial" panose="020B0604020202020204" pitchFamily="34" charset="0"/>
              <a:cs typeface="Arial" panose="020B0604020202020204" pitchFamily="34" charset="0"/>
            </a:rPr>
            <a:t>Ações</a:t>
          </a:r>
          <a:endParaRPr lang="pt-BR" sz="3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F48396-7125-4700-BA12-81AC712CC12B}" type="parTrans" cxnId="{60E6A7C3-C291-4BA3-B4B2-973FC4F1EDDA}">
      <dgm:prSet/>
      <dgm:spPr/>
      <dgm:t>
        <a:bodyPr/>
        <a:lstStyle/>
        <a:p>
          <a:endParaRPr lang="pt-BR"/>
        </a:p>
      </dgm:t>
    </dgm:pt>
    <dgm:pt modelId="{C7CF4246-CE5E-47C4-BB56-852D7CA3C693}" type="sibTrans" cxnId="{60E6A7C3-C291-4BA3-B4B2-973FC4F1EDDA}">
      <dgm:prSet/>
      <dgm:spPr/>
      <dgm:t>
        <a:bodyPr/>
        <a:lstStyle/>
        <a:p>
          <a:endParaRPr lang="pt-BR"/>
        </a:p>
      </dgm:t>
    </dgm:pt>
    <dgm:pt modelId="{C7144504-11C3-4950-9C4B-DFDB0F65DEB5}" type="pres">
      <dgm:prSet presAssocID="{7CF64C8F-5C37-4C02-B8FE-4AC61D91FC57}" presName="Name0" presStyleCnt="0">
        <dgm:presLayoutVars>
          <dgm:dir/>
          <dgm:resizeHandles val="exact"/>
        </dgm:presLayoutVars>
      </dgm:prSet>
      <dgm:spPr/>
    </dgm:pt>
    <dgm:pt modelId="{31FB829D-2818-4B92-9642-FB9AB0B94D19}" type="pres">
      <dgm:prSet presAssocID="{190F4B01-5E77-4775-9658-8791058CA53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5FEC94-EC22-4CA3-BBFD-C95D567EADC6}" type="pres">
      <dgm:prSet presAssocID="{54E2D66F-A002-4DFE-8D7C-41BBE4A98B53}" presName="sibTrans" presStyleLbl="sibTrans2D1" presStyleIdx="0" presStyleCnt="2"/>
      <dgm:spPr/>
      <dgm:t>
        <a:bodyPr/>
        <a:lstStyle/>
        <a:p>
          <a:endParaRPr lang="pt-BR"/>
        </a:p>
      </dgm:t>
    </dgm:pt>
    <dgm:pt modelId="{3BB23E83-9C36-4215-81F4-E88095E26DB6}" type="pres">
      <dgm:prSet presAssocID="{54E2D66F-A002-4DFE-8D7C-41BBE4A98B53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3734D84D-AF02-4DEC-A625-2D67BD60A33D}" type="pres">
      <dgm:prSet presAssocID="{F173FCB8-521B-40AD-AC60-1712AE4FC5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81D0EB-C988-4B5E-9607-3CB868539387}" type="pres">
      <dgm:prSet presAssocID="{A9860FED-1ABF-4DFF-9ED8-46373366605D}" presName="sibTrans" presStyleLbl="sibTrans2D1" presStyleIdx="1" presStyleCnt="2"/>
      <dgm:spPr/>
      <dgm:t>
        <a:bodyPr/>
        <a:lstStyle/>
        <a:p>
          <a:endParaRPr lang="pt-BR"/>
        </a:p>
      </dgm:t>
    </dgm:pt>
    <dgm:pt modelId="{8687C5E2-D526-42C6-BE4F-FD8026EAC57C}" type="pres">
      <dgm:prSet presAssocID="{A9860FED-1ABF-4DFF-9ED8-46373366605D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61DB9A38-BA37-4597-A738-CA746235CC5D}" type="pres">
      <dgm:prSet presAssocID="{69635167-5967-4E06-BAC9-3B14B7BD7D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A3D0D43-15F7-4219-9911-F1D88301F288}" type="presOf" srcId="{A9860FED-1ABF-4DFF-9ED8-46373366605D}" destId="{8687C5E2-D526-42C6-BE4F-FD8026EAC57C}" srcOrd="1" destOrd="0" presId="urn:microsoft.com/office/officeart/2005/8/layout/process1"/>
    <dgm:cxn modelId="{02A31AC4-1E53-4911-AAD0-AAC47545CD8C}" srcId="{7CF64C8F-5C37-4C02-B8FE-4AC61D91FC57}" destId="{190F4B01-5E77-4775-9658-8791058CA53F}" srcOrd="0" destOrd="0" parTransId="{DD88DE63-6CC6-463B-A583-7FCAABE3ABC4}" sibTransId="{54E2D66F-A002-4DFE-8D7C-41BBE4A98B53}"/>
    <dgm:cxn modelId="{000ADDC7-B37B-45D3-8772-A5AEC19F6AC6}" type="presOf" srcId="{F173FCB8-521B-40AD-AC60-1712AE4FC552}" destId="{3734D84D-AF02-4DEC-A625-2D67BD60A33D}" srcOrd="0" destOrd="0" presId="urn:microsoft.com/office/officeart/2005/8/layout/process1"/>
    <dgm:cxn modelId="{60E6A7C3-C291-4BA3-B4B2-973FC4F1EDDA}" srcId="{7CF64C8F-5C37-4C02-B8FE-4AC61D91FC57}" destId="{69635167-5967-4E06-BAC9-3B14B7BD7D51}" srcOrd="2" destOrd="0" parTransId="{3BF48396-7125-4700-BA12-81AC712CC12B}" sibTransId="{C7CF4246-CE5E-47C4-BB56-852D7CA3C693}"/>
    <dgm:cxn modelId="{D1304F44-B365-405C-8858-52B8BF28E7BA}" type="presOf" srcId="{A9860FED-1ABF-4DFF-9ED8-46373366605D}" destId="{D381D0EB-C988-4B5E-9607-3CB868539387}" srcOrd="0" destOrd="0" presId="urn:microsoft.com/office/officeart/2005/8/layout/process1"/>
    <dgm:cxn modelId="{C10582AE-0F38-4253-A335-1FA7896E5191}" type="presOf" srcId="{54E2D66F-A002-4DFE-8D7C-41BBE4A98B53}" destId="{DB5FEC94-EC22-4CA3-BBFD-C95D567EADC6}" srcOrd="0" destOrd="0" presId="urn:microsoft.com/office/officeart/2005/8/layout/process1"/>
    <dgm:cxn modelId="{EEC7DC78-873A-4C53-8352-CD10858AC2EC}" type="presOf" srcId="{7CF64C8F-5C37-4C02-B8FE-4AC61D91FC57}" destId="{C7144504-11C3-4950-9C4B-DFDB0F65DEB5}" srcOrd="0" destOrd="0" presId="urn:microsoft.com/office/officeart/2005/8/layout/process1"/>
    <dgm:cxn modelId="{1999C63E-9E08-4210-8B46-A71C8F8C560E}" type="presOf" srcId="{69635167-5967-4E06-BAC9-3B14B7BD7D51}" destId="{61DB9A38-BA37-4597-A738-CA746235CC5D}" srcOrd="0" destOrd="0" presId="urn:microsoft.com/office/officeart/2005/8/layout/process1"/>
    <dgm:cxn modelId="{15CCD74B-D9DD-4932-838B-F5B0ED1D83A9}" type="presOf" srcId="{190F4B01-5E77-4775-9658-8791058CA53F}" destId="{31FB829D-2818-4B92-9642-FB9AB0B94D19}" srcOrd="0" destOrd="0" presId="urn:microsoft.com/office/officeart/2005/8/layout/process1"/>
    <dgm:cxn modelId="{5354D034-525F-43B5-B18D-24151E632D8B}" type="presOf" srcId="{54E2D66F-A002-4DFE-8D7C-41BBE4A98B53}" destId="{3BB23E83-9C36-4215-81F4-E88095E26DB6}" srcOrd="1" destOrd="0" presId="urn:microsoft.com/office/officeart/2005/8/layout/process1"/>
    <dgm:cxn modelId="{341BA247-C62D-4D47-A7A5-B6577369C007}" srcId="{7CF64C8F-5C37-4C02-B8FE-4AC61D91FC57}" destId="{F173FCB8-521B-40AD-AC60-1712AE4FC552}" srcOrd="1" destOrd="0" parTransId="{B19C9405-8682-4BAA-BC95-C49051BCC53D}" sibTransId="{A9860FED-1ABF-4DFF-9ED8-46373366605D}"/>
    <dgm:cxn modelId="{49D63A29-D855-4709-9966-1211C01783B3}" type="presParOf" srcId="{C7144504-11C3-4950-9C4B-DFDB0F65DEB5}" destId="{31FB829D-2818-4B92-9642-FB9AB0B94D19}" srcOrd="0" destOrd="0" presId="urn:microsoft.com/office/officeart/2005/8/layout/process1"/>
    <dgm:cxn modelId="{4F8C8DBD-AA23-426F-98CA-B1E41711F98D}" type="presParOf" srcId="{C7144504-11C3-4950-9C4B-DFDB0F65DEB5}" destId="{DB5FEC94-EC22-4CA3-BBFD-C95D567EADC6}" srcOrd="1" destOrd="0" presId="urn:microsoft.com/office/officeart/2005/8/layout/process1"/>
    <dgm:cxn modelId="{F8E0A87E-D48A-4F74-A2C7-74C7B2F94C7F}" type="presParOf" srcId="{DB5FEC94-EC22-4CA3-BBFD-C95D567EADC6}" destId="{3BB23E83-9C36-4215-81F4-E88095E26DB6}" srcOrd="0" destOrd="0" presId="urn:microsoft.com/office/officeart/2005/8/layout/process1"/>
    <dgm:cxn modelId="{3301F2EA-A966-47A8-BF8E-811B10A4C649}" type="presParOf" srcId="{C7144504-11C3-4950-9C4B-DFDB0F65DEB5}" destId="{3734D84D-AF02-4DEC-A625-2D67BD60A33D}" srcOrd="2" destOrd="0" presId="urn:microsoft.com/office/officeart/2005/8/layout/process1"/>
    <dgm:cxn modelId="{72005F4B-191E-4E8F-84BB-27ECD935EF28}" type="presParOf" srcId="{C7144504-11C3-4950-9C4B-DFDB0F65DEB5}" destId="{D381D0EB-C988-4B5E-9607-3CB868539387}" srcOrd="3" destOrd="0" presId="urn:microsoft.com/office/officeart/2005/8/layout/process1"/>
    <dgm:cxn modelId="{2F1B7E3D-FA43-4C9E-8C88-FD20BB68620A}" type="presParOf" srcId="{D381D0EB-C988-4B5E-9607-3CB868539387}" destId="{8687C5E2-D526-42C6-BE4F-FD8026EAC57C}" srcOrd="0" destOrd="0" presId="urn:microsoft.com/office/officeart/2005/8/layout/process1"/>
    <dgm:cxn modelId="{D9D430A6-FC3C-4012-A31F-237AE19EEB02}" type="presParOf" srcId="{C7144504-11C3-4950-9C4B-DFDB0F65DEB5}" destId="{61DB9A38-BA37-4597-A738-CA746235CC5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0.20281</cdr:x>
      <cdr:y>0</cdr:y>
    </cdr:from>
    <cdr:to>
      <cdr:x>0.34556</cdr:x>
      <cdr:y>0.10409</cdr:y>
    </cdr:to>
    <cdr:sp macro="" textlink="">
      <cdr:nvSpPr>
        <cdr:cNvPr id="2" name="CaixaDeTexto 5"/>
        <cdr:cNvSpPr txBox="1"/>
      </cdr:nvSpPr>
      <cdr:spPr>
        <a:xfrm xmlns:a="http://schemas.openxmlformats.org/drawingml/2006/main">
          <a:off x="1315928" y="0"/>
          <a:ext cx="92623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100%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0.40562</cdr:x>
      <cdr:y>0</cdr:y>
    </cdr:from>
    <cdr:to>
      <cdr:x>0.54837</cdr:x>
      <cdr:y>0.10409</cdr:y>
    </cdr:to>
    <cdr:sp macro="" textlink="">
      <cdr:nvSpPr>
        <cdr:cNvPr id="3" name="CaixaDeTexto 5"/>
        <cdr:cNvSpPr txBox="1"/>
      </cdr:nvSpPr>
      <cdr:spPr>
        <a:xfrm xmlns:a="http://schemas.openxmlformats.org/drawingml/2006/main">
          <a:off x="2631857" y="-2118682"/>
          <a:ext cx="92623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100%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0.84384</cdr:x>
      <cdr:y>0.03929</cdr:y>
    </cdr:from>
    <cdr:to>
      <cdr:x>0.98659</cdr:x>
      <cdr:y>0.14338</cdr:y>
    </cdr:to>
    <cdr:sp macro="" textlink="">
      <cdr:nvSpPr>
        <cdr:cNvPr id="4" name="CaixaDeTexto 5"/>
        <cdr:cNvSpPr txBox="1"/>
      </cdr:nvSpPr>
      <cdr:spPr>
        <a:xfrm xmlns:a="http://schemas.openxmlformats.org/drawingml/2006/main">
          <a:off x="5475265" y="151008"/>
          <a:ext cx="92623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93,1%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0.6257</cdr:x>
      <cdr:y>0.03603</cdr:y>
    </cdr:from>
    <cdr:to>
      <cdr:x>0.76845</cdr:x>
      <cdr:y>0.14012</cdr:y>
    </cdr:to>
    <cdr:sp macro="" textlink="">
      <cdr:nvSpPr>
        <cdr:cNvPr id="5" name="CaixaDeTexto 5"/>
        <cdr:cNvSpPr txBox="1"/>
      </cdr:nvSpPr>
      <cdr:spPr>
        <a:xfrm xmlns:a="http://schemas.openxmlformats.org/drawingml/2006/main">
          <a:off x="4059824" y="138482"/>
          <a:ext cx="92623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94,1%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0.22608</cdr:x>
      <cdr:y>0.23808</cdr:y>
    </cdr:from>
    <cdr:to>
      <cdr:x>0.31853</cdr:x>
      <cdr:y>0.34217</cdr:y>
    </cdr:to>
    <cdr:sp macro="" textlink="">
      <cdr:nvSpPr>
        <cdr:cNvPr id="6" name="CaixaDeTexto 5"/>
        <cdr:cNvSpPr txBox="1"/>
      </cdr:nvSpPr>
      <cdr:spPr>
        <a:xfrm xmlns:a="http://schemas.openxmlformats.org/drawingml/2006/main">
          <a:off x="1466936" y="915096"/>
          <a:ext cx="59985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09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0.44423</cdr:x>
      <cdr:y>0.24785</cdr:y>
    </cdr:from>
    <cdr:to>
      <cdr:x>0.5251</cdr:x>
      <cdr:y>0.35195</cdr:y>
    </cdr:to>
    <cdr:sp macro="" textlink="">
      <cdr:nvSpPr>
        <cdr:cNvPr id="7" name="CaixaDeTexto 5"/>
        <cdr:cNvSpPr txBox="1"/>
      </cdr:nvSpPr>
      <cdr:spPr>
        <a:xfrm xmlns:a="http://schemas.openxmlformats.org/drawingml/2006/main">
          <a:off x="2882377" y="952674"/>
          <a:ext cx="524702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18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0.645</cdr:x>
      <cdr:y>0.25763</cdr:y>
    </cdr:from>
    <cdr:to>
      <cdr:x>0.73745</cdr:x>
      <cdr:y>0.36172</cdr:y>
    </cdr:to>
    <cdr:sp macro="" textlink="">
      <cdr:nvSpPr>
        <cdr:cNvPr id="8" name="CaixaDeTexto 5"/>
        <cdr:cNvSpPr txBox="1"/>
      </cdr:nvSpPr>
      <cdr:spPr>
        <a:xfrm xmlns:a="http://schemas.openxmlformats.org/drawingml/2006/main">
          <a:off x="4185085" y="990252"/>
          <a:ext cx="599858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16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0.8535</cdr:x>
      <cdr:y>0.24785</cdr:y>
    </cdr:from>
    <cdr:to>
      <cdr:x>0.94595</cdr:x>
      <cdr:y>0.35195</cdr:y>
    </cdr:to>
    <cdr:sp macro="" textlink="">
      <cdr:nvSpPr>
        <cdr:cNvPr id="9" name="CaixaDeTexto 5"/>
        <cdr:cNvSpPr txBox="1"/>
      </cdr:nvSpPr>
      <cdr:spPr>
        <a:xfrm xmlns:a="http://schemas.openxmlformats.org/drawingml/2006/main">
          <a:off x="5537895" y="952674"/>
          <a:ext cx="59985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14</a:t>
          </a:r>
          <a:endParaRPr lang="pt-BR" sz="2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5F7EC-F42A-42A3-A2E3-B327364F7EA2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A8B2-259A-4BD4-9BE5-A48D70610FB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59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9A8B2-259A-4BD4-9BE5-A48D70610FB1}" type="slidenum">
              <a:rPr lang="pt-BR" smtClean="0"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42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750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50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3438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46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702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5047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6679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5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369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787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53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68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033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02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809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038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59E7-8212-41D9-84C3-1BDFC41AECB5}" type="datetimeFigureOut">
              <a:rPr lang="pt-BR" smtClean="0"/>
              <a:t>15/06/2015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0831AA-BCC2-4BD8-9DFF-357A84E77D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10800000" flipV="1">
            <a:off x="1725339" y="2697441"/>
            <a:ext cx="9144000" cy="18179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pt-BR" dirty="0"/>
              <a:t> </a:t>
            </a:r>
            <a:endParaRPr lang="pt-BR" dirty="0" smtClean="0"/>
          </a:p>
          <a:p>
            <a:pPr algn="ctr"/>
            <a:r>
              <a:rPr lang="pt-BR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</a:t>
            </a:r>
            <a:r>
              <a:rPr lang="pt-BR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qualidade </a:t>
            </a:r>
            <a:r>
              <a:rPr lang="pt-BR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atenção </a:t>
            </a:r>
            <a:r>
              <a:rPr lang="pt-BR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</a:t>
            </a:r>
            <a:r>
              <a:rPr lang="pt-BR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 </a:t>
            </a:r>
            <a:r>
              <a:rPr lang="pt-BR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puerpério </a:t>
            </a:r>
            <a:r>
              <a:rPr lang="pt-BR"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4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UBS/ESF </a:t>
            </a:r>
            <a:r>
              <a:rPr lang="pt-BR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 da Palmeira, Esperantina, </a:t>
            </a:r>
            <a:r>
              <a:rPr lang="pt-BR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endParaRPr 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 rot="244109">
            <a:off x="5975614" y="3259723"/>
            <a:ext cx="240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ea typeface="Calibri" panose="020F0502020204030204"/>
                <a:cs typeface="Times New Roman" panose="02020603050405020304" pitchFamily="18" charset="0"/>
              </a:rPr>
              <a:t> </a:t>
            </a:r>
            <a:endParaRPr lang="pt-BR" dirty="0"/>
          </a:p>
        </p:txBody>
      </p:sp>
      <p:sp>
        <p:nvSpPr>
          <p:cNvPr id="2" name="Rectángulo 1"/>
          <p:cNvSpPr/>
          <p:nvPr/>
        </p:nvSpPr>
        <p:spPr>
          <a:xfrm>
            <a:off x="3180093" y="369831"/>
            <a:ext cx="72290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2800" b="1" dirty="0">
                <a:latin typeface="Arial" pitchFamily="34" charset="0"/>
                <a:cs typeface="Arial" pitchFamily="34" charset="0"/>
              </a:rPr>
            </a:br>
            <a:r>
              <a:rPr lang="pt-BR" sz="2800" b="1" dirty="0">
                <a:latin typeface="Arial" pitchFamily="34" charset="0"/>
                <a:cs typeface="Arial" pitchFamily="34" charset="0"/>
              </a:rPr>
              <a:t>Faculdade de Medicina/Departamento de Medicina Social</a:t>
            </a:r>
            <a:br>
              <a:rPr lang="pt-BR" sz="2800" b="1" dirty="0">
                <a:latin typeface="Arial" pitchFamily="34" charset="0"/>
                <a:cs typeface="Arial" pitchFamily="34" charset="0"/>
              </a:rPr>
            </a:br>
            <a:r>
              <a:rPr lang="pt-BR" sz="2800" b="1" dirty="0">
                <a:latin typeface="Arial" pitchFamily="34" charset="0"/>
                <a:cs typeface="Arial" pitchFamily="34" charset="0"/>
              </a:rPr>
              <a:t>Especialização em Saúde da Família </a:t>
            </a:r>
            <a:r>
              <a:rPr lang="pt-BR" altLang="ja-JP" sz="2800" b="1" dirty="0">
                <a:cs typeface="Arial" pitchFamily="34" charset="0"/>
              </a:rPr>
              <a:t/>
            </a:r>
            <a:br>
              <a:rPr lang="pt-BR" altLang="ja-JP" sz="2800" b="1" dirty="0">
                <a:cs typeface="Arial" pitchFamily="34" charset="0"/>
              </a:rPr>
            </a:br>
            <a:endParaRPr lang="pt-BR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4359058" y="5046223"/>
            <a:ext cx="65102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Especializanda: </a:t>
            </a:r>
            <a:r>
              <a:rPr lang="es-E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Elba Elena Mulet Fernández</a:t>
            </a:r>
            <a:br>
              <a:rPr lang="es-E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s-ES" altLang="pt-BR" dirty="0"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es-ES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Marta Caires de Sousa </a:t>
            </a:r>
            <a:endParaRPr lang="es-E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 descr="http://upload.wikimedia.org/wikipedia/commons/4/49/UFPEL-ESCUDO-2013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41" y="160088"/>
            <a:ext cx="1533797" cy="1469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730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2238499" y="477290"/>
            <a:ext cx="8229600" cy="5744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Logística 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Espaço Reservado para Conteúd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888720"/>
              </p:ext>
            </p:extLst>
          </p:nvPr>
        </p:nvGraphicFramePr>
        <p:xfrm>
          <a:off x="1276597" y="1995054"/>
          <a:ext cx="10776857" cy="3940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76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65961" y="278287"/>
            <a:ext cx="9306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1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Ampliar a cobertura de pré-natal </a:t>
            </a:r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1.1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Cadastrar 100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 das gestantes na área de UBS no programa de atenção ao pré-natal na unidade básica de saúde.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Gráfico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0049" y="1796753"/>
            <a:ext cx="6926893" cy="409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ángulo 2"/>
          <p:cNvSpPr/>
          <p:nvPr/>
        </p:nvSpPr>
        <p:spPr>
          <a:xfrm>
            <a:off x="2455101" y="6024476"/>
            <a:ext cx="6901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just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Figura 1.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proporção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gestantes cadastradas no Programa de Pré-natal na UBS/ESF Canto da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Palmeira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670125" y="3361876"/>
            <a:ext cx="789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07901" y="2318566"/>
            <a:ext cx="58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686808" y="2658050"/>
            <a:ext cx="603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181583" y="3049812"/>
            <a:ext cx="655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018744" y="2218689"/>
            <a:ext cx="98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83,3%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511444" y="1855629"/>
            <a:ext cx="954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94,4%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127840" y="1727489"/>
            <a:ext cx="945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771378" y="4097376"/>
            <a:ext cx="586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8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77782" y="339948"/>
            <a:ext cx="90946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2. Melhorar a qualidade de atenção ao Pré-Natal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2.1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100% das gestantes o ingresso no programa de pré-natal no primeiro trimestre da gestação. 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75656"/>
              </p:ext>
            </p:extLst>
          </p:nvPr>
        </p:nvGraphicFramePr>
        <p:xfrm>
          <a:off x="2517732" y="2118682"/>
          <a:ext cx="6488482" cy="3843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ángulo 2"/>
          <p:cNvSpPr/>
          <p:nvPr/>
        </p:nvSpPr>
        <p:spPr>
          <a:xfrm>
            <a:off x="2593158" y="6031562"/>
            <a:ext cx="6463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just">
              <a:spcAft>
                <a:spcPts val="0"/>
              </a:spcAft>
              <a:tabLst>
                <a:tab pos="5490845" algn="l"/>
              </a:tabLs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Figura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 proporção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gestantes captadas no primeiro trimestre de gestação na UBS/ESF Canto da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Palmeira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77782" y="339948"/>
            <a:ext cx="90946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2. Melhorar a qualidade de atenção ao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Pré-Natal.</a:t>
            </a:r>
          </a:p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2.2.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Realizar pelo menos um exame ginecológico por trimestre em 100% das gestantes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852001"/>
              </p:ext>
            </p:extLst>
          </p:nvPr>
        </p:nvGraphicFramePr>
        <p:xfrm>
          <a:off x="2172480" y="1728626"/>
          <a:ext cx="6797523" cy="418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ángulo 3"/>
          <p:cNvSpPr/>
          <p:nvPr/>
        </p:nvSpPr>
        <p:spPr>
          <a:xfrm>
            <a:off x="2172480" y="5934670"/>
            <a:ext cx="68963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070" algn="just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Figura 3.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proporção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gestantes com pelo menos um exame ginecológico por trimestre Programa de Pré-natal na UBS/ESF Canto da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Palmeira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8" name="CaixaDeTexto 5"/>
          <p:cNvSpPr txBox="1"/>
          <p:nvPr/>
        </p:nvSpPr>
        <p:spPr>
          <a:xfrm>
            <a:off x="4706655" y="1509498"/>
            <a:ext cx="92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5"/>
          <p:cNvSpPr txBox="1"/>
          <p:nvPr/>
        </p:nvSpPr>
        <p:spPr>
          <a:xfrm>
            <a:off x="6220560" y="1509498"/>
            <a:ext cx="92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5"/>
          <p:cNvSpPr txBox="1"/>
          <p:nvPr/>
        </p:nvSpPr>
        <p:spPr>
          <a:xfrm>
            <a:off x="7676715" y="1509498"/>
            <a:ext cx="92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5"/>
          <p:cNvSpPr txBox="1"/>
          <p:nvPr/>
        </p:nvSpPr>
        <p:spPr>
          <a:xfrm>
            <a:off x="3305131" y="3518087"/>
            <a:ext cx="92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44,4%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"/>
          <p:cNvSpPr txBox="1"/>
          <p:nvPr/>
        </p:nvSpPr>
        <p:spPr>
          <a:xfrm>
            <a:off x="3468316" y="4205975"/>
            <a:ext cx="599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"/>
          <p:cNvSpPr txBox="1"/>
          <p:nvPr/>
        </p:nvSpPr>
        <p:spPr>
          <a:xfrm>
            <a:off x="4869840" y="2678523"/>
            <a:ext cx="599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"/>
          <p:cNvSpPr txBox="1"/>
          <p:nvPr/>
        </p:nvSpPr>
        <p:spPr>
          <a:xfrm>
            <a:off x="6383745" y="2676115"/>
            <a:ext cx="599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"/>
          <p:cNvSpPr txBox="1"/>
          <p:nvPr/>
        </p:nvSpPr>
        <p:spPr>
          <a:xfrm>
            <a:off x="7839899" y="2678523"/>
            <a:ext cx="599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65" y="1521914"/>
            <a:ext cx="5486679" cy="437943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415877" y="752709"/>
            <a:ext cx="374493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pt-BR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tendimento às </a:t>
            </a: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</a:t>
            </a:r>
            <a:r>
              <a:rPr lang="pt-BR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estantes</a:t>
            </a:r>
            <a:endParaRPr lang="pt-BR" sz="11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481" y="1521914"/>
            <a:ext cx="5582491" cy="437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40702" y="307489"/>
            <a:ext cx="103339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2. Melhorar a qualidade de atenção ao Pré-Natal.</a:t>
            </a: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2.3.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Realizar pelo menos um exame de mamas em 100% das gestantes.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2.4.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100% das gestantes a solicitação de exames laboratoriais de acordo com protocolo.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2.5.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100% das gestantes a prescrição de sulfato ferroso e ácido fólico conforme protocolo.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2.6.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que 100% das gestantes estejam com vacina antitetânica em dia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2.7.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que 100% das gestantes estejam com vacina contra hepatite B em dia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05205" y="4935255"/>
            <a:ext cx="7578247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Todas as metas  acima foram cumpridas em 100% durante os 04 meses da intervenção. 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tivemos dificuldades para o alcance.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1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79898" y="465860"/>
            <a:ext cx="9317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2. Melhorar a qualidade de atenção ao Pré-Natal.</a:t>
            </a:r>
          </a:p>
          <a:p>
            <a:pPr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2.8.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Realizar avaliação da necessidade de atendimento odontológico em 100% das gestantes durante o pré-natal.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Gráfico 2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7030" y="2082736"/>
            <a:ext cx="697699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ángulo 2"/>
          <p:cNvSpPr/>
          <p:nvPr/>
        </p:nvSpPr>
        <p:spPr>
          <a:xfrm>
            <a:off x="2179530" y="5787024"/>
            <a:ext cx="70897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48945" algn="just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Figura 4.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proporção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gestantes com avaliação de necessidade de atendimento odontológico do Programa de Pré-natal na UBS/ESF Canto da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Palmeira.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455444" y="3117977"/>
            <a:ext cx="92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55,6%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5"/>
          <p:cNvSpPr txBox="1"/>
          <p:nvPr/>
        </p:nvSpPr>
        <p:spPr>
          <a:xfrm>
            <a:off x="3642116" y="4031654"/>
            <a:ext cx="552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964134" y="1878671"/>
            <a:ext cx="910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100%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527457" y="1890547"/>
            <a:ext cx="893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100%</a:t>
            </a:r>
            <a:r>
              <a:rPr lang="pt-BR" dirty="0">
                <a:latin typeface="Calibri"/>
                <a:ea typeface="Calibri"/>
                <a:cs typeface="Times New Roman" panose="02020603050405020304" pitchFamily="18" charset="0"/>
              </a:rPr>
              <a:t> </a:t>
            </a:r>
            <a:endParaRPr lang="pt-BR" dirty="0"/>
          </a:p>
        </p:txBody>
      </p:sp>
      <p:sp>
        <p:nvSpPr>
          <p:cNvPr id="9" name="Rectángulo 8"/>
          <p:cNvSpPr/>
          <p:nvPr/>
        </p:nvSpPr>
        <p:spPr>
          <a:xfrm>
            <a:off x="7861714" y="1890547"/>
            <a:ext cx="910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100%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118971" y="2840573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18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527458" y="2640518"/>
            <a:ext cx="524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anose="020F0502020204030204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17                     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046059" y="2618332"/>
            <a:ext cx="470000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15</a:t>
            </a:r>
            <a:endParaRPr lang="pt-BR" sz="2000" b="1" dirty="0"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0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79898" y="465860"/>
            <a:ext cx="9317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2. Melhorar a qualidade de atenção ao Pré-Natal.</a:t>
            </a: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2.9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primeira consulta odontológica programática para 100% das gestantes cadastradas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Gráfico 2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5176" y="1649369"/>
            <a:ext cx="7248558" cy="395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ángulo 2"/>
          <p:cNvSpPr/>
          <p:nvPr/>
        </p:nvSpPr>
        <p:spPr>
          <a:xfrm>
            <a:off x="2085554" y="5761973"/>
            <a:ext cx="7233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Figura 5.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proporção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gestantes com primeira consulta odontológica programática do Programa de Pré-natal na UBS/ESF Canto da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Palmeira.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189968" y="4111233"/>
            <a:ext cx="910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22,2</a:t>
            </a: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386352" y="4445935"/>
            <a:ext cx="327334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</a:t>
            </a:r>
            <a:endParaRPr lang="pt-BR" sz="20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702877" y="2082745"/>
            <a:ext cx="910827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83,3%</a:t>
            </a:r>
            <a:endParaRPr lang="pt-BR" sz="20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842273" y="2569635"/>
            <a:ext cx="470000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15</a:t>
            </a:r>
            <a:endParaRPr lang="pt-BR" sz="20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222918" y="1738360"/>
            <a:ext cx="83869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94,1%</a:t>
            </a:r>
            <a:endParaRPr lang="pt-BR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339269" y="2308661"/>
            <a:ext cx="470000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16</a:t>
            </a:r>
            <a:endParaRPr lang="pt-BR" sz="20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719210" y="2201499"/>
            <a:ext cx="910827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80,0%</a:t>
            </a:r>
            <a:endParaRPr lang="pt-BR" sz="20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894233" y="2593384"/>
            <a:ext cx="470000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12</a:t>
            </a:r>
            <a:endParaRPr lang="pt-BR" sz="20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86983" y="572086"/>
            <a:ext cx="8810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3. Melhorar a adesão ao Pré-natal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3.1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Realizar busca ativa de 100% das gestantes faltosas a consulta de pré-natal.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7999" y="2914812"/>
            <a:ext cx="655946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Alcançou a meta em 100%. Houve apenas uma gestante faltosa e para esta realizou-se a busca ativa.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3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645086" y="311818"/>
            <a:ext cx="8288054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4. Melhorar o registro de programa de Pré-natal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4.1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Manter registro na ficha espelho de pré-natal/vacinação em 100% das gestantes.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Rectángulo 2"/>
          <p:cNvSpPr/>
          <p:nvPr/>
        </p:nvSpPr>
        <p:spPr>
          <a:xfrm>
            <a:off x="3047999" y="2914812"/>
            <a:ext cx="6559463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Alcançou a meta em 100% durante os 04 meses da intervenção.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38698" y="403668"/>
            <a:ext cx="344059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365337" y="1143422"/>
            <a:ext cx="102838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Houve uma significativa redução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mortalidade materna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infantil no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Brasil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nas últimas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décadas, no entanto, em algumas regiões do país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indicadores de óbitos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maternos e neonatais  ainda apresentam índices elevados.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realidade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social e sanitária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muitas regiões fazem com que ainda ocorram mortes por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causas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evitáveis, principalmente,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que diz respeito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às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ações dos serviços de saúde e entre elas a atenção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 pré-natal,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parto, à puérpera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 recém-nascido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317315" y="4731366"/>
            <a:ext cx="8354859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um melhor acompanhamento das gestantes e das puérperas foram realizadas diversas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ações,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assistência à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promoção,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modo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melhorias na atenção ao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pré-natal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puerpério, contribuindo para a redução da morbimortalidade materna e infantil. </a:t>
            </a:r>
            <a:endParaRPr lang="pt-B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80873" y="492837"/>
            <a:ext cx="882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5. Realizar avaliação do risco gestacional.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5.1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Realizar avaliação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risco a 100%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gestantes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cadastradas.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15373" y="3315645"/>
            <a:ext cx="655946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Alcançou a meta em 100%. Todas as gestantes foram avaliadas sobre o risco gestacional.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15649" y="188186"/>
            <a:ext cx="101085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6. Promover a saúde o Pré-natal.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6.1.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100% das gestantes orientação nutricional durante a gestação. 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6.2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Garantir a 100% das gestantes orientação sobre aleitamento materno.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6.3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100% das gestantes orientação sobre os cuidados com o recém-nascido.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6.4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100%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das gestantes orientação sobre anticoncepção após o parto.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6.5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100% das gestantes orientação sobre os riscos de tabagismo e uso do álcool e drogas na gestação.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6.6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100 % das gestantes orientação sobre importância de higiene bucal.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3825" y="5491967"/>
            <a:ext cx="7145203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Todas as metas acima foram alcançadas em 100% durante os 04 meses.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42" y="1344323"/>
            <a:ext cx="6810375" cy="500062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427752" y="740834"/>
            <a:ext cx="4229043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Dia de atendimento de Gestantes</a:t>
            </a:r>
            <a:endParaRPr lang="pt-BR" sz="105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6157" y="793194"/>
            <a:ext cx="9427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 Ampliar a cobertura da atenção ao puerpério.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1.1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a 100% das puérperas cadastradas no programa de pré-natal e puerpério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consulta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antes 42 dias após o parto.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3872823" y="215344"/>
            <a:ext cx="2166619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Puerpério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Gráfico 2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7107" y="2204582"/>
            <a:ext cx="7290148" cy="373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ángulo 2"/>
          <p:cNvSpPr/>
          <p:nvPr/>
        </p:nvSpPr>
        <p:spPr>
          <a:xfrm>
            <a:off x="2217107" y="6087649"/>
            <a:ext cx="7565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algn="just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Figura 6.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proporção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puérperas com consulta até 42 dias após o parto do Programa de Pré-natal na UBS/ESF Canto da </a:t>
            </a:r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Palmeira.</a:t>
            </a: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569340" y="3956795"/>
            <a:ext cx="697627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40%</a:t>
            </a:r>
            <a:endParaRPr lang="pt-BR" sz="20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098141" y="2104637"/>
            <a:ext cx="840295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100%</a:t>
            </a:r>
            <a:endParaRPr lang="pt-BR" sz="2000" b="1" dirty="0"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587488" y="2104637"/>
            <a:ext cx="840295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100%</a:t>
            </a:r>
            <a:endParaRPr lang="pt-BR" sz="2000" b="1" dirty="0"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102785" y="4312954"/>
            <a:ext cx="963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Calibri" panose="020F0502020204030204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28,6%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754487" y="4600314"/>
            <a:ext cx="327334" cy="397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2</a:t>
            </a:r>
            <a:endParaRPr lang="pt-BR" sz="2000" b="1" dirty="0"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830197" y="2842767"/>
            <a:ext cx="327334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2</a:t>
            </a:r>
            <a:endParaRPr lang="pt-BR" sz="2000" b="1" dirty="0"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397739" y="4897197"/>
            <a:ext cx="31290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2</a:t>
            </a:r>
            <a:endParaRPr lang="pt-BR" b="1" dirty="0"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286404" y="2842767"/>
            <a:ext cx="327334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5</a:t>
            </a:r>
            <a:endParaRPr lang="pt-BR" sz="2000" b="1" dirty="0"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90805" y="438444"/>
            <a:ext cx="98204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2. Melhorar a qualidade da atenção às puérperas na Unidade de Saúde.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2.1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Examinar as mamas de 100% das puérperas cadastradas no programa.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Examinar o abdome em 100% das puérperas cadastradas no programa.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2.3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Realizar exame ginecológico em 100% das puérperas cadastradas no programa.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2.4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Avaliar o estado psíquico em 100% das puérperas cadastradas no programa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2.5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Avaliar intercorrências em 100% das puérperas cadastradas no programa.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2.6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Prescrever a 100% das puérperas um dos métodos de anticoncepção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Rectángulo 2"/>
          <p:cNvSpPr/>
          <p:nvPr/>
        </p:nvSpPr>
        <p:spPr>
          <a:xfrm>
            <a:off x="4493861" y="5701423"/>
            <a:ext cx="655946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Todas as metas acima foram alcançadas em 100% durante os 04 meses.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2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08529" y="648681"/>
            <a:ext cx="86379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3. Melhorar a adesão ao puerpério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3.1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Realizar busca ativa em 100% das puérperas que não realizaram a consulta até 30 dias após o parto.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Rectángulo 2"/>
          <p:cNvSpPr/>
          <p:nvPr/>
        </p:nvSpPr>
        <p:spPr>
          <a:xfrm>
            <a:off x="2815373" y="3315645"/>
            <a:ext cx="655946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Alcançou a meta 3.1 em 100%. Houve três puérperas faltosas e para todas elas foi realizada a busca ativa. 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04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2"/>
          <p:cNvSpPr/>
          <p:nvPr/>
        </p:nvSpPr>
        <p:spPr>
          <a:xfrm>
            <a:off x="1716066" y="577454"/>
            <a:ext cx="9194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4. Melhorar o registro das informações.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4.1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Manter registro na ficha de acompanhamento do programa 100% das puérperas.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15373" y="3315645"/>
            <a:ext cx="655946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Alcançou a meta 4.1,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% das puérperas tiveram registro adequado na ficha de acompanhamento do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6371" y="531355"/>
            <a:ext cx="91513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5. Promover a saúde das puérperas.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5.1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que 100% das puérperas recebam orientação sobre os cuidados com o recém-nascido.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5.2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que 100% das puérperas atendidas recebam orientação sobre aleitamento materno.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 5.3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Garantir que 100% das puérperas recebam orientação sobre planejamento familiar.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677587" y="4154889"/>
            <a:ext cx="655946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Alcançou as metas acima em 100%. Todas as orientações foram proporcionadas a todas as puérperas. 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30610" y="426742"/>
            <a:ext cx="2811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ángulo 1"/>
          <p:cNvSpPr/>
          <p:nvPr/>
        </p:nvSpPr>
        <p:spPr>
          <a:xfrm>
            <a:off x="1453019" y="1257739"/>
            <a:ext cx="99331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projeto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aumentamos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capacitação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 equipe de saúde e </a:t>
            </a:r>
            <a:r>
              <a:rPr lang="pt-BR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melhoraramos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quantidade e qualidade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atendimento do programa de pré-natal e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puerpério.</a:t>
            </a: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umentaram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as visitas domiciliares e as atividades de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prevenção e promoção de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saúde. </a:t>
            </a: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</a:rPr>
              <a:t>Considero que nosso trabalho foi muito importante para a equipe, em primeiro lugar, porque reforçamos nossos conhecimentos, sobretudo da atenção básica em pré-natal e puerpério e aprendemos a trabalhar mais unidos.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Houve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planejamento e as consultas ficaram mais organizadas e com a qualidade requerida no que dependeu da atuação de cada profissional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895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53227" y="1465481"/>
            <a:ext cx="1014608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atualidade começássemos outro projeto de intervenção,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primeiro passo seria discutir com todos os membros da equipe desde o começo tudo o relacionado com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atenção ao programa 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exigir a todos um maior envolvimento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Faria mais palestras relacionadas com o programa para que todos compreendessem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importância da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atenção, porque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ainda não estão totalmente preparados e também preparar as pessoas dentro da comunidade para que deem maior apoio. </a:t>
            </a: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Por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isso,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daremos continuidade ao nosso projeto e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trabalharemos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 sistematicidade com a equipe e com a comunidade. Pois ainda temos outras metas para alcançar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ctángulo 1"/>
          <p:cNvSpPr/>
          <p:nvPr/>
        </p:nvSpPr>
        <p:spPr>
          <a:xfrm>
            <a:off x="5217667" y="427328"/>
            <a:ext cx="2811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45435" y="269341"/>
            <a:ext cx="5739072" cy="580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Caracterização </a:t>
            </a:r>
            <a:r>
              <a:rPr lang="pt-BR" sz="3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 </a:t>
            </a:r>
            <a:r>
              <a:rPr lang="pt-BR" sz="32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Município</a:t>
            </a:r>
            <a:endParaRPr lang="pt-BR" sz="14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520246" y="1051031"/>
            <a:ext cx="5168653" cy="524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Esperantina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Localizada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180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Teresina.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Possui aproximadamente 38.607 </a:t>
            </a:r>
            <a:r>
              <a:rPr lang="pt-BR" sz="240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habitantes.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Conta </a:t>
            </a:r>
            <a:r>
              <a:rPr lang="pt-BR" sz="240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com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18 </a:t>
            </a:r>
            <a:r>
              <a:rPr lang="pt-BR" sz="240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U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nidades </a:t>
            </a:r>
            <a:r>
              <a:rPr lang="pt-BR" sz="240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Básicas de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Saúde (10 na zona rural e 08 na zona urbana).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16 equipes de saúde da família.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12 equipes de saúde bucal.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02 </a:t>
            </a:r>
            <a:r>
              <a:rPr lang="pt-BR" sz="240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equipes NASF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01 hospital regional.</a:t>
            </a:r>
            <a:endParaRPr lang="pt-BR" sz="2400" dirty="0"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 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5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507" y="1192682"/>
            <a:ext cx="3810000" cy="188108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 descr="http://longah.com/wp-content/uploads/2013/12/Esperant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971" y="3606920"/>
            <a:ext cx="3854637" cy="325108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0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37148" y="1612054"/>
            <a:ext cx="9365293" cy="45191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Quando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iniciei o projeto percebi que havia muitas dificuldades e coisas que deveriam mudar, mas não sabia como fazer. </a:t>
            </a: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muita preocupação me atrevi a falar com a equipe e pedi ajuda e compreendi que eles estavam dispostos a dar apoio para nosso trabalho e me senti mais confiada para fazer o projeto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Várias vezes me senti com vontade de desistir devido aos problemas e as dificuldades encontradas na área e ainda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tinha 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metodologia do curso, mas não podia parar porque estava comprometida com o Programa Mais Médicos.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701435" y="557728"/>
            <a:ext cx="3778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4000"/>
              </a:spcBef>
              <a:spcAft>
                <a:spcPts val="1200"/>
              </a:spcAft>
            </a:pPr>
            <a:r>
              <a:rPr lang="pt-BR" sz="3200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Reflexão </a:t>
            </a:r>
            <a:r>
              <a:rPr lang="pt-BR" sz="32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crítica</a:t>
            </a:r>
            <a:endParaRPr lang="pt-BR" sz="3200" b="1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53644" y="1388725"/>
            <a:ext cx="9908088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 este trabalho reafirmei conhecimentos sobre a atenção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ao pré-natal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 puerpério e aprendi os elementos fundamentais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 atenção básica.</a:t>
            </a: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Considero que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ainda estamos precisando fortalecer a atenção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primária na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área e realizar mais atividades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prevenção e promoção.</a:t>
            </a:r>
          </a:p>
          <a:p>
            <a:pPr algn="just">
              <a:spcAft>
                <a:spcPts val="0"/>
              </a:spcAft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Acredito que esta especialização contribuiu para o meu crescimento profissional, para aperfeiçoar a organização do trabalho na UBS e para manter unida a equipe de saúde. </a:t>
            </a: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Muito obrigada a todos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e, especialmente,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orientadora Marta Caires por sua ajuda e por sua amabilidade para todas as orientações do curso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701435" y="557728"/>
            <a:ext cx="3778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4000"/>
              </a:spcBef>
              <a:spcAft>
                <a:spcPts val="1200"/>
              </a:spcAft>
            </a:pPr>
            <a:r>
              <a:rPr lang="pt-BR" sz="3200" b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Reflexão </a:t>
            </a:r>
            <a:r>
              <a:rPr lang="pt-BR" sz="32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crítica</a:t>
            </a:r>
            <a:endParaRPr lang="pt-BR" sz="3200" b="1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701435" y="557728"/>
            <a:ext cx="3778685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4000"/>
              </a:spcBef>
              <a:spcAft>
                <a:spcPts val="1200"/>
              </a:spcAft>
            </a:pPr>
            <a:r>
              <a:rPr lang="pt-BR" sz="32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3200" b="1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08340" y="1550468"/>
            <a:ext cx="8075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BRASIL. Ministério da Saúde. Secretaria de Atenção Básica. Departamento de Atenção Básica. Atenção ao pré-natal de baixo risco/ Ministério da Saúde, Brasília: Editora do Ministério da Saúde,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2012.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Ximenes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Neto FRG, Leite JL,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Fuly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PSC, Cunha ICKO, Clemente AS, Dias MAS, et al. Qualidade da atenção ao pré-natal na Estratégia Saúde da Família em Sobral,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ará. Rev.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Enferm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61(5):595-602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2008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pt-BR" dirty="0"/>
              <a:t>     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242300" y="2394057"/>
            <a:ext cx="4818627" cy="642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MUITO OBRIGADA….</a:t>
            </a:r>
            <a:endParaRPr lang="pt-BR" sz="1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46730" y="667565"/>
            <a:ext cx="4467890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Caracterização da </a:t>
            </a:r>
            <a:r>
              <a:rPr lang="pt-BR" sz="3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UBS</a:t>
            </a:r>
            <a:endParaRPr lang="pt-BR" sz="32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107944" y="1436643"/>
            <a:ext cx="3861453" cy="44135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pt-BR" alt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Canto da Palmeira: localiza-se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zona rural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16 km da zona urbana.</a:t>
            </a:r>
          </a:p>
          <a:p>
            <a:pPr algn="just">
              <a:lnSpc>
                <a:spcPct val="13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de 2.477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pessoas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Abarca atendimento das comunidades de Tinguis, Malhada do Meio e Mocos.</a:t>
            </a:r>
          </a:p>
        </p:txBody>
      </p:sp>
      <p:pic>
        <p:nvPicPr>
          <p:cNvPr id="5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324" y="1286837"/>
            <a:ext cx="6864157" cy="488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70480" y="287554"/>
            <a:ext cx="4852610" cy="580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Caracterização </a:t>
            </a:r>
            <a:r>
              <a:rPr lang="pt-BR" sz="3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 equipe</a:t>
            </a:r>
            <a:endParaRPr lang="pt-BR" sz="32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484070" y="868547"/>
            <a:ext cx="3986713" cy="5262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é formada por: </a:t>
            </a:r>
          </a:p>
          <a:p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Francisco  A. Barros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Técnico de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nf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Francisco de Assis Oliveira Santos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Médica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Elba Elena Mulet Fernandez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ACS: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Francisco de Oliveira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Silvana Ribeiro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Carmelita Oliveira</a:t>
            </a:r>
          </a:p>
          <a:p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Leidiane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Oliveira Lima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Hilda Alves Fontenele</a:t>
            </a: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Vicência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do Nascimento </a:t>
            </a:r>
          </a:p>
          <a:p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Elizamar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Machado </a:t>
            </a:r>
          </a:p>
        </p:txBody>
      </p:sp>
      <p:pic>
        <p:nvPicPr>
          <p:cNvPr id="4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310" y="956881"/>
            <a:ext cx="6292241" cy="477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157" y="1110046"/>
            <a:ext cx="6536231" cy="5199275"/>
          </a:xfrm>
          <a:prstGeom prst="rect">
            <a:avLst/>
          </a:prstGeom>
        </p:spPr>
      </p:pic>
      <p:sp>
        <p:nvSpPr>
          <p:cNvPr id="3" name="Rectángulo 1"/>
          <p:cNvSpPr/>
          <p:nvPr/>
        </p:nvSpPr>
        <p:spPr>
          <a:xfrm>
            <a:off x="3750670" y="549761"/>
            <a:ext cx="4491935" cy="45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Membros da equipe </a:t>
            </a:r>
            <a:r>
              <a:rPr lang="pt-BR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</a:t>
            </a:r>
            <a:r>
              <a:rPr lang="pt-BR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saúde</a:t>
            </a:r>
            <a:endParaRPr lang="pt-BR" sz="11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6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79530" y="2616421"/>
            <a:ext cx="9106422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Melhorar a qualidade de atenção ao Pré-natal e ao Puerpério na UBS/ESF Canto da Palmeira no município de Esperantina/PI.</a:t>
            </a:r>
            <a:endParaRPr lang="pt-BR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38698" y="544619"/>
            <a:ext cx="3440590" cy="739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 geral</a:t>
            </a:r>
          </a:p>
        </p:txBody>
      </p:sp>
    </p:spTree>
    <p:extLst>
      <p:ext uri="{BB962C8B-B14F-4D97-AF65-F5344CB8AC3E}">
        <p14:creationId xmlns:p14="http://schemas.microsoft.com/office/powerpoint/2010/main" val="41092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995030" y="686910"/>
            <a:ext cx="2709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endParaRPr lang="pt-BR" sz="3200" b="1" dirty="0"/>
          </a:p>
        </p:txBody>
      </p:sp>
      <p:grpSp>
        <p:nvGrpSpPr>
          <p:cNvPr id="8" name="Organization Chart 41"/>
          <p:cNvGrpSpPr>
            <a:grpSpLocks/>
          </p:cNvGrpSpPr>
          <p:nvPr/>
        </p:nvGrpSpPr>
        <p:grpSpPr bwMode="auto">
          <a:xfrm>
            <a:off x="1508792" y="1610121"/>
            <a:ext cx="8964613" cy="4803775"/>
            <a:chOff x="272" y="924"/>
            <a:chExt cx="3888" cy="720"/>
          </a:xfrm>
        </p:grpSpPr>
        <p:cxnSp>
          <p:nvCxnSpPr>
            <p:cNvPr id="9" name="_s1028"/>
            <p:cNvCxnSpPr>
              <a:cxnSpLocks noChangeShapeType="1"/>
              <a:stCxn id="17" idx="0"/>
              <a:endCxn id="13" idx="2"/>
            </p:cNvCxnSpPr>
            <p:nvPr/>
          </p:nvCxnSpPr>
          <p:spPr bwMode="auto">
            <a:xfrm rot="5400000" flipH="1">
              <a:off x="2900" y="528"/>
              <a:ext cx="144" cy="1512"/>
            </a:xfrm>
            <a:prstGeom prst="bentConnector3">
              <a:avLst>
                <a:gd name="adj1" fmla="val 1190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_s1029"/>
            <p:cNvCxnSpPr>
              <a:cxnSpLocks noChangeShapeType="1"/>
              <a:stCxn id="16" idx="0"/>
              <a:endCxn id="13" idx="2"/>
            </p:cNvCxnSpPr>
            <p:nvPr/>
          </p:nvCxnSpPr>
          <p:spPr bwMode="auto">
            <a:xfrm rot="5400000" flipH="1">
              <a:off x="2396" y="1032"/>
              <a:ext cx="144" cy="504"/>
            </a:xfrm>
            <a:prstGeom prst="bentConnector3">
              <a:avLst>
                <a:gd name="adj1" fmla="val 1190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_s1030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-5400000">
              <a:off x="1892" y="1032"/>
              <a:ext cx="144" cy="504"/>
            </a:xfrm>
            <a:prstGeom prst="bentConnector3">
              <a:avLst>
                <a:gd name="adj1" fmla="val 1190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_s1031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-5400000">
              <a:off x="1388" y="528"/>
              <a:ext cx="144" cy="1512"/>
            </a:xfrm>
            <a:prstGeom prst="bentConnector3">
              <a:avLst>
                <a:gd name="adj1" fmla="val 1190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1032"/>
            <p:cNvSpPr>
              <a:spLocks noChangeArrowheads="1"/>
            </p:cNvSpPr>
            <p:nvPr/>
          </p:nvSpPr>
          <p:spPr bwMode="auto">
            <a:xfrm>
              <a:off x="1784" y="9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AÇÕES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REALIZADAS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EM QUATRO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EIXOS</a:t>
              </a:r>
            </a:p>
          </p:txBody>
        </p:sp>
        <p:sp>
          <p:nvSpPr>
            <p:cNvPr id="14" name="_s1033"/>
            <p:cNvSpPr>
              <a:spLocks noChangeArrowheads="1"/>
            </p:cNvSpPr>
            <p:nvPr/>
          </p:nvSpPr>
          <p:spPr bwMode="auto">
            <a:xfrm>
              <a:off x="272" y="13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AVALIAÇÃO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E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MONITORAMENTO</a:t>
              </a:r>
            </a:p>
          </p:txBody>
        </p:sp>
        <p:sp>
          <p:nvSpPr>
            <p:cNvPr id="15" name="_s1034"/>
            <p:cNvSpPr>
              <a:spLocks noChangeArrowheads="1"/>
            </p:cNvSpPr>
            <p:nvPr/>
          </p:nvSpPr>
          <p:spPr bwMode="auto">
            <a:xfrm>
              <a:off x="1280" y="13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ENGAJAMENTO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PÚBLICO</a:t>
              </a:r>
            </a:p>
          </p:txBody>
        </p:sp>
        <p:sp>
          <p:nvSpPr>
            <p:cNvPr id="16" name="_s1035"/>
            <p:cNvSpPr>
              <a:spLocks noChangeArrowheads="1"/>
            </p:cNvSpPr>
            <p:nvPr/>
          </p:nvSpPr>
          <p:spPr bwMode="auto">
            <a:xfrm>
              <a:off x="2288" y="13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ORGANIZAÇÃO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E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GESTÃO DO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SERVIÇO</a:t>
              </a:r>
            </a:p>
          </p:txBody>
        </p:sp>
        <p:sp>
          <p:nvSpPr>
            <p:cNvPr id="17" name="_s1036"/>
            <p:cNvSpPr>
              <a:spLocks noChangeArrowheads="1"/>
            </p:cNvSpPr>
            <p:nvPr/>
          </p:nvSpPr>
          <p:spPr bwMode="auto">
            <a:xfrm>
              <a:off x="3296" y="13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QUALIFICAÇÃO DA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PRÁTICA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 dirty="0">
                  <a:latin typeface="Arial" panose="020B0604020202020204" pitchFamily="34" charset="0"/>
                </a:rPr>
                <a:t>CLÍNICA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87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Smart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96868"/>
              </p:ext>
            </p:extLst>
          </p:nvPr>
        </p:nvGraphicFramePr>
        <p:xfrm>
          <a:off x="1086591" y="1151906"/>
          <a:ext cx="10076213" cy="483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450</TotalTime>
  <Words>1893</Words>
  <Application>Microsoft Office PowerPoint</Application>
  <PresentationFormat>Panorámica</PresentationFormat>
  <Paragraphs>215</Paragraphs>
  <Slides>33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メイリオ</vt:lpstr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mulet</dc:creator>
  <cp:lastModifiedBy>elena mulet</cp:lastModifiedBy>
  <cp:revision>86</cp:revision>
  <dcterms:created xsi:type="dcterms:W3CDTF">2015-06-07T17:41:43Z</dcterms:created>
  <dcterms:modified xsi:type="dcterms:W3CDTF">2015-06-16T00:51:28Z</dcterms:modified>
</cp:coreProperties>
</file>