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9" r:id="rId3"/>
    <p:sldId id="260" r:id="rId4"/>
    <p:sldId id="265" r:id="rId5"/>
    <p:sldId id="293" r:id="rId6"/>
    <p:sldId id="294" r:id="rId7"/>
    <p:sldId id="257" r:id="rId8"/>
    <p:sldId id="267" r:id="rId9"/>
    <p:sldId id="281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4" r:id="rId23"/>
    <p:sldId id="286" r:id="rId24"/>
    <p:sldId id="288" r:id="rId25"/>
    <p:sldId id="290" r:id="rId26"/>
    <p:sldId id="299" r:id="rId27"/>
    <p:sldId id="300" r:id="rId28"/>
    <p:sldId id="302" r:id="rId29"/>
    <p:sldId id="291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B5E26E-00D4-4730-9F94-0E9B02CDFA48}" type="datetimeFigureOut">
              <a:rPr lang="pt-BR" smtClean="0"/>
              <a:t>11/08/2015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C4F1A8-FE13-46D8-912F-4D1AADE8FC1F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2748" y="475424"/>
            <a:ext cx="7938053" cy="144448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Curso de Especialização em. Saúde da família.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 .</a:t>
            </a:r>
            <a:b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 de Conclusão de Curso. 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35496" y="2358887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Melhoria da Atenção aos usuários  com Hipertensão Arterial Sistêmica  e /ou Diabetes 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ellitus na UBS Antônio Sirieiro .Santana -AP.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pt-BR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dirty="0" smtClean="0"/>
              <a:t>Autor :Eldris Bell Duconger .</a:t>
            </a:r>
          </a:p>
          <a:p>
            <a:pPr marL="0" indent="0" algn="ctr">
              <a:buNone/>
            </a:pPr>
            <a:r>
              <a:rPr lang="pt-BR" dirty="0" smtClean="0"/>
              <a:t> Orientador :Pablo Viana Stolz.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35" y="453887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4952" y="394729"/>
            <a:ext cx="1124754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2.3. Garantir a 100% dos hipertensos a realização de exames complementares em dia de acordo com o protocolo.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os exames complementares em dia de acordo com o protocolo.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227" y="2551993"/>
            <a:ext cx="7638352" cy="330794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913020" y="5934670"/>
            <a:ext cx="97294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3: Proporção de hipertensos com os exames complementares em dia de acordo com o protocolo.</a:t>
            </a:r>
          </a:p>
          <a:p>
            <a:pPr algn="ctr"/>
            <a:r>
              <a:rPr lang="pt-BR" dirty="0"/>
              <a:t>Fonte: Planilha de coleta de dados 2015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5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2072" y="356093"/>
            <a:ext cx="113505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2.4. Garantir a 100% dos diabéticos a realização de exames complementares em dia de acordo com o protocolo.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os exames complementares em dia de acordo com o protocolo. 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316" y="2606942"/>
            <a:ext cx="7859558" cy="33723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840831" y="5979242"/>
            <a:ext cx="10143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4:</a:t>
            </a:r>
            <a:r>
              <a:rPr lang="pt-BR" b="1" i="1" dirty="0"/>
              <a:t> </a:t>
            </a:r>
            <a:r>
              <a:rPr lang="pt-BR" dirty="0"/>
              <a:t>Proporção de diabéticos com os exames complementares em dia de acordo com o </a:t>
            </a:r>
            <a:r>
              <a:rPr lang="pt-BR" dirty="0" smtClean="0"/>
              <a:t>protocolo. Fonte</a:t>
            </a:r>
            <a:r>
              <a:rPr lang="pt-BR" dirty="0"/>
              <a:t>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51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4952" y="243350"/>
            <a:ext cx="114664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2.5. Priorizar a prescrição de medicamentos da farmácia popular para 100% dos hipertensos cadastrados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prescrição de medicamentos da Farmácia Popular/Hiperdia priorizada.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871" y="2551674"/>
            <a:ext cx="9416233" cy="350743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633239" y="6059104"/>
            <a:ext cx="10989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5: Proporção de hipertensos com prescrição de medicamentos da Farmácia Popular /Hiperdia priorizada</a:t>
            </a:r>
            <a:r>
              <a:rPr lang="pt-BR" dirty="0" smtClean="0"/>
              <a:t>. Fonte</a:t>
            </a:r>
            <a:r>
              <a:rPr lang="pt-BR" dirty="0"/>
              <a:t>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082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85104" y="114562"/>
            <a:ext cx="114020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2.6. Priorizar a prescrição de medicamentos da farmácia popular para 100% dos diabéticos cadastrados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prescrição de medicamentos da Farmácia Popular/Hiperdia priorizada.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084" y="2355780"/>
            <a:ext cx="10463632" cy="3615558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858084" y="6065882"/>
            <a:ext cx="109132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6: Proporção de diabéticos com prescrição de medicamentos da Farmácia Popular /Hiperdia priorizada</a:t>
            </a:r>
            <a:r>
              <a:rPr lang="pt-BR" dirty="0" smtClean="0"/>
              <a:t>. Fonte</a:t>
            </a:r>
            <a:r>
              <a:rPr lang="pt-BR" dirty="0"/>
              <a:t>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3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3336" y="296216"/>
            <a:ext cx="11307651" cy="2325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2.7. Realizar avaliação da necessidade de atendimento odontológico em 100% dos hipertensos.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avaliação da necessidade de atendimento odontológico.  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338" y="2553381"/>
            <a:ext cx="9953051" cy="364221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010652" y="6187193"/>
            <a:ext cx="10580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7: Proporção de hipertensos com avaliação da necessidade de atendimento odontológico</a:t>
            </a:r>
            <a:r>
              <a:rPr lang="pt-BR" dirty="0" smtClean="0"/>
              <a:t>. Fonte</a:t>
            </a:r>
            <a:r>
              <a:rPr lang="pt-BR" dirty="0"/>
              <a:t>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64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5256" y="407609"/>
            <a:ext cx="113505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2.8. Realizar avaliação da necessidade de atendimento odontológico em 100% dos diabéticos.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avaliação da necessidade de atendimento odontológico.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70" y="2622782"/>
            <a:ext cx="10230062" cy="3483905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125036" y="6085829"/>
            <a:ext cx="10800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8: Proporção de diabéticos com avaliação da necessidade de atendimento odontológico</a:t>
            </a:r>
            <a:r>
              <a:rPr lang="pt-BR" dirty="0" smtClean="0"/>
              <a:t>. Fonte</a:t>
            </a:r>
            <a:r>
              <a:rPr lang="pt-BR" dirty="0"/>
              <a:t>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925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9144" y="181178"/>
            <a:ext cx="11221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3. Melhorar a adesão de hipertensos e/ou diabéticos ao programa.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3.1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Buscar 100% dos hipertensos faltosos às consultas na unidade de saúde conforme a periodicidade recomendada.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faltosos às consultas médicas com busca ativa.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114" y="2722467"/>
            <a:ext cx="9853864" cy="3511992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873114" y="6205408"/>
            <a:ext cx="99655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9. Proporção de hipertensos faltosos as consultas com busca ativa</a:t>
            </a:r>
            <a:r>
              <a:rPr lang="pt-BR" dirty="0" smtClean="0"/>
              <a:t>. Fonte</a:t>
            </a:r>
            <a:r>
              <a:rPr lang="pt-BR" dirty="0"/>
              <a:t>: Planilha de coleta de dados 2015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8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46468" y="201546"/>
            <a:ext cx="111831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3.2. Buscar 100% dos diabéticos faltosos às consultas na unidade de saúde conforme a periodicidade recomendada.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faltosos às consultas médicas com busca ativa. 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187" y="2255778"/>
            <a:ext cx="10558813" cy="382589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512872" y="6131068"/>
            <a:ext cx="102926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10: Proporção de diabéticos faltosos as consultas com busca ativa</a:t>
            </a:r>
            <a:r>
              <a:rPr lang="pt-BR" dirty="0" smtClean="0"/>
              <a:t>. Fonte</a:t>
            </a:r>
            <a:r>
              <a:rPr lang="pt-BR" dirty="0"/>
              <a:t>: Planilha de coleta de dados 2015.</a:t>
            </a:r>
          </a:p>
        </p:txBody>
      </p:sp>
    </p:spTree>
    <p:extLst>
      <p:ext uri="{BB962C8B-B14F-4D97-AF65-F5344CB8AC3E}">
        <p14:creationId xmlns:p14="http://schemas.microsoft.com/office/powerpoint/2010/main" val="35885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59346" y="232694"/>
            <a:ext cx="112346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4.1. Manter ficha de acompanhamento de 100% dos hipertensos cadastrados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registro adequado na ficha de acompanhamento.   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295" y="2971800"/>
            <a:ext cx="9650738" cy="313220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1033305" y="6065706"/>
            <a:ext cx="10982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11: Proporção de hipertensos com registro adequado na ficha de acompanhamento</a:t>
            </a:r>
            <a:r>
              <a:rPr lang="pt-BR" dirty="0" smtClean="0"/>
              <a:t>. Fonte</a:t>
            </a:r>
            <a:r>
              <a:rPr lang="pt-BR" dirty="0"/>
              <a:t>: Planilha de coleta de dados 2015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89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7831" y="343214"/>
            <a:ext cx="109899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4.2. Manter ficha de acompanhamento de 100% dos diabéticos cadastrados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registro adequado na ficha de acompanhamento.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29" y="3065173"/>
            <a:ext cx="6173275" cy="357090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6946007" y="5712743"/>
            <a:ext cx="48896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Figura 12. Proporção de diabéticos com registro adequado na ficha de acompanhamento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/>
              <a:t> Fonte</a:t>
            </a:r>
            <a:r>
              <a:rPr lang="pt-BR" dirty="0"/>
              <a:t>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4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16089" y="212037"/>
            <a:ext cx="6102625" cy="728871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2765" y="940906"/>
            <a:ext cx="12099235" cy="558579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Brasil, as doenças cardiovasculares representam importantes problemas de saúde pública, pois é a primeira causa de morte no país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Hipertensão Arterial Sistêmica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Diabetes Mellitus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constituem–se os mais importantes fatores de risco das doenças cardiovasculares.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Estratégia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Saúde da Família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configura-se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elemento chave no desenvolvimento das ações, através de uma equipe multidisciplinar que atua na promoção de saúde, prevenção e reabilitação de doenças e agravos mais frequentes</a:t>
            </a:r>
          </a:p>
        </p:txBody>
      </p:sp>
    </p:spTree>
    <p:extLst>
      <p:ext uri="{BB962C8B-B14F-4D97-AF65-F5344CB8AC3E}">
        <p14:creationId xmlns:p14="http://schemas.microsoft.com/office/powerpoint/2010/main" val="4158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7577" y="352305"/>
            <a:ext cx="113462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5. Mapear hipertensos e diabéticos de risco para doença cardiovascular.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5.1. Realizar estratificação do risco cardiovascular em 100% dos hipertensos cadastrados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estratificação de risco cardiovascular. 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5.2. Realizar estratificação do risco cardiovascular em 100% dos diabéticos cadastrados na unidade de saúde.</a:t>
            </a:r>
          </a:p>
          <a:p>
            <a:pPr algn="just">
              <a:lnSpc>
                <a:spcPct val="20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estratificação de risco cardiovascular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020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9549" y="436122"/>
            <a:ext cx="11346288" cy="612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Objetivo 6. Promover a saúde de hipertensos e diabéticos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Meta 6.1. Garantir orientação nutricional sobre alimentação saudável a 100% dos hipertensos. 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orientação nutricional sobre alimentação saudável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Meta 6.2. Garantir orientação nutricional sobre alimentação saudável a 100% dos diabéticos.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orientação nutricional sobre alimentação saudável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64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9549" y="389080"/>
            <a:ext cx="1075385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6.3. Garantir orientação em relação à prática regular de atividade física a 100% dos usuários hipertensos.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orientação sobre prática regular de atividade física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6.4. Garantir orientação em relação à prática regular de atividade física a 100% dos usuários diabéticos.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orientação sobre prática regular de atividade física.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meses.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1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62377" y="652101"/>
            <a:ext cx="1083542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6.5. Garantir orientação sobre os riscos do tabagismo a 100% dos usuários hipertensos.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orientação sobre os riscos do tabagismo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6.6. Garantir orientação sobre os riscos do tabagismo a 100% dos usuários diabéticos.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orientação sobre os riscos do tabagismo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meses.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10862" y="549069"/>
            <a:ext cx="1074527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6.7. Garantir orientação sobre higiene bucal a 100% dos usuários hipertensos.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orientação sobre higiene bucal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6.8. Garantir orientação sobre higiene bucal a 100% dos usuários diabéticos.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orientação sobre higiene bucal.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meses.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1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23741" y="439496"/>
            <a:ext cx="11157399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comportamento destes indicadores se deve ao fato que estas ações formam parte da rotina da UBS realizadas desde o nosso primeiro dia de trabalho na unidade básica de saúde. Eu fico muito animada como qualquer profissional quando realizo uma palestra educativa, onde participam os grupos do Hiperdia ou a comunidade toda. É muito bom também falar do apoio oferecido pelos profissionais da equipe do NASF, com as palestras e atividades educativas também. Acredito que estas ações formam parte de nossa rotina e vai formar parte da rotina futura dos profissionais na UBS.</a:t>
            </a:r>
          </a:p>
        </p:txBody>
      </p:sp>
    </p:spTree>
    <p:extLst>
      <p:ext uri="{BB962C8B-B14F-4D97-AF65-F5344CB8AC3E}">
        <p14:creationId xmlns:p14="http://schemas.microsoft.com/office/powerpoint/2010/main" val="251057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86692" y="117694"/>
            <a:ext cx="1130530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trabalho em equipe foi essencial para a realização das ações propostas pelo estudo. A maioria dos membros da equipe foi participativa as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ações desenvolvidas e conseguimos unir mais a nossa equipe favorecendo o nosso trabalho .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o serviço,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foi de vital importância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conseguimos envolver todos os profissionais da equipe nas atividades de atenção ao programa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 hiperdia 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viabilizamos o atendimento a um maior número de usuários 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serviço.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a comunidade,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teve um impacto muito grande, no entanto a percepção destes ainda é pouca. Por enquanto o atendimento destes grupos de usuários está garantido na nossa UBS.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2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7928" y="294445"/>
            <a:ext cx="11610109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oje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nós estamos 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conseguindo: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Agendar consultas aos usuários faltosos 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Incluir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aferição da circunferência braquial e da cintura na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triagem.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Realizar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glicotestes quando temos material disponível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Orientar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periodicidade das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consulta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o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exame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clínico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adequado .</a:t>
            </a:r>
            <a:endParaRPr lang="pt-BR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avaliação de risco cardiovascular 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Prescrever os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exames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laboratoriais.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atividades com os grupos de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hiperdia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com a equipe do 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NASF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2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Assim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posso garantir que estas ações foram incorporadas nas rotinas da nossa UBS e pretendemos expandir as mesmas para o programa de atenção à saúde dos Idosos.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t-BR" sz="2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2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87928" y="0"/>
            <a:ext cx="112776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começo foi </a:t>
            </a: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muito importante para atingir a obtenção do título de especialista em saúde da família, ainda sem compreender direito o Projeto Pedagógico do curso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 entender o Projeto Pedagógico do curso, o objetivo da minha motivação deixou de ser pessoal e passou a ser coletiva. Compartilhei aprendizados com a equipe multidisciplinar da USF que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Curso realmente está sendo muito importante para minha prática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profissional, pois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adquiri muitos conhecimentos e experiências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sobre a ESF na APS,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além de compreender seu funcionamento e a articulação com diversas esferas assistenciais.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uma experiência muito enriquecedora. Entretanto, considero satisfatória a realização da minha intervenção com os resultados alcançados, ainda que não tão abrangentes, e com meu aprendizado.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63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34895" y="972283"/>
            <a:ext cx="539602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MUITO </a:t>
            </a:r>
          </a:p>
          <a:p>
            <a:pPr algn="ctr"/>
            <a:r>
              <a:rPr lang="pt-BR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OBRIGADO</a:t>
            </a:r>
            <a:endParaRPr lang="pt-BR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455" y="5438991"/>
            <a:ext cx="2050475" cy="121703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59" y="138544"/>
            <a:ext cx="1908464" cy="145472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368" y="2958500"/>
            <a:ext cx="1945179" cy="116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02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809" y="662610"/>
            <a:ext cx="111804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município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Santana esta 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localizado no estado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Amapá.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Tem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uma população de 102.868 habitantes. Destes 50.361são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homens (49%)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50.842 são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mulheres (50,24%);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Existem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cerca de 99.094 (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97,92%)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habitantes na zona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urbana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 torno de 3.774 pessoas vivem na zona rural (IBGE, 2009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Possui um  Centro de Especialidades Odontológicas 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Hospital Municipal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Clínico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–Cirúrgico 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obstétrico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(que está sendo reformado e ampliado), com atendimento de urgência, emergências, ambulatorial e internação.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Laboratório  Municipal para a realização de exames complementares situado no bairro Fonte Nova.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Centro de Vigilância em Saúde da Mulher 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 de Fisioterapia e reabilitação. 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4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4296" y="125576"/>
            <a:ext cx="10442713" cy="663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Características da UBS</a:t>
            </a:r>
          </a:p>
          <a:p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Está situada no Bairro Novo Brasília.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uma população de cerca de 15.000 habitantes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 Predominam pessoas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jovens na faixa etária entre 15 e 59 anos (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9.263)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sendo 5.200 homens e 4.063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mulheres</a:t>
            </a:r>
            <a:r>
              <a:rPr lang="pt-BR" sz="2300" dirty="0" smtClean="0"/>
              <a:t>. </a:t>
            </a:r>
            <a:endParaRPr lang="pt-B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Tem 4 ESF (médico, enfermeira, técnico de enfermagem, equipe odontológica, ACS e equipe do NASF). Este último formado por Nutricionista, Psicologista, 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Fonoaudiologista</a:t>
            </a: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, Fisioterapeuta, Assistente Social e Orientador Físico 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3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São acompanhados também, usuários de fora de área de abrangência, pela proximidade com a área portuária, onde chegam na  busca de atenção médica especializada e pela cercania dos estados de Belém e </a:t>
            </a:r>
            <a:r>
              <a:rPr lang="pt-BR" sz="23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Pará.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48138" y="1"/>
            <a:ext cx="1098605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Antes da intervenção a ações programática tinha a seguinte situação :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cadastramento dos usuários hipertensos e diabéticos era falho;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registro e atualização destes não acontecia com sistematicidade;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avaliação de risco cardiovascular geralmente não era ofertada a todos ao usuários;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orientações sobre educação em saúde não eram realizadas adequadamente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Também não realizavam corretamente a indicações dos exames de acordo com o protocolo 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3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17010" y="196331"/>
            <a:ext cx="114022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alvo de nosso estudo ,caracteriza-se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 não ter modos e estilos de vida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saudáveis: (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dieta rica em gorduras, entre outros). Às vezes, na visita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domiciliar ou na própria UBS,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eles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foram 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assistidos e encaminhados para emergências do Hospital com descontrole metabólico 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 hipertensão maligna. Tudo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isso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foi o que nos motivou para realizar nossa intervenção e atingir o objetivo principal :</a:t>
            </a: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Melhorar 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Atenção aos Usuários com Hipertensão Arterial Sistêmica e/ou Diabetes mellitus, na UBS Antônio Sirieiro, Santana-AP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73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7730" y="128789"/>
            <a:ext cx="1144931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1. Ampliar a cobertura a hipertensos e/ou diabéticos.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1.1. Cadastrar 80% dos hipertensos da área de abrangência no Programa de Atenção a Hipertensão Arterial a Diabetes Mellitus da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Cobertura do programa de atenção ao hipertenso na unidade de saúde.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287" y="2437113"/>
            <a:ext cx="8380430" cy="3644983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542861" y="6082096"/>
            <a:ext cx="11059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1: Cobertura do programa de atenção ao hipertenso na unidade de saúde.</a:t>
            </a:r>
          </a:p>
          <a:p>
            <a:pPr algn="ctr"/>
            <a:r>
              <a:rPr lang="pt-BR" dirty="0"/>
              <a:t>Fonte: Planilha de coleta de dados </a:t>
            </a:r>
            <a:r>
              <a:rPr lang="pt-BR" dirty="0" smtClean="0"/>
              <a:t>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6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43437" y="462291"/>
            <a:ext cx="114278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1.2. Cadastrar 80% dos diabéticos dá área de abrangência no Programa de Atenção a Hipertensão Arterial e a Diabetes Mellitus da unidade de Saúde.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Cobertura do programa de atenção ao diabético na unidade de saúde.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731" y="2331995"/>
            <a:ext cx="8752437" cy="368169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743041" y="6013685"/>
            <a:ext cx="11028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/>
              <a:t>Figura 2. Cobertura do programa de atenção ao diabético na unidade de saúde.</a:t>
            </a:r>
          </a:p>
          <a:p>
            <a:pPr algn="ctr"/>
            <a:r>
              <a:rPr lang="pt-BR" dirty="0"/>
              <a:t>Fonte: Planilha de coleta de dados 2015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6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03262" y="522761"/>
            <a:ext cx="11688417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Objetivo 2. Melhorar a qualidade da atenção a hipertensos e/ou diabéticos.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2.1. Realizar exame clínico apropriado em 100% dos hipertensos.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hipertensos com o exame clínico apropriado de acordo com o protocolo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meses.</a:t>
            </a:r>
          </a:p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Meta 2.2. Realizar exame clínico apropriado em 100% dos diabéticos.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Indicador: Proporção de diabéticos com o exame clínico apropriado de acordo com o protocolo. 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Atingimos 100% em todos os meses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99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273</TotalTime>
  <Words>2070</Words>
  <Application>Microsoft Office PowerPoint</Application>
  <PresentationFormat>Widescreen</PresentationFormat>
  <Paragraphs>149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6" baseType="lpstr">
      <vt:lpstr>Arial</vt:lpstr>
      <vt:lpstr>Calibri</vt:lpstr>
      <vt:lpstr>Times New Roman</vt:lpstr>
      <vt:lpstr>Tw Cen MT</vt:lpstr>
      <vt:lpstr>Wingdings</vt:lpstr>
      <vt:lpstr>Wingdings 2</vt:lpstr>
      <vt:lpstr>Mediano</vt:lpstr>
      <vt:lpstr>Curso de Especialização em. Saúde da família. Universidade Federal de Pelotas . Trabalho de Conclusão de Curso.  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de Especialização em. Saúde da família. Universidade Federal de Pelotas . Trabalho de Conclusão de Curso.</dc:title>
  <dc:creator>eldris bell duconger</dc:creator>
  <cp:lastModifiedBy>eldris bell duconger</cp:lastModifiedBy>
  <cp:revision>82</cp:revision>
  <dcterms:created xsi:type="dcterms:W3CDTF">2015-08-09T18:47:56Z</dcterms:created>
  <dcterms:modified xsi:type="dcterms:W3CDTF">2015-08-11T19:38:42Z</dcterms:modified>
</cp:coreProperties>
</file>