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3" r:id="rId4"/>
    <p:sldId id="305" r:id="rId5"/>
    <p:sldId id="306" r:id="rId6"/>
    <p:sldId id="258" r:id="rId7"/>
    <p:sldId id="259" r:id="rId8"/>
    <p:sldId id="309" r:id="rId9"/>
    <p:sldId id="311" r:id="rId10"/>
    <p:sldId id="266" r:id="rId11"/>
    <p:sldId id="267" r:id="rId12"/>
    <p:sldId id="269" r:id="rId13"/>
    <p:sldId id="270" r:id="rId14"/>
    <p:sldId id="272" r:id="rId15"/>
    <p:sldId id="273" r:id="rId16"/>
    <p:sldId id="276" r:id="rId17"/>
    <p:sldId id="288" r:id="rId18"/>
    <p:sldId id="290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CHES.IVAN\Downloads\semana%2013%20eldris%20(1)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CHES.IVAN\Downloads\semana%2013%20eldris%20(1)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CHES.IVAN\Downloads\semana%2013%20eldris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CHES.IVAN\Downloads\semana%2013%20eldris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CHES.IVAN\Downloads\semana%2013%20eldris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LCHES.IVAN\Downloads\semana%2013%20eldris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4835323003979"/>
          <c:y val="7.8644784786517069E-2"/>
          <c:w val="0.83548175429684191"/>
          <c:h val="0.78713853076057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0.11832061068702292</c:v>
                </c:pt>
                <c:pt idx="1">
                  <c:v>0.21755725190839725</c:v>
                </c:pt>
                <c:pt idx="2">
                  <c:v>0.67557251908396942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15872"/>
        <c:axId val="141617408"/>
      </c:barChart>
      <c:catAx>
        <c:axId val="14161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17408"/>
        <c:crosses val="autoZero"/>
        <c:auto val="1"/>
        <c:lblAlgn val="ctr"/>
        <c:lblOffset val="100"/>
        <c:noMultiLvlLbl val="0"/>
      </c:catAx>
      <c:valAx>
        <c:axId val="1416174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1587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0.16853932584269701</c:v>
                </c:pt>
                <c:pt idx="1">
                  <c:v>0.21348314606741631</c:v>
                </c:pt>
                <c:pt idx="2">
                  <c:v>0.38202247191011357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42368"/>
        <c:axId val="141681024"/>
      </c:barChart>
      <c:catAx>
        <c:axId val="1416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81024"/>
        <c:crosses val="autoZero"/>
        <c:auto val="1"/>
        <c:lblAlgn val="ctr"/>
        <c:lblOffset val="100"/>
        <c:noMultiLvlLbl val="0"/>
      </c:catAx>
      <c:valAx>
        <c:axId val="141681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42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02528"/>
        <c:axId val="142104064"/>
      </c:barChart>
      <c:catAx>
        <c:axId val="1421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104064"/>
        <c:crosses val="autoZero"/>
        <c:auto val="1"/>
        <c:lblAlgn val="ctr"/>
        <c:lblOffset val="100"/>
        <c:noMultiLvlLbl val="0"/>
      </c:catAx>
      <c:valAx>
        <c:axId val="1421040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102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33504"/>
        <c:axId val="144121856"/>
      </c:barChart>
      <c:catAx>
        <c:axId val="1421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4121856"/>
        <c:crosses val="autoZero"/>
        <c:auto val="1"/>
        <c:lblAlgn val="ctr"/>
        <c:lblOffset val="100"/>
        <c:noMultiLvlLbl val="0"/>
      </c:catAx>
      <c:valAx>
        <c:axId val="1441218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133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43488"/>
        <c:axId val="144145024"/>
      </c:barChart>
      <c:catAx>
        <c:axId val="1441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4145024"/>
        <c:crosses val="autoZero"/>
        <c:auto val="1"/>
        <c:lblAlgn val="ctr"/>
        <c:lblOffset val="100"/>
        <c:noMultiLvlLbl val="0"/>
      </c:catAx>
      <c:valAx>
        <c:axId val="144145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41434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7326600150953"/>
          <c:y val="4.1063237362239886E-2"/>
          <c:w val="0.87397561234640164"/>
          <c:h val="0.83880461660731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56704"/>
        <c:axId val="144458496"/>
      </c:barChart>
      <c:catAx>
        <c:axId val="1444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4458496"/>
        <c:crosses val="autoZero"/>
        <c:auto val="1"/>
        <c:lblAlgn val="ctr"/>
        <c:lblOffset val="100"/>
        <c:noMultiLvlLbl val="0"/>
      </c:catAx>
      <c:valAx>
        <c:axId val="1444584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_tradn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4456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0AC8-CC3E-4776-B8D5-0F501F968E31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F897-2243-4F2C-BBFC-B65A913C36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5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3F897-2243-4F2C-BBFC-B65A913C369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64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16/9/2015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6624736"/>
          </a:xfrm>
        </p:spPr>
        <p:txBody>
          <a:bodyPr>
            <a:normAutofit/>
          </a:bodyPr>
          <a:lstStyle/>
          <a:p>
            <a:r>
              <a:rPr lang="pt-BR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Universidade </a:t>
            </a: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Aberta do SUS – UNASUS</a:t>
            </a:r>
            <a:b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Modalidade à Distância</a:t>
            </a:r>
          </a:p>
          <a:p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Mais Médicos para o Brasil</a:t>
            </a:r>
          </a:p>
          <a:p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Turma </a:t>
            </a:r>
            <a:r>
              <a:rPr lang="pt-BR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pt-BR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Trabalho de Conclusão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  <a:p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à saúde de pessoas portadoras de Hipertensão Arterial Sistêmica e Diabetes Mellitus na UBS de Relvado/RS 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Autor: Dr.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Eldris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Rosa Cabrera Escalona</a:t>
            </a:r>
          </a:p>
          <a:p>
            <a:pPr algn="l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Rebeca Gusmão Soares</a:t>
            </a:r>
          </a:p>
          <a:p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908720"/>
            <a:ext cx="781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5733256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361" y="964283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1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" y="6093296"/>
            <a:ext cx="8864600" cy="76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áfico 5"/>
          <p:cNvGraphicFramePr/>
          <p:nvPr/>
        </p:nvGraphicFramePr>
        <p:xfrm>
          <a:off x="2143108" y="714356"/>
          <a:ext cx="5188527" cy="336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ubtítulo 4"/>
          <p:cNvSpPr>
            <a:spLocks noGrp="1"/>
          </p:cNvSpPr>
          <p:nvPr>
            <p:ph type="subTitle" idx="1"/>
          </p:nvPr>
        </p:nvSpPr>
        <p:spPr>
          <a:xfrm>
            <a:off x="785786" y="4357694"/>
            <a:ext cx="7429552" cy="128110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Gráfico indicativo da Cobertura do programa de atenção ao hipertenso na UBS Relvado.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Fonte: Planilha Final da Coleta de Dados, 2015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9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949280"/>
            <a:ext cx="8864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7358114" cy="11858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Figura 2- Gráfico indicativo da Cobertura do programa de atenção ao diabético na UBS Relvado.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Fonte: Planilha Final da Coleta de Dados, 2015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857356" y="714356"/>
          <a:ext cx="5176856" cy="347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69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949280"/>
            <a:ext cx="8864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28662" y="4071942"/>
            <a:ext cx="7500990" cy="15668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Figura 3 – Gráfico indicativo da Proporção de hipertensos com o exame clínico em dia de acordo com o protocolo.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Fonte: Planilha Final da Coleta de Dados, 2015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143108" y="714356"/>
          <a:ext cx="5562605" cy="303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67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8" y="6044379"/>
            <a:ext cx="8864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28662" y="4071942"/>
            <a:ext cx="7429552" cy="15668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Figura 4 – Gráfico indicativo da Proporção de diabéticos com o exame clínico em dia de acordo com o protocolo.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Fonte: Planilha Final da Coleta de Dados, 2015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714480" y="714356"/>
          <a:ext cx="5843597" cy="285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42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1" y="5949280"/>
            <a:ext cx="8864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7429552" cy="1281106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Figura 5 – Gráfico indicativo da Proporção de hipertensos com exames complementares em dia de acordo com o protocolo.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Fonte: Planilha Final da Coleta de Dados, 2015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000100" y="428604"/>
          <a:ext cx="6786610" cy="401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08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6634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57224" y="4572008"/>
            <a:ext cx="7643866" cy="10667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Figura 6 – Proporção de diabéticos com exames complementares em dia de acordo com o protocolo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Fonte: Planilha Final da Coleta de Dados, 2015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357290" y="785794"/>
          <a:ext cx="6167465" cy="343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555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</a:t>
            </a:r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Obj: 2 ( meta 2.6):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diabéticos com prescrição de medicamentos da Farmácia Popular/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Hiperdia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priorizada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consolidou-se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mês 1 92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(46),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mês 2 92,6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(50),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mês 3 93,5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(87)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 mês 4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94,1% (95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7"/>
            <a:ext cx="612068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3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16</a:t>
            </a:r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 5 ( meta 5.2): Proporção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diabéticos com estratificação de risco cardiovascular por exame clínico em dia, no mês 1 92% (46), no mês 2 92,6% (50), no mês 3 83,9% (78) e no mês 4 81,2% (82)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9127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9" y="6112451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7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597352"/>
          </a:xfrm>
        </p:spPr>
        <p:txBody>
          <a:bodyPr/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17</a:t>
            </a:r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 6 ( meta 6.1):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hipertensos como orientação nutricional sobre alimentação saudável, no mês 1 89% (211), no mês 2 90,6% (252), no mês 3 94,7% (485) e no mês 4 95,1% (547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3"/>
            <a:ext cx="67687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6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12968" cy="792087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764704"/>
            <a:ext cx="8501122" cy="6093296"/>
          </a:xfrm>
        </p:spPr>
        <p:txBody>
          <a:bodyPr>
            <a:normAutofit/>
          </a:bodyPr>
          <a:lstStyle/>
          <a:p>
            <a:pPr algn="l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" y="6108700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0034" y="1000108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 a intervenção no programa de hipertensão arterial e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diabetes mellitus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em nossa UBS conseguimos aumentar a cobertura de hipertensos e diabéticos acompanhados no serviço.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Foi possível vislumbrar também com a intervenção, a melhoria da qualidade de atenção dos usuários cadastrados, realizando-se exame clínico completo e os exames complementares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 este trabalho, foi garantido que a maioria dos usuários utilizasse os remédios da farmácia da UBS e da Farmácia Popular.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.Adicionalmente, foram feitas atividades de educação em saúde com a primazia de promover saúde dos usuários com orientação sobre nutrição adequada, prática regular de atividade física, orientação sobre riscos de tabagismo e orientação sobre higiene bucal.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Dos objetivos propostos em nosso trabalho desenvolvemos ações para fomentar hábitos e estilos de vida saudáveis, incorporação da prática de exercício físico sistemático de usuários hipertensos e diabéticos.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0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r>
              <a:rPr lang="pt-BR" b="1" u="sng" dirty="0" smtClean="0">
                <a:solidFill>
                  <a:schemeClr val="tx1"/>
                </a:solidFill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hipertensão arterial sistêmica (HAS) é um dos mais relevantes problemas de saúde pública do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país. É uma doença que acomete crianças ,adultos e idosos ,homens e mulheres. É a responsável por 25 à 40% das cardiopatias isquêmicas e dos acidentes vasculares cerebrais, portanto caracteriza-se como umas das causas de maior redução da qualidade e expectativa de vida dos indivíduos.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mellitus (DM) é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doença reconhecida também como um problema de saúde publica, pois é um grupo de doenças metabólicas de origem múltipla decorrente da falta de insulina e ou incapacidade da insulina exercer adequadamente seus efeitos causando um aumento da glicose no sangue.</a:t>
            </a:r>
          </a:p>
          <a:p>
            <a:pPr algn="l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67" y="5877272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568952" cy="5949280"/>
          </a:xfrm>
        </p:spPr>
        <p:txBody>
          <a:bodyPr>
            <a:normAutofit/>
          </a:bodyPr>
          <a:lstStyle/>
          <a:p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meu processo</a:t>
            </a:r>
            <a:b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pessoal de aprendizagem</a:t>
            </a:r>
          </a:p>
          <a:p>
            <a:endParaRPr lang="pt-BR" sz="2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do período de estudo foi muito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 devido a fatores que influenciaram muito como as dificuldades com o idioma e a forma de ensino, mais a medida que o tempo foi passando obtive um crescimento tanto profissional como pessoal.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429684" cy="1214446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sz="8000" dirty="0" smtClean="0">
              <a:latin typeface="Algerian" panose="04020705040A02060702" pitchFamily="82" charset="0"/>
            </a:endParaRPr>
          </a:p>
          <a:p>
            <a:r>
              <a:rPr lang="pt-BR" sz="22200" dirty="0" smtClean="0">
                <a:solidFill>
                  <a:schemeClr val="tx1"/>
                </a:solidFill>
                <a:latin typeface="Comic Sans MS" pitchFamily="66" charset="0"/>
              </a:rPr>
              <a:t>OBRIGADA!!</a:t>
            </a:r>
            <a:endParaRPr lang="pt-BR" sz="2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encrypted-tbn0.gstatic.com/images?q=tbn:ANd9GcTK4zW4syZqPBvUrMK9IB5skN7d-Mwodd7tjCUUIS0X5uagQ7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802" y="2643182"/>
            <a:ext cx="6008156" cy="3776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0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endParaRPr lang="pt-BR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</a:t>
            </a:r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</a:p>
          <a:p>
            <a:endParaRPr lang="pt-BR" sz="28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5786" y="1571613"/>
            <a:ext cx="27860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Relvado é conhecida como a “cidade do churrasco”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Município de Origem: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Encantado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População: 2.156 habitantes (IBGE 2010)</a:t>
            </a:r>
          </a:p>
        </p:txBody>
      </p:sp>
      <p:pic>
        <p:nvPicPr>
          <p:cNvPr id="8" name="Picture 2" descr="http://mw2.google.com/mw-panoramio/photos/medium/66913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5286412" cy="5224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1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algn="just"/>
            <a:endParaRPr lang="pt-BR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Unidade </a:t>
            </a:r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de 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856895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00034" y="1571612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Uma UBS, Dentista, nutricionista, psicóloga, fonoaudióloga, 3 médicos clínicos, 1 ginecologista e equipe de enfermagem (2 enfermeiras e 4 técnicas de enfermagem) e 5 agentes comunitários de saúde.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 de 100% pela ESF,  2.155 habitantes</a:t>
            </a:r>
          </a:p>
        </p:txBody>
      </p:sp>
    </p:spTree>
    <p:extLst>
      <p:ext uri="{BB962C8B-B14F-4D97-AF65-F5344CB8AC3E}">
        <p14:creationId xmlns:p14="http://schemas.microsoft.com/office/powerpoint/2010/main" val="28408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28992" cy="712879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Situação da ação programática na </a:t>
            </a:r>
            <a:r>
              <a:rPr lang="pt-BR" dirty="0" smtClean="0">
                <a:solidFill>
                  <a:schemeClr val="tx1"/>
                </a:solidFill>
              </a:rPr>
              <a:t>UBS </a:t>
            </a:r>
            <a:r>
              <a:rPr lang="pt-BR" dirty="0">
                <a:solidFill>
                  <a:schemeClr val="tx1"/>
                </a:solidFill>
              </a:rPr>
              <a:t>antes da </a:t>
            </a:r>
            <a:r>
              <a:rPr lang="pt-BR" dirty="0" smtClean="0">
                <a:solidFill>
                  <a:schemeClr val="tx1"/>
                </a:solidFill>
              </a:rPr>
              <a:t>intervenção:</a:t>
            </a: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abrangência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 registrado 262 (100%)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com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HAS)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89 (100%) usuários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temos uma cobertura conforme a demanda, a participação nas atividades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educação em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 é bom. A equipe realizou atividades de promoção da saúde relacionadas com as doenças crônicas não-transmissíveis, como a HAS e DM. Orientando sobre o controle das doenças HAS e DM bem como a prevenção da mesma. 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6093296"/>
            <a:ext cx="82788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11467"/>
          </a:xfrm>
        </p:spPr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28670"/>
            <a:ext cx="8928992" cy="581269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</a:p>
          <a:p>
            <a:pPr algn="l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à saúde de pessoas com Hipertensão Arterial Sistêmica e Diabetes Mellitus cadastradas na Unidade Básica de Saúde Relvado do município de Relvado, Rio Grande do Sul.</a:t>
            </a:r>
          </a:p>
          <a:p>
            <a:pPr algn="l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Específicos</a:t>
            </a: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de hipertensos e/ou diabéticos da área da ESF.</a:t>
            </a:r>
          </a:p>
          <a:p>
            <a:pPr lvl="0" algn="l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da atenção a hipertensos e/ou diabéticos da área da ESF Relvado.</a:t>
            </a:r>
          </a:p>
          <a:p>
            <a:pPr lvl="0" algn="l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adesão de hipertensos e/ou diabéticos ao programa.</a:t>
            </a:r>
          </a:p>
          <a:p>
            <a:pPr lvl="0" algn="l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registro das informações dos usuários hipertensos e diabéticos da área da ESF Relvado.</a:t>
            </a:r>
          </a:p>
          <a:p>
            <a:pPr lvl="0" algn="l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saúde de hipertensos e diabéticos da área da ESF </a:t>
            </a:r>
            <a:r>
              <a:rPr lang="pt-BR" sz="2400" dirty="0" smtClean="0">
                <a:solidFill>
                  <a:schemeClr val="tx1"/>
                </a:solidFill>
              </a:rPr>
              <a:t>Relvado.</a:t>
            </a:r>
          </a:p>
          <a:p>
            <a:pPr algn="l">
              <a:lnSpc>
                <a:spcPct val="150000"/>
              </a:lnSpc>
            </a:pP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165304"/>
            <a:ext cx="885698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5884136"/>
          </a:xfrm>
        </p:spPr>
        <p:txBody>
          <a:bodyPr>
            <a:normAutofit lnSpcReduction="10000"/>
          </a:bodyPr>
          <a:lstStyle/>
          <a:p>
            <a:r>
              <a:rPr lang="pt-BR" u="sng" dirty="0" smtClean="0">
                <a:solidFill>
                  <a:schemeClr val="tx1"/>
                </a:solidFill>
              </a:rPr>
              <a:t>Ações</a:t>
            </a:r>
          </a:p>
          <a:p>
            <a:endParaRPr lang="pt-BR" u="sng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registro das informações dos usuários hipertensos e diabéticos da área.</a:t>
            </a:r>
          </a:p>
          <a:p>
            <a:pPr algn="l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Mapear hipertensos e diabéticos de risco para doença cardiovascular.</a:t>
            </a:r>
          </a:p>
          <a:p>
            <a:pPr algn="l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adesão de hipertensos e/ou diabéticos ao programa.</a:t>
            </a:r>
          </a:p>
          <a:p>
            <a:pPr algn="l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do atendimento a hipertensos e/ou diabéticos da área da ESF Relvado.</a:t>
            </a:r>
          </a:p>
          <a:p>
            <a:pPr algn="l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a hipertensos e/ou diabéticos da área da ESF Relvado.</a:t>
            </a:r>
          </a:p>
          <a:p>
            <a:pPr algn="l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saúde de hipertensos e diabéticos da área.</a:t>
            </a:r>
          </a:p>
          <a:p>
            <a:pPr algn="l"/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021288"/>
            <a:ext cx="886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Todas as informações referentes aos  usuários, como por exemplo, exames laboratoriais, consultas em atraso, participação em grupos de saúde, avaliação de risco, evolução física e psicológica, serão registrados nos prontuários. </a:t>
            </a:r>
          </a:p>
          <a:p>
            <a:r>
              <a:rPr lang="pt-BR" sz="2400" dirty="0" smtClean="0"/>
              <a:t>Nesta perspectiva, o objetivo é que os prontuários sejam acessíveis aos usuários, para que cada um possa conhecer o seu histórico e o profissional contribua com a qualificação do prontuário fazendo anotações que ajudem a prover um melhor acompanhamento e tratamento destes pacientes.</a:t>
            </a:r>
          </a:p>
          <a:p>
            <a:endParaRPr lang="pt-BR" sz="2400" dirty="0" smtClean="0"/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38999"/>
            <a:ext cx="886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38999"/>
            <a:ext cx="886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inverso\Desktop\fotos revelar\fotos\Ca_mama_ut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3929090" cy="5072074"/>
          </a:xfrm>
          <a:prstGeom prst="rect">
            <a:avLst/>
          </a:prstGeom>
          <a:noFill/>
        </p:spPr>
      </p:pic>
      <p:pic>
        <p:nvPicPr>
          <p:cNvPr id="1027" name="Picture 3" descr="C:\Documents and Settings\inverso\Desktop\fotos revelar\fotos\hiperdi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0777" t="24424" r="6599" b="20623"/>
          <a:stretch>
            <a:fillRect/>
          </a:stretch>
        </p:blipFill>
        <p:spPr bwMode="auto">
          <a:xfrm>
            <a:off x="5072066" y="3786190"/>
            <a:ext cx="3286148" cy="2214578"/>
          </a:xfrm>
          <a:prstGeom prst="rect">
            <a:avLst/>
          </a:prstGeom>
          <a:noFill/>
        </p:spPr>
      </p:pic>
      <p:pic>
        <p:nvPicPr>
          <p:cNvPr id="1028" name="Picture 4" descr="C:\Documents and Settings\inverso\Desktop\fotos revelar\DSC00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4724347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1043</Words>
  <Application>Microsoft Office PowerPoint</Application>
  <PresentationFormat>Apresentação na tela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</vt:lpstr>
      <vt:lpstr>Apresentação do PowerPoint</vt:lpstr>
      <vt:lpstr>Logística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  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reyes cruz</dc:creator>
  <cp:lastModifiedBy> </cp:lastModifiedBy>
  <cp:revision>104</cp:revision>
  <dcterms:created xsi:type="dcterms:W3CDTF">2015-07-25T14:25:04Z</dcterms:created>
  <dcterms:modified xsi:type="dcterms:W3CDTF">2015-09-16T20:37:32Z</dcterms:modified>
</cp:coreProperties>
</file>