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67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9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Melhoria da Atenção aos Hipertensos </a:t>
            </a:r>
            <a:r>
              <a:rPr lang="pt-BR" sz="4000" dirty="0" smtClean="0"/>
              <a:t>e Diabéticos NA UBS DE </a:t>
            </a:r>
            <a:r>
              <a:rPr lang="pt-BR" sz="4000" dirty="0"/>
              <a:t>Roca </a:t>
            </a:r>
            <a:r>
              <a:rPr lang="pt-BR" sz="4000" dirty="0" smtClean="0"/>
              <a:t>Sales/RS</a:t>
            </a: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AutorA</a:t>
            </a:r>
            <a:r>
              <a:rPr lang="pt-BR" dirty="0" smtClean="0"/>
              <a:t>: Drª </a:t>
            </a:r>
            <a:r>
              <a:rPr lang="pt-BR" dirty="0" err="1"/>
              <a:t>Eldrys</a:t>
            </a:r>
            <a:r>
              <a:rPr lang="pt-BR" dirty="0"/>
              <a:t> Rodriguez </a:t>
            </a:r>
            <a:r>
              <a:rPr lang="pt-BR" dirty="0" err="1"/>
              <a:t>Rubio</a:t>
            </a:r>
            <a:r>
              <a:rPr lang="pt-BR" dirty="0"/>
              <a:t> </a:t>
            </a:r>
          </a:p>
          <a:p>
            <a:r>
              <a:rPr lang="pt-BR" dirty="0"/>
              <a:t>Orientadora</a:t>
            </a:r>
            <a:r>
              <a:rPr lang="pt-BR" dirty="0" smtClean="0"/>
              <a:t>: Danielle </a:t>
            </a:r>
            <a:r>
              <a:rPr lang="pt-BR" dirty="0"/>
              <a:t>Vasconcelos de Paula Acosta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7995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259774"/>
            <a:ext cx="11003972" cy="1028699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OBJETIVO 2 - </a:t>
            </a:r>
            <a:r>
              <a:rPr lang="pt-BR" sz="2800" b="1" dirty="0"/>
              <a:t>Melhorar a qualidade da atenção a pacientes hipertensos e/ou diabéticos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1" y="1288473"/>
            <a:ext cx="11003972" cy="5268191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Meta 2.1 </a:t>
            </a:r>
            <a:r>
              <a:rPr lang="pt-BR" sz="2000" dirty="0"/>
              <a:t>- Realizar exame clínico apropriado em 100% dos pacientes </a:t>
            </a:r>
            <a:r>
              <a:rPr lang="pt-BR" sz="2000" dirty="0" smtClean="0"/>
              <a:t>hipertensos</a:t>
            </a:r>
          </a:p>
          <a:p>
            <a:pPr>
              <a:lnSpc>
                <a:spcPct val="150000"/>
              </a:lnSpc>
            </a:pPr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0287" y="2191403"/>
            <a:ext cx="9006649" cy="412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8884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197428"/>
            <a:ext cx="10837717" cy="1122217"/>
          </a:xfrm>
        </p:spPr>
        <p:txBody>
          <a:bodyPr>
            <a:normAutofit/>
          </a:bodyPr>
          <a:lstStyle/>
          <a:p>
            <a:r>
              <a:rPr lang="pt-BR" sz="2800" b="1" dirty="0"/>
              <a:t>OBJETIVO 2 - Melhorar a qualidade da atenção a pacientes hipertensos e/ou diabéticos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1" y="1319645"/>
            <a:ext cx="10837717" cy="5205846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Meta 2.2 - Realizar </a:t>
            </a:r>
            <a:r>
              <a:rPr lang="pt-BR" sz="2000" dirty="0"/>
              <a:t>exame clínico apropriado em 100% dos pacientes </a:t>
            </a:r>
            <a:r>
              <a:rPr lang="pt-BR" sz="2000" dirty="0" smtClean="0"/>
              <a:t>diabéticos</a:t>
            </a:r>
          </a:p>
          <a:p>
            <a:pPr>
              <a:lnSpc>
                <a:spcPct val="150000"/>
              </a:lnSpc>
            </a:pPr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4124" y="2203597"/>
            <a:ext cx="9133040" cy="414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5027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238992"/>
            <a:ext cx="11014363" cy="1184563"/>
          </a:xfrm>
        </p:spPr>
        <p:txBody>
          <a:bodyPr/>
          <a:lstStyle/>
          <a:p>
            <a:r>
              <a:rPr lang="pt-BR" sz="2800" b="1" dirty="0">
                <a:solidFill>
                  <a:prstClr val="white"/>
                </a:solidFill>
              </a:rPr>
              <a:t>OBJETIVO 2 - Melhorar a qualidade da atenção a pacientes hipertensos e/ou diabéticos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1" y="1423555"/>
            <a:ext cx="11014363" cy="5122718"/>
          </a:xfrm>
        </p:spPr>
        <p:txBody>
          <a:bodyPr anchor="t">
            <a:normAutofit/>
          </a:bodyPr>
          <a:lstStyle/>
          <a:p>
            <a:r>
              <a:rPr lang="pt-BR" sz="2000" dirty="0" smtClean="0"/>
              <a:t>Meta 2.3 </a:t>
            </a:r>
            <a:r>
              <a:rPr lang="pt-BR" sz="2000" dirty="0"/>
              <a:t>- </a:t>
            </a:r>
            <a:r>
              <a:rPr lang="pt-BR" sz="2000" dirty="0" smtClean="0"/>
              <a:t>Garantir </a:t>
            </a:r>
            <a:r>
              <a:rPr lang="pt-BR" sz="2000" dirty="0"/>
              <a:t>a 100% dos pacientes hipertensos a realização de exame complementar em dia de acordo com o </a:t>
            </a:r>
            <a:r>
              <a:rPr lang="pt-BR" sz="2000" dirty="0" smtClean="0"/>
              <a:t>protocolo</a:t>
            </a:r>
          </a:p>
          <a:p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449" y="2191404"/>
            <a:ext cx="9281624" cy="425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8845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2" y="145474"/>
            <a:ext cx="11003972" cy="1142999"/>
          </a:xfrm>
        </p:spPr>
        <p:txBody>
          <a:bodyPr/>
          <a:lstStyle/>
          <a:p>
            <a:r>
              <a:rPr lang="pt-BR" sz="2800" b="1" dirty="0">
                <a:solidFill>
                  <a:prstClr val="white"/>
                </a:solidFill>
              </a:rPr>
              <a:t>OBJETIVO 2 - Melhorar a qualidade da atenção a pacientes hipertensos e/ou diabéticos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1" y="1288473"/>
            <a:ext cx="11003972" cy="5216236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Meta 2.4 - Garantir </a:t>
            </a:r>
            <a:r>
              <a:rPr lang="pt-BR" sz="2000" dirty="0"/>
              <a:t>a 100% dos diabéticos a realização de exame complementar em dia de acordo com o </a:t>
            </a:r>
            <a:r>
              <a:rPr lang="pt-BR" sz="2000" dirty="0" smtClean="0"/>
              <a:t>protocolo</a:t>
            </a:r>
          </a:p>
          <a:p>
            <a:pPr>
              <a:lnSpc>
                <a:spcPct val="150000"/>
              </a:lnSpc>
            </a:pPr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365" y="2328287"/>
            <a:ext cx="8975737" cy="4072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8856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249383"/>
            <a:ext cx="11035144" cy="1080654"/>
          </a:xfrm>
        </p:spPr>
        <p:txBody>
          <a:bodyPr/>
          <a:lstStyle/>
          <a:p>
            <a:r>
              <a:rPr lang="pt-BR" sz="2800" b="1" dirty="0">
                <a:solidFill>
                  <a:prstClr val="white"/>
                </a:solidFill>
              </a:rPr>
              <a:t>OBJETIVO 2 - Melhorar a qualidade da atenção a pacientes hipertensos e/ou diabéticos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1" y="1330037"/>
            <a:ext cx="11035144" cy="5226627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Meta 2.5 </a:t>
            </a:r>
            <a:r>
              <a:rPr lang="pt-BR" sz="2000" dirty="0"/>
              <a:t>- </a:t>
            </a:r>
            <a:r>
              <a:rPr lang="pt-BR" sz="2000" dirty="0" smtClean="0"/>
              <a:t>Priorizar </a:t>
            </a:r>
            <a:r>
              <a:rPr lang="pt-BR" sz="2000" dirty="0"/>
              <a:t>a prescrição de medicamentos da farmácia popular para 100% dos hipertensos cadastrados na unidade básica de saúde</a:t>
            </a:r>
            <a:r>
              <a:rPr lang="pt-BR" sz="2000" dirty="0" smtClean="0"/>
              <a:t>.</a:t>
            </a:r>
          </a:p>
          <a:p>
            <a:pPr>
              <a:lnSpc>
                <a:spcPct val="150000"/>
              </a:lnSpc>
            </a:pPr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372" y="2410691"/>
            <a:ext cx="8659019" cy="421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6291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259774"/>
            <a:ext cx="11035144" cy="1007917"/>
          </a:xfrm>
        </p:spPr>
        <p:txBody>
          <a:bodyPr/>
          <a:lstStyle/>
          <a:p>
            <a:r>
              <a:rPr lang="pt-BR" sz="2800" b="1" dirty="0">
                <a:solidFill>
                  <a:prstClr val="white"/>
                </a:solidFill>
              </a:rPr>
              <a:t>OBJETIVO 2 - Melhorar a qualidade da atenção a pacientes hipertensos e/ou diabéticos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1" y="1267691"/>
            <a:ext cx="11035144" cy="5299364"/>
          </a:xfrm>
        </p:spPr>
        <p:txBody>
          <a:bodyPr anchor="t"/>
          <a:lstStyle/>
          <a:p>
            <a:pPr>
              <a:lnSpc>
                <a:spcPct val="150000"/>
              </a:lnSpc>
            </a:pPr>
            <a:r>
              <a:rPr lang="pt-BR" sz="2000" dirty="0" smtClean="0"/>
              <a:t>Meta 2.6 </a:t>
            </a:r>
            <a:r>
              <a:rPr lang="pt-BR" sz="2000" dirty="0"/>
              <a:t>- </a:t>
            </a:r>
            <a:r>
              <a:rPr lang="pt-BR" sz="2000" dirty="0" smtClean="0"/>
              <a:t>Priorizar </a:t>
            </a:r>
            <a:r>
              <a:rPr lang="pt-BR" sz="2000" dirty="0"/>
              <a:t>a prescrição de medicamentos da farmácia popular para 100% dos diabéticos  cadastrados na unidade básica de </a:t>
            </a:r>
            <a:r>
              <a:rPr lang="pt-BR" sz="2000" dirty="0" smtClean="0"/>
              <a:t>saúde</a:t>
            </a:r>
          </a:p>
          <a:p>
            <a:pPr>
              <a:lnSpc>
                <a:spcPct val="150000"/>
              </a:lnSpc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802" y="2325528"/>
            <a:ext cx="9730734" cy="397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0881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238992"/>
            <a:ext cx="10733808" cy="1080653"/>
          </a:xfrm>
        </p:spPr>
        <p:txBody>
          <a:bodyPr>
            <a:normAutofit/>
          </a:bodyPr>
          <a:lstStyle/>
          <a:p>
            <a:r>
              <a:rPr lang="pt-BR" sz="2800" b="1" dirty="0"/>
              <a:t>OBJETIVO </a:t>
            </a:r>
            <a:r>
              <a:rPr lang="pt-BR" sz="2800" b="1" dirty="0" smtClean="0"/>
              <a:t>3 - </a:t>
            </a:r>
            <a:r>
              <a:rPr lang="pt-BR" sz="2800" b="1" dirty="0"/>
              <a:t>Melhorar a adesão de pacientes com hipertensão arterial e/ou diabetes mellitus ao programa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1" y="1319645"/>
            <a:ext cx="10733808" cy="5174673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Meta 3.1 </a:t>
            </a:r>
            <a:r>
              <a:rPr lang="pt-BR" sz="2000" dirty="0"/>
              <a:t>- Buscar 100% dos pacientes hipertensos faltosos às consultas na unidade de saúde conforme a periodicidade </a:t>
            </a:r>
            <a:r>
              <a:rPr lang="pt-BR" sz="2000" dirty="0" smtClean="0"/>
              <a:t>recomendada</a:t>
            </a:r>
          </a:p>
          <a:p>
            <a:pPr>
              <a:lnSpc>
                <a:spcPct val="150000"/>
              </a:lnSpc>
            </a:pPr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43" y="2325528"/>
            <a:ext cx="9694535" cy="396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691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145474"/>
            <a:ext cx="11014363" cy="1174171"/>
          </a:xfrm>
        </p:spPr>
        <p:txBody>
          <a:bodyPr/>
          <a:lstStyle/>
          <a:p>
            <a:r>
              <a:rPr lang="pt-BR" sz="2800" b="1" dirty="0">
                <a:solidFill>
                  <a:prstClr val="white"/>
                </a:solidFill>
              </a:rPr>
              <a:t>OBJETIVO 3 - Melhorar a adesão de pacientes com hipertensão arterial e/ou diabetes mellitus ao programa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1" y="1319645"/>
            <a:ext cx="11014363" cy="5216237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Meta 3.2 </a:t>
            </a:r>
            <a:r>
              <a:rPr lang="pt-BR" sz="2000" dirty="0"/>
              <a:t>- </a:t>
            </a:r>
            <a:r>
              <a:rPr lang="pt-BR" sz="2000" dirty="0" smtClean="0"/>
              <a:t>Buscar </a:t>
            </a:r>
            <a:r>
              <a:rPr lang="pt-BR" sz="2000" dirty="0"/>
              <a:t>100% dos diabéticos faltosos às consultas na unidade de saúde conforme a periodicidade </a:t>
            </a:r>
            <a:r>
              <a:rPr lang="pt-BR" sz="2000" dirty="0" smtClean="0"/>
              <a:t>recomendada</a:t>
            </a:r>
          </a:p>
          <a:p>
            <a:pPr>
              <a:lnSpc>
                <a:spcPct val="150000"/>
              </a:lnSpc>
            </a:pPr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833" y="2359884"/>
            <a:ext cx="9520275" cy="4061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5607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228601"/>
            <a:ext cx="10952017" cy="1184564"/>
          </a:xfrm>
        </p:spPr>
        <p:txBody>
          <a:bodyPr>
            <a:normAutofit/>
          </a:bodyPr>
          <a:lstStyle/>
          <a:p>
            <a:r>
              <a:rPr lang="pt-BR" sz="2800" b="1" dirty="0"/>
              <a:t>OBJETIVO 4 </a:t>
            </a:r>
            <a:r>
              <a:rPr lang="pt-BR" sz="2800" b="1" dirty="0" smtClean="0"/>
              <a:t>- Melhorar </a:t>
            </a:r>
            <a:r>
              <a:rPr lang="pt-BR" sz="2800" b="1" dirty="0"/>
              <a:t>o registro das informações na UBS dos pacientes com hipertensão arterial sistêmica e diabetes </a:t>
            </a:r>
            <a:r>
              <a:rPr lang="pt-BR" sz="2800" b="1" dirty="0" smtClean="0"/>
              <a:t>mellitus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1" y="1413165"/>
            <a:ext cx="10952017" cy="5133108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Meta 4.1 </a:t>
            </a:r>
            <a:r>
              <a:rPr lang="pt-BR" sz="2000" dirty="0"/>
              <a:t>- Manter ficha de acompanhamento de 100% dos pacientes hipertensos cadastrados na unidade de </a:t>
            </a:r>
            <a:r>
              <a:rPr lang="pt-BR" sz="2000" dirty="0" smtClean="0"/>
              <a:t>saúde</a:t>
            </a:r>
          </a:p>
          <a:p>
            <a:pPr>
              <a:lnSpc>
                <a:spcPct val="150000"/>
              </a:lnSpc>
            </a:pPr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7057" y="2441122"/>
            <a:ext cx="8940106" cy="4105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955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155864"/>
            <a:ext cx="11076708" cy="1132609"/>
          </a:xfrm>
        </p:spPr>
        <p:txBody>
          <a:bodyPr/>
          <a:lstStyle/>
          <a:p>
            <a:r>
              <a:rPr lang="pt-BR" sz="2800" b="1" dirty="0">
                <a:solidFill>
                  <a:prstClr val="white"/>
                </a:solidFill>
              </a:rPr>
              <a:t>OBJETIVO 4 - Melhorar o registro das informações na UBS dos pacientes com hipertensão arterial sistêmica e diabetes </a:t>
            </a:r>
            <a:r>
              <a:rPr lang="pt-BR" sz="2800" b="1" dirty="0" smtClean="0">
                <a:solidFill>
                  <a:prstClr val="white"/>
                </a:solidFill>
              </a:rPr>
              <a:t>mellitus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1" y="1288473"/>
            <a:ext cx="11076708" cy="5320145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Meta 4.2 </a:t>
            </a:r>
            <a:r>
              <a:rPr lang="pt-BR" sz="2000" dirty="0"/>
              <a:t>- Manter ficha de acompanhamento de 100% dos pacientes com diabetes mellitus cadastrados na unidade básica de </a:t>
            </a:r>
            <a:r>
              <a:rPr lang="pt-BR" sz="2000" dirty="0" smtClean="0"/>
              <a:t>saúde</a:t>
            </a:r>
          </a:p>
          <a:p>
            <a:pPr>
              <a:lnSpc>
                <a:spcPct val="150000"/>
              </a:lnSpc>
            </a:pPr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7561" y="2421081"/>
            <a:ext cx="9140384" cy="4190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484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259774"/>
            <a:ext cx="10952017" cy="1142999"/>
          </a:xfrm>
        </p:spPr>
        <p:txBody>
          <a:bodyPr/>
          <a:lstStyle/>
          <a:p>
            <a:pPr algn="ctr"/>
            <a:r>
              <a:rPr lang="pt-BR" b="1" dirty="0"/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1" y="1402773"/>
            <a:ext cx="10952017" cy="5185063"/>
          </a:xfrm>
        </p:spPr>
        <p:txBody>
          <a:bodyPr anchor="t"/>
          <a:lstStyle/>
          <a:p>
            <a:pPr>
              <a:lnSpc>
                <a:spcPct val="150000"/>
              </a:lnSpc>
            </a:pPr>
            <a:r>
              <a:rPr lang="pt-BR" sz="2000" dirty="0" smtClean="0"/>
              <a:t>DOENÇAS CARDIOVASCULARES CONSTITUEM A PRINCIPAL CAUSA DE MORBIMORTALIDADE NA POPULAÇÃO BRASILEIRA;</a:t>
            </a:r>
          </a:p>
          <a:p>
            <a:pPr marL="0" indent="0">
              <a:lnSpc>
                <a:spcPct val="150000"/>
              </a:lnSpc>
              <a:buNone/>
            </a:pPr>
            <a:endParaRPr lang="pt-BR" sz="2000" dirty="0" smtClean="0"/>
          </a:p>
          <a:p>
            <a:pPr>
              <a:lnSpc>
                <a:spcPct val="150000"/>
              </a:lnSpc>
            </a:pPr>
            <a:r>
              <a:rPr lang="pt-BR" sz="2000" dirty="0" smtClean="0"/>
              <a:t>A HIPERTENSÃO ARTERIAL SISTÊMICA E O DIABETES MELLITUS REPRESENTAM DOIS DOS PRINCIPAIS FATORES DE RISCO;</a:t>
            </a:r>
          </a:p>
          <a:p>
            <a:pPr marL="0" indent="0">
              <a:lnSpc>
                <a:spcPct val="150000"/>
              </a:lnSpc>
              <a:buNone/>
            </a:pPr>
            <a:endParaRPr lang="pt-BR" sz="2000" dirty="0" smtClean="0"/>
          </a:p>
          <a:p>
            <a:pPr>
              <a:lnSpc>
                <a:spcPct val="150000"/>
              </a:lnSpc>
            </a:pPr>
            <a:r>
              <a:rPr lang="pt-BR" sz="2000" dirty="0" smtClean="0"/>
              <a:t>ALTA INCIDÊNCIA E PREVALÊNCIA COM CRESCIMENTO NOS ÚLTIMOS MESES DAS COMPLICAÇÕES CEREBROVASCULARES, INSUFICIÊNCIA RENAL AGUDA OU CRÔNICA.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71181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290946"/>
            <a:ext cx="11003972" cy="1132609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OBJETIVO 5 - Mapear usuários hipertensos e diabéticos de risco para doença cardiovascular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1" y="1423555"/>
            <a:ext cx="11003972" cy="5133109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Meta 5.1 </a:t>
            </a:r>
            <a:r>
              <a:rPr lang="pt-BR" sz="2000" dirty="0"/>
              <a:t>- Realizar estratificação do risco cardiovascular em 100% dos hipertensos cadastrados na unidade de </a:t>
            </a:r>
            <a:r>
              <a:rPr lang="pt-BR" sz="2000" dirty="0" smtClean="0"/>
              <a:t>saúde</a:t>
            </a:r>
          </a:p>
          <a:p>
            <a:pPr>
              <a:lnSpc>
                <a:spcPct val="150000"/>
              </a:lnSpc>
            </a:pPr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5546" y="2478189"/>
            <a:ext cx="8805753" cy="418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0743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176646"/>
            <a:ext cx="10993581" cy="1174172"/>
          </a:xfrm>
        </p:spPr>
        <p:txBody>
          <a:bodyPr/>
          <a:lstStyle/>
          <a:p>
            <a:r>
              <a:rPr lang="pt-BR" sz="2800" b="1" dirty="0">
                <a:solidFill>
                  <a:prstClr val="white"/>
                </a:solidFill>
              </a:rPr>
              <a:t>OBJETIVO 5 - Mapear usuários hipertensos e diabéticos de risco para doença cardiovascular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1" y="1350819"/>
            <a:ext cx="10993581" cy="5237018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Meta 5.2 </a:t>
            </a:r>
            <a:r>
              <a:rPr lang="pt-BR" sz="2000" dirty="0"/>
              <a:t>- Realizar estratificação do risco cardiovascular em 100% dos diabéticos cadastrados na unidade de </a:t>
            </a:r>
            <a:r>
              <a:rPr lang="pt-BR" sz="2000" dirty="0" smtClean="0"/>
              <a:t>saúde</a:t>
            </a:r>
          </a:p>
          <a:p>
            <a:pPr>
              <a:lnSpc>
                <a:spcPct val="150000"/>
              </a:lnSpc>
            </a:pPr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3384" y="2303212"/>
            <a:ext cx="9179643" cy="4144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11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259774"/>
            <a:ext cx="10993581" cy="1111826"/>
          </a:xfrm>
        </p:spPr>
        <p:txBody>
          <a:bodyPr>
            <a:normAutofit/>
          </a:bodyPr>
          <a:lstStyle/>
          <a:p>
            <a:r>
              <a:rPr lang="pt-BR" sz="2800" b="1" dirty="0"/>
              <a:t>OBJETIVO 6 </a:t>
            </a:r>
            <a:r>
              <a:rPr lang="pt-BR" sz="2800" b="1" dirty="0" smtClean="0"/>
              <a:t>- </a:t>
            </a:r>
            <a:r>
              <a:rPr lang="pt-BR" sz="2800" b="1" dirty="0"/>
              <a:t>Promover a saúde de pacientes hipertensos e diabéticos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1" y="1371600"/>
            <a:ext cx="10993581" cy="5226627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Meta 6.1 </a:t>
            </a:r>
            <a:r>
              <a:rPr lang="pt-BR" sz="2000" dirty="0"/>
              <a:t>- Garantir orientação nutricional sobre alimentação saudável a 100% dos </a:t>
            </a:r>
            <a:r>
              <a:rPr lang="pt-BR" sz="2000" dirty="0" smtClean="0"/>
              <a:t>hipertensos</a:t>
            </a:r>
          </a:p>
          <a:p>
            <a:pPr>
              <a:lnSpc>
                <a:spcPct val="150000"/>
              </a:lnSpc>
            </a:pPr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043" y="2210940"/>
            <a:ext cx="9320939" cy="423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5599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259774"/>
            <a:ext cx="11035144" cy="1174171"/>
          </a:xfrm>
        </p:spPr>
        <p:txBody>
          <a:bodyPr/>
          <a:lstStyle/>
          <a:p>
            <a:r>
              <a:rPr lang="pt-BR" sz="2800" b="1" dirty="0">
                <a:solidFill>
                  <a:prstClr val="white"/>
                </a:solidFill>
              </a:rPr>
              <a:t>OBJETIVO 6 - Promover a saúde de pacientes hipertensos e diabéticos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1" y="1433945"/>
            <a:ext cx="11035144" cy="5133110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Meta 6.2 </a:t>
            </a:r>
            <a:r>
              <a:rPr lang="pt-BR" sz="2000" dirty="0"/>
              <a:t>- Garantir orientação nutricional sobre alimentação saudável a 100% dos </a:t>
            </a:r>
            <a:r>
              <a:rPr lang="pt-BR" sz="2000" dirty="0" smtClean="0"/>
              <a:t>diabéticos</a:t>
            </a:r>
          </a:p>
          <a:p>
            <a:pPr>
              <a:lnSpc>
                <a:spcPct val="150000"/>
              </a:lnSpc>
            </a:pPr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1189" y="2197500"/>
            <a:ext cx="9172551" cy="4182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5337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187037"/>
            <a:ext cx="11035144" cy="1111828"/>
          </a:xfrm>
        </p:spPr>
        <p:txBody>
          <a:bodyPr/>
          <a:lstStyle/>
          <a:p>
            <a:r>
              <a:rPr lang="pt-BR" sz="2800" b="1" dirty="0">
                <a:solidFill>
                  <a:prstClr val="white"/>
                </a:solidFill>
              </a:rPr>
              <a:t>OBJETIVO 6 - Promover a saúde de pacientes hipertensos e diabéticos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1" y="1298865"/>
            <a:ext cx="11035144" cy="5288971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Meta 6.3 - Garantir </a:t>
            </a:r>
            <a:r>
              <a:rPr lang="pt-BR" sz="2000" dirty="0"/>
              <a:t>orientação em relação à prática regular de atividade física a 100% dos pacientes </a:t>
            </a:r>
            <a:r>
              <a:rPr lang="pt-BR" sz="2000" dirty="0" smtClean="0"/>
              <a:t>hipertensos</a:t>
            </a:r>
          </a:p>
          <a:p>
            <a:pPr>
              <a:lnSpc>
                <a:spcPct val="150000"/>
              </a:lnSpc>
            </a:pPr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3327" y="2265218"/>
            <a:ext cx="9468435" cy="4349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4523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197428"/>
            <a:ext cx="11055926" cy="1132608"/>
          </a:xfrm>
        </p:spPr>
        <p:txBody>
          <a:bodyPr/>
          <a:lstStyle/>
          <a:p>
            <a:r>
              <a:rPr lang="pt-BR" sz="2800" b="1" dirty="0">
                <a:solidFill>
                  <a:prstClr val="white"/>
                </a:solidFill>
              </a:rPr>
              <a:t>OBJETIVO 6 - Promover a saúde de pacientes hipertensos e diabéticos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1" y="1330037"/>
            <a:ext cx="11055926" cy="5185064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Meta 6.4 </a:t>
            </a:r>
            <a:r>
              <a:rPr lang="pt-BR" sz="2000" dirty="0"/>
              <a:t>- Garantir orientação em relação à prática regular de atividade física 100% dos pacientes </a:t>
            </a:r>
            <a:r>
              <a:rPr lang="pt-BR" sz="2000" dirty="0" smtClean="0"/>
              <a:t>diabéticos</a:t>
            </a:r>
          </a:p>
          <a:p>
            <a:pPr>
              <a:lnSpc>
                <a:spcPct val="150000"/>
              </a:lnSpc>
            </a:pPr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5615" y="2423052"/>
            <a:ext cx="8925457" cy="4079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4765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280556"/>
            <a:ext cx="11055926" cy="1101435"/>
          </a:xfrm>
        </p:spPr>
        <p:txBody>
          <a:bodyPr/>
          <a:lstStyle/>
          <a:p>
            <a:r>
              <a:rPr lang="pt-BR" sz="2800" b="1" dirty="0">
                <a:solidFill>
                  <a:prstClr val="white"/>
                </a:solidFill>
              </a:rPr>
              <a:t>OBJETIVO 6 - Promover a saúde de pacientes hipertensos e diabéticos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1" y="1381991"/>
            <a:ext cx="11055926" cy="5164282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Meta 6.5 </a:t>
            </a:r>
            <a:r>
              <a:rPr lang="pt-BR" sz="2000" dirty="0"/>
              <a:t>- Garantir orientação sobre os riscos do tabagismo a 100% dos pacientes </a:t>
            </a:r>
            <a:r>
              <a:rPr lang="pt-BR" sz="2000" dirty="0" smtClean="0"/>
              <a:t>hipertensos</a:t>
            </a:r>
          </a:p>
          <a:p>
            <a:pPr>
              <a:lnSpc>
                <a:spcPct val="150000"/>
              </a:lnSpc>
            </a:pPr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995" y="2133487"/>
            <a:ext cx="9168687" cy="439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5221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176646"/>
            <a:ext cx="11024754" cy="1080654"/>
          </a:xfrm>
        </p:spPr>
        <p:txBody>
          <a:bodyPr/>
          <a:lstStyle/>
          <a:p>
            <a:r>
              <a:rPr lang="pt-BR" sz="2800" b="1" dirty="0">
                <a:solidFill>
                  <a:prstClr val="white"/>
                </a:solidFill>
              </a:rPr>
              <a:t>OBJETIVO 6 - Promover a saúde de pacientes hipertensos e diabéticos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1" y="1257300"/>
            <a:ext cx="11024754" cy="5288973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Meta 6.6 </a:t>
            </a:r>
            <a:r>
              <a:rPr lang="pt-BR" sz="2000" dirty="0"/>
              <a:t>- Garantir orientação sobre os riscos do tabagismo a 100% dos pacientes </a:t>
            </a:r>
            <a:r>
              <a:rPr lang="pt-BR" sz="2000" dirty="0" smtClean="0"/>
              <a:t>diabéticos</a:t>
            </a:r>
          </a:p>
          <a:p>
            <a:pPr>
              <a:lnSpc>
                <a:spcPct val="150000"/>
              </a:lnSpc>
            </a:pPr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2849" y="2212742"/>
            <a:ext cx="9349396" cy="421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0500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228600"/>
            <a:ext cx="11076708" cy="1111827"/>
          </a:xfrm>
        </p:spPr>
        <p:txBody>
          <a:bodyPr/>
          <a:lstStyle/>
          <a:p>
            <a:r>
              <a:rPr lang="pt-BR" sz="2800" b="1" dirty="0">
                <a:solidFill>
                  <a:prstClr val="white"/>
                </a:solidFill>
              </a:rPr>
              <a:t>OBJETIVO 6 - Promover a saúde de pacientes hipertensos e diabéticos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1" y="1340427"/>
            <a:ext cx="11076708" cy="5216237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Meta 6.7 </a:t>
            </a:r>
            <a:r>
              <a:rPr lang="pt-BR" sz="2000" dirty="0"/>
              <a:t>- Garantir orientação na higiene bucal a 100% dos pacientes </a:t>
            </a:r>
            <a:r>
              <a:rPr lang="pt-BR" sz="2000" dirty="0" smtClean="0"/>
              <a:t>hipertensos</a:t>
            </a:r>
          </a:p>
          <a:p>
            <a:pPr>
              <a:lnSpc>
                <a:spcPct val="150000"/>
              </a:lnSpc>
            </a:pPr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5065" y="2167018"/>
            <a:ext cx="9149652" cy="4275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8404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187036"/>
            <a:ext cx="11066317" cy="1122219"/>
          </a:xfrm>
        </p:spPr>
        <p:txBody>
          <a:bodyPr/>
          <a:lstStyle/>
          <a:p>
            <a:r>
              <a:rPr lang="pt-BR" sz="2800" b="1" dirty="0">
                <a:solidFill>
                  <a:prstClr val="white"/>
                </a:solidFill>
              </a:rPr>
              <a:t>OBJETIVO 6 - Promover a saúde de pacientes hipertensos e diabéticos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1" y="1309255"/>
            <a:ext cx="11066317" cy="5257800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Meta 6.8 </a:t>
            </a:r>
            <a:r>
              <a:rPr lang="pt-BR" sz="2000" dirty="0"/>
              <a:t>- Garantir orientação na higiene bucal a 100% dos pacientes </a:t>
            </a:r>
            <a:r>
              <a:rPr lang="pt-BR" sz="2000" dirty="0" smtClean="0"/>
              <a:t>diabéticos</a:t>
            </a:r>
          </a:p>
          <a:p>
            <a:pPr>
              <a:lnSpc>
                <a:spcPct val="150000"/>
              </a:lnSpc>
            </a:pPr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994" y="2163969"/>
            <a:ext cx="8969042" cy="428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6968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124692"/>
            <a:ext cx="11024754" cy="1174172"/>
          </a:xfrm>
        </p:spPr>
        <p:txBody>
          <a:bodyPr/>
          <a:lstStyle/>
          <a:p>
            <a:pPr algn="ctr"/>
            <a:r>
              <a:rPr lang="pt-BR" b="1" dirty="0"/>
              <a:t>Caracterização do município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1" y="1298865"/>
            <a:ext cx="11024754" cy="5143500"/>
          </a:xfrm>
        </p:spPr>
        <p:txBody>
          <a:bodyPr anchor="t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ROCA SALES É CONHECIDA COMO “CIDADE DA AMIZADE”</a:t>
            </a:r>
          </a:p>
          <a:p>
            <a:pPr marL="0" indent="0">
              <a:lnSpc>
                <a:spcPct val="150000"/>
              </a:lnSpc>
              <a:buNone/>
            </a:pPr>
            <a:endParaRPr lang="pt-BR" sz="2000" dirty="0" smtClean="0"/>
          </a:p>
          <a:p>
            <a:pPr>
              <a:lnSpc>
                <a:spcPct val="150000"/>
              </a:lnSpc>
            </a:pPr>
            <a:r>
              <a:rPr lang="pt-BR" sz="2000" dirty="0" smtClean="0"/>
              <a:t>MUNICÍPIO DE ORIGEM: ESTRELA </a:t>
            </a:r>
          </a:p>
          <a:p>
            <a:pPr marL="0" indent="0">
              <a:lnSpc>
                <a:spcPct val="150000"/>
              </a:lnSpc>
              <a:buNone/>
            </a:pPr>
            <a:endParaRPr lang="pt-BR" sz="2000" dirty="0" smtClean="0"/>
          </a:p>
          <a:p>
            <a:pPr>
              <a:lnSpc>
                <a:spcPct val="150000"/>
              </a:lnSpc>
            </a:pPr>
            <a:r>
              <a:rPr lang="pt-BR" sz="2000" dirty="0" smtClean="0"/>
              <a:t>POPULAÇÃO: 10.287 HABITANTES (IBGE 2010)</a:t>
            </a:r>
          </a:p>
          <a:p>
            <a:pPr marL="0" indent="0">
              <a:lnSpc>
                <a:spcPct val="150000"/>
              </a:lnSpc>
              <a:buNone/>
            </a:pPr>
            <a:endParaRPr lang="pt-BR" sz="2000" dirty="0" smtClean="0"/>
          </a:p>
          <a:p>
            <a:pPr>
              <a:lnSpc>
                <a:spcPct val="150000"/>
              </a:lnSpc>
            </a:pPr>
            <a:r>
              <a:rPr lang="pt-BR" sz="2000" dirty="0" smtClean="0"/>
              <a:t>POPULAÇÃO RURAL: 3.684 HABITANTES</a:t>
            </a:r>
          </a:p>
          <a:p>
            <a:pPr marL="0" indent="0">
              <a:lnSpc>
                <a:spcPct val="150000"/>
              </a:lnSpc>
              <a:buNone/>
            </a:pPr>
            <a:endParaRPr lang="pt-BR" sz="2000" dirty="0" smtClean="0"/>
          </a:p>
          <a:p>
            <a:pPr>
              <a:lnSpc>
                <a:spcPct val="150000"/>
              </a:lnSpc>
            </a:pPr>
            <a:r>
              <a:rPr lang="pt-BR" sz="2000" dirty="0" smtClean="0"/>
              <a:t>POPULAÇÃO URBANA: 6.600 HABITANTES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386961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301336"/>
            <a:ext cx="10889672" cy="1153391"/>
          </a:xfrm>
        </p:spPr>
        <p:txBody>
          <a:bodyPr/>
          <a:lstStyle/>
          <a:p>
            <a:pPr algn="ctr"/>
            <a:r>
              <a:rPr lang="pt-BR" b="1" dirty="0" smtClean="0"/>
              <a:t>DISCUSSÃO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1" y="1454727"/>
            <a:ext cx="10889672" cy="5122718"/>
          </a:xfrm>
        </p:spPr>
        <p:txBody>
          <a:bodyPr anchor="t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Conquistas:</a:t>
            </a:r>
          </a:p>
          <a:p>
            <a:pPr>
              <a:lnSpc>
                <a:spcPct val="150000"/>
              </a:lnSpc>
            </a:pPr>
            <a:r>
              <a:rPr lang="pt-BR" sz="2000" dirty="0"/>
              <a:t>Aumentar a cobertura </a:t>
            </a:r>
            <a:r>
              <a:rPr lang="pt-BR" sz="2000" dirty="0" smtClean="0"/>
              <a:t>do serviço;</a:t>
            </a:r>
            <a:endParaRPr lang="pt-BR" sz="2000" dirty="0"/>
          </a:p>
          <a:p>
            <a:pPr>
              <a:lnSpc>
                <a:spcPct val="150000"/>
              </a:lnSpc>
            </a:pPr>
            <a:r>
              <a:rPr lang="pt-BR" sz="2000" dirty="0" smtClean="0"/>
              <a:t>Cadastrar </a:t>
            </a:r>
            <a:r>
              <a:rPr lang="pt-BR" sz="2000" dirty="0"/>
              <a:t>um número maior de </a:t>
            </a:r>
            <a:r>
              <a:rPr lang="pt-BR" sz="2000" dirty="0" smtClean="0"/>
              <a:t>usuários;</a:t>
            </a:r>
            <a:endParaRPr lang="pt-BR" sz="2000" dirty="0"/>
          </a:p>
          <a:p>
            <a:pPr>
              <a:lnSpc>
                <a:spcPct val="150000"/>
              </a:lnSpc>
            </a:pPr>
            <a:r>
              <a:rPr lang="pt-BR" sz="2000" dirty="0" smtClean="0"/>
              <a:t>Realização de buscas </a:t>
            </a:r>
            <a:r>
              <a:rPr lang="pt-BR" sz="2000" dirty="0"/>
              <a:t>ativas das pessoas faltosas nas consultas </a:t>
            </a:r>
            <a:r>
              <a:rPr lang="pt-BR" sz="2000" dirty="0" smtClean="0"/>
              <a:t>e de </a:t>
            </a:r>
            <a:r>
              <a:rPr lang="pt-BR" sz="2000" dirty="0"/>
              <a:t>pesquisa ativa na comunidade. 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Melhorar </a:t>
            </a:r>
            <a:r>
              <a:rPr lang="pt-BR" sz="2000" dirty="0"/>
              <a:t>a qualidade de atenção </a:t>
            </a:r>
            <a:r>
              <a:rPr lang="pt-BR" sz="2000" dirty="0" smtClean="0"/>
              <a:t>aos usuários;</a:t>
            </a:r>
            <a:endParaRPr lang="pt-BR" sz="2000" dirty="0"/>
          </a:p>
          <a:p>
            <a:pPr>
              <a:lnSpc>
                <a:spcPct val="150000"/>
              </a:lnSpc>
            </a:pPr>
            <a:r>
              <a:rPr lang="pt-BR" sz="2000" dirty="0" smtClean="0"/>
              <a:t>Garantir </a:t>
            </a:r>
            <a:r>
              <a:rPr lang="pt-BR" sz="2000" dirty="0"/>
              <a:t>que a maioria dos usuários utilizassem os </a:t>
            </a:r>
            <a:r>
              <a:rPr lang="pt-BR" sz="2000" dirty="0" smtClean="0"/>
              <a:t>medicamentos </a:t>
            </a:r>
            <a:r>
              <a:rPr lang="pt-BR" sz="2000" dirty="0"/>
              <a:t>da </a:t>
            </a:r>
            <a:r>
              <a:rPr lang="pt-BR" sz="2000" dirty="0" smtClean="0"/>
              <a:t>farmácia básica </a:t>
            </a:r>
            <a:r>
              <a:rPr lang="pt-BR" sz="2000" dirty="0"/>
              <a:t>da UBS e da Farmácia </a:t>
            </a:r>
            <a:r>
              <a:rPr lang="pt-BR" sz="2000" dirty="0" smtClean="0"/>
              <a:t>Popular</a:t>
            </a:r>
            <a:r>
              <a:rPr lang="pt-BR" sz="2000" dirty="0"/>
              <a:t>;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Garantir </a:t>
            </a:r>
            <a:r>
              <a:rPr lang="pt-BR" sz="2000" dirty="0"/>
              <a:t>as vagas para atendimento odontológico para todos os usuários que precisaram </a:t>
            </a:r>
            <a:r>
              <a:rPr lang="pt-BR" sz="2000" dirty="0" smtClean="0"/>
              <a:t>deles;</a:t>
            </a:r>
            <a:endParaRPr lang="pt-BR" sz="2000" dirty="0"/>
          </a:p>
          <a:p>
            <a:pPr>
              <a:lnSpc>
                <a:spcPct val="150000"/>
              </a:lnSpc>
            </a:pPr>
            <a:r>
              <a:rPr lang="pt-BR" sz="2000" dirty="0" smtClean="0"/>
              <a:t>Melhora </a:t>
            </a:r>
            <a:r>
              <a:rPr lang="pt-BR" sz="2000" dirty="0"/>
              <a:t>da qualidade de saúde das pessoas com </a:t>
            </a:r>
            <a:r>
              <a:rPr lang="pt-BR" sz="2000" dirty="0" smtClean="0"/>
              <a:t>HAS e </a:t>
            </a:r>
            <a:r>
              <a:rPr lang="pt-BR" sz="2000" dirty="0"/>
              <a:t>Diabetes </a:t>
            </a:r>
            <a:r>
              <a:rPr lang="pt-BR" sz="2000" dirty="0" smtClean="0"/>
              <a:t>mellitus.</a:t>
            </a:r>
            <a:endParaRPr lang="pt-BR" sz="2000" dirty="0"/>
          </a:p>
          <a:p>
            <a:pPr>
              <a:lnSpc>
                <a:spcPct val="150000"/>
              </a:lnSpc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417257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270164"/>
            <a:ext cx="11066317" cy="1091045"/>
          </a:xfrm>
        </p:spPr>
        <p:txBody>
          <a:bodyPr/>
          <a:lstStyle/>
          <a:p>
            <a:pPr algn="ctr"/>
            <a:r>
              <a:rPr lang="pt-BR" b="1" dirty="0"/>
              <a:t>Reflexão crítica pessoal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1" y="1361209"/>
            <a:ext cx="11066317" cy="5174673"/>
          </a:xfrm>
        </p:spPr>
        <p:txBody>
          <a:bodyPr anchor="t">
            <a:normAutofit/>
          </a:bodyPr>
          <a:lstStyle/>
          <a:p>
            <a:pPr>
              <a:lnSpc>
                <a:spcPct val="200000"/>
              </a:lnSpc>
            </a:pPr>
            <a:r>
              <a:rPr lang="pt-BR" sz="2000" dirty="0" smtClean="0"/>
              <a:t>No início do curso havia muita insegurança e expectativa pelo fato de me deparar com situações nunca antes vividas;</a:t>
            </a:r>
          </a:p>
          <a:p>
            <a:pPr>
              <a:lnSpc>
                <a:spcPct val="200000"/>
              </a:lnSpc>
            </a:pPr>
            <a:r>
              <a:rPr lang="pt-BR" sz="2000" dirty="0" smtClean="0"/>
              <a:t>O curso proporcionou um conhecimento muito grande sobre a estrutura da minha unidade de saúde e do funcionamento do SUS;</a:t>
            </a:r>
          </a:p>
          <a:p>
            <a:pPr>
              <a:lnSpc>
                <a:spcPct val="200000"/>
              </a:lnSpc>
            </a:pPr>
            <a:r>
              <a:rPr lang="pt-BR" sz="2000" dirty="0" smtClean="0"/>
              <a:t>Tive o papel de líder estimulado pelas atividades que o curso nos faz realizar em grupo;</a:t>
            </a:r>
          </a:p>
          <a:p>
            <a:pPr>
              <a:lnSpc>
                <a:spcPct val="200000"/>
              </a:lnSpc>
            </a:pPr>
            <a:r>
              <a:rPr lang="pt-BR" sz="2000" dirty="0" smtClean="0"/>
              <a:t>O curso amplia e qualifica nossa visão sobre o planejamento e execução de ações coletivas na saúde básica.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7642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259775"/>
            <a:ext cx="11035144" cy="1091044"/>
          </a:xfrm>
        </p:spPr>
        <p:txBody>
          <a:bodyPr/>
          <a:lstStyle/>
          <a:p>
            <a:pPr algn="ctr"/>
            <a:r>
              <a:rPr lang="pt-BR" b="1" dirty="0"/>
              <a:t>Caracterização da Unidade Básica de Saúde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1" y="1350819"/>
            <a:ext cx="11035144" cy="5143499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UBS </a:t>
            </a:r>
            <a:r>
              <a:rPr lang="pt-BR" sz="2000" dirty="0"/>
              <a:t>mista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Dentista</a:t>
            </a:r>
            <a:r>
              <a:rPr lang="pt-BR" sz="2000" dirty="0"/>
              <a:t>, nutricionista, psicóloga, GO, pediatra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2 </a:t>
            </a:r>
            <a:r>
              <a:rPr lang="pt-BR" sz="2000" dirty="0"/>
              <a:t>médicos clínicos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ESF </a:t>
            </a:r>
            <a:r>
              <a:rPr lang="pt-BR" sz="2000" dirty="0"/>
              <a:t>1 e ESF 2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ESF 2</a:t>
            </a:r>
            <a:r>
              <a:rPr lang="pt-BR" sz="2000" dirty="0"/>
              <a:t>: 3917 habitantes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535 </a:t>
            </a:r>
            <a:r>
              <a:rPr lang="pt-BR" sz="2000" dirty="0"/>
              <a:t>usuários </a:t>
            </a:r>
            <a:r>
              <a:rPr lang="pt-BR" sz="2000" dirty="0" smtClean="0"/>
              <a:t>hipertensos</a:t>
            </a:r>
            <a:endParaRPr lang="pt-BR" sz="2000" dirty="0"/>
          </a:p>
          <a:p>
            <a:pPr>
              <a:lnSpc>
                <a:spcPct val="150000"/>
              </a:lnSpc>
            </a:pPr>
            <a:r>
              <a:rPr lang="pt-BR" sz="2000" dirty="0" smtClean="0"/>
              <a:t>226 </a:t>
            </a:r>
            <a:r>
              <a:rPr lang="pt-BR" sz="2000" dirty="0"/>
              <a:t>usuários </a:t>
            </a:r>
            <a:r>
              <a:rPr lang="pt-BR" sz="2000" dirty="0" smtClean="0"/>
              <a:t>diabéticos</a:t>
            </a:r>
            <a:endParaRPr lang="pt-BR" sz="2000" dirty="0"/>
          </a:p>
          <a:p>
            <a:pPr>
              <a:lnSpc>
                <a:spcPct val="150000"/>
              </a:lnSpc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333437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342900"/>
            <a:ext cx="11107881" cy="924791"/>
          </a:xfrm>
        </p:spPr>
        <p:txBody>
          <a:bodyPr/>
          <a:lstStyle/>
          <a:p>
            <a:pPr algn="ctr"/>
            <a:r>
              <a:rPr lang="pt-BR" b="1" dirty="0" smtClean="0"/>
              <a:t>OBJETIVOS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1" y="1267691"/>
            <a:ext cx="11107881" cy="5185064"/>
          </a:xfrm>
        </p:spPr>
        <p:txBody>
          <a:bodyPr anchor="t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OBJETIVO GERAL   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Melhorar </a:t>
            </a:r>
            <a:r>
              <a:rPr lang="pt-BR" sz="2000" dirty="0"/>
              <a:t>a atenção à saúde dos hipertensos e dos diabéticos na UBS </a:t>
            </a:r>
            <a:r>
              <a:rPr lang="pt-BR" sz="2000" dirty="0" smtClean="0"/>
              <a:t>de </a:t>
            </a:r>
            <a:r>
              <a:rPr lang="pt-BR" sz="2000" dirty="0"/>
              <a:t>Roca Sales/RS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OBJETIVOS ESPECÍFICOS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1 -  </a:t>
            </a:r>
            <a:r>
              <a:rPr lang="pt-BR" sz="2000" dirty="0"/>
              <a:t>Ampliar a cobertura a hipertensos e/ou </a:t>
            </a:r>
            <a:r>
              <a:rPr lang="pt-BR" sz="2000" dirty="0" smtClean="0"/>
              <a:t>diabéticos;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2 -  </a:t>
            </a:r>
            <a:r>
              <a:rPr lang="pt-BR" sz="2000" dirty="0"/>
              <a:t>Melhorar a qualidade de atenção a hipertensos e/ou </a:t>
            </a:r>
            <a:r>
              <a:rPr lang="pt-BR" sz="2000" dirty="0" smtClean="0"/>
              <a:t>diabéticos;</a:t>
            </a:r>
            <a:endParaRPr lang="pt-BR" sz="2000" dirty="0"/>
          </a:p>
          <a:p>
            <a:pPr>
              <a:lnSpc>
                <a:spcPct val="150000"/>
              </a:lnSpc>
            </a:pPr>
            <a:r>
              <a:rPr lang="pt-BR" sz="2000" dirty="0" smtClean="0"/>
              <a:t>3 -  </a:t>
            </a:r>
            <a:r>
              <a:rPr lang="pt-BR" sz="2000" dirty="0"/>
              <a:t>Melhorar a adesão de hipertensos e/ou diabéticos ao </a:t>
            </a:r>
            <a:r>
              <a:rPr lang="pt-BR" sz="2000" dirty="0" smtClean="0"/>
              <a:t>programa;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4 -  </a:t>
            </a:r>
            <a:r>
              <a:rPr lang="pt-BR" sz="2000" dirty="0"/>
              <a:t>Melhorar registros das </a:t>
            </a:r>
            <a:r>
              <a:rPr lang="pt-BR" sz="2000" dirty="0" smtClean="0"/>
              <a:t>informações; 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5 -  </a:t>
            </a:r>
            <a:r>
              <a:rPr lang="pt-BR" sz="2000" dirty="0"/>
              <a:t>Mapear hipertensos e diabéticos de risco para doença </a:t>
            </a:r>
            <a:r>
              <a:rPr lang="pt-BR" sz="2000" dirty="0" smtClean="0"/>
              <a:t>cardiovascular; 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6 -  </a:t>
            </a:r>
            <a:r>
              <a:rPr lang="pt-BR" sz="2000" dirty="0"/>
              <a:t>Promover a saúde de hipertensos e </a:t>
            </a:r>
            <a:r>
              <a:rPr lang="pt-BR" sz="2000" dirty="0" smtClean="0"/>
              <a:t>diabéticos.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254124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249382"/>
            <a:ext cx="11066317" cy="1226127"/>
          </a:xfrm>
        </p:spPr>
        <p:txBody>
          <a:bodyPr/>
          <a:lstStyle/>
          <a:p>
            <a:pPr algn="ctr"/>
            <a:r>
              <a:rPr lang="pt-BR" b="1" dirty="0" smtClean="0"/>
              <a:t>METODOLOGIA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1" y="1475509"/>
            <a:ext cx="11066317" cy="5029200"/>
          </a:xfrm>
        </p:spPr>
        <p:txBody>
          <a:bodyPr anchor="t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RECADASTRAMENTO DA POPULAÇÃO HIPERTENSA E DIABÉTICA;</a:t>
            </a:r>
          </a:p>
          <a:p>
            <a:pPr marL="0" indent="0">
              <a:lnSpc>
                <a:spcPct val="150000"/>
              </a:lnSpc>
              <a:buNone/>
            </a:pPr>
            <a:endParaRPr lang="pt-BR" sz="2000" dirty="0" smtClean="0"/>
          </a:p>
          <a:p>
            <a:pPr>
              <a:lnSpc>
                <a:spcPct val="150000"/>
              </a:lnSpc>
            </a:pPr>
            <a:r>
              <a:rPr lang="pt-BR" sz="2000" dirty="0" smtClean="0"/>
              <a:t>CAPACITAÇÃO </a:t>
            </a:r>
            <a:r>
              <a:rPr lang="pt-BR" sz="2000" dirty="0"/>
              <a:t>DA EQUIPE</a:t>
            </a:r>
            <a:r>
              <a:rPr lang="pt-BR" sz="2000" dirty="0" smtClean="0"/>
              <a:t>;</a:t>
            </a:r>
          </a:p>
          <a:p>
            <a:pPr marL="0" indent="0">
              <a:lnSpc>
                <a:spcPct val="150000"/>
              </a:lnSpc>
              <a:buNone/>
            </a:pPr>
            <a:endParaRPr lang="pt-BR" sz="2000" dirty="0" smtClean="0"/>
          </a:p>
          <a:p>
            <a:pPr>
              <a:lnSpc>
                <a:spcPct val="150000"/>
              </a:lnSpc>
            </a:pPr>
            <a:r>
              <a:rPr lang="pt-BR" sz="2000" dirty="0" smtClean="0"/>
              <a:t>SISTEMA DE REGISTRO QUE PERMITISSE ACOMPANHAR A ROTINA DO PACIENTE;</a:t>
            </a:r>
          </a:p>
          <a:p>
            <a:pPr marL="0" indent="0">
              <a:lnSpc>
                <a:spcPct val="150000"/>
              </a:lnSpc>
              <a:buNone/>
            </a:pPr>
            <a:endParaRPr lang="pt-BR" sz="2000" dirty="0" smtClean="0"/>
          </a:p>
          <a:p>
            <a:pPr>
              <a:lnSpc>
                <a:spcPct val="150000"/>
              </a:lnSpc>
            </a:pPr>
            <a:r>
              <a:rPr lang="pt-BR" sz="2000" dirty="0" smtClean="0"/>
              <a:t>GRUPOS DE DEBATE;</a:t>
            </a:r>
          </a:p>
          <a:p>
            <a:pPr marL="0" indent="0">
              <a:lnSpc>
                <a:spcPct val="150000"/>
              </a:lnSpc>
              <a:buNone/>
            </a:pPr>
            <a:endParaRPr lang="pt-BR" sz="2000" dirty="0" smtClean="0"/>
          </a:p>
          <a:p>
            <a:pPr>
              <a:lnSpc>
                <a:spcPct val="150000"/>
              </a:lnSpc>
            </a:pPr>
            <a:r>
              <a:rPr lang="pt-BR" sz="2000" dirty="0" smtClean="0"/>
              <a:t>ARQUIVO COM FICHAS-ESPELHO E “CHECK LIST” DE FATORES DE RISCO.</a:t>
            </a:r>
          </a:p>
        </p:txBody>
      </p:sp>
    </p:spTree>
    <p:extLst>
      <p:ext uri="{BB962C8B-B14F-4D97-AF65-F5344CB8AC3E}">
        <p14:creationId xmlns:p14="http://schemas.microsoft.com/office/powerpoint/2010/main" xmlns="" val="364641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218210"/>
            <a:ext cx="11014363" cy="1205345"/>
          </a:xfrm>
        </p:spPr>
        <p:txBody>
          <a:bodyPr/>
          <a:lstStyle/>
          <a:p>
            <a:pPr algn="ctr"/>
            <a:r>
              <a:rPr lang="pt-BR" b="1" dirty="0" smtClean="0"/>
              <a:t>metodologia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1" y="1423555"/>
            <a:ext cx="11014363" cy="5122718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CADERNO DE ATENÇÃO BÁSICA DO MINISTÉRIO DE SAÚDE NÚMERO 37 DE HIPERTENSÃO ARTERIAL E NÚMERO 36 DE DIABETES MELLITUS, DO ANO 2013 (BRASIL, 2013A; 2013B);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PRONTUÁRIO ELETRÔNICO;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FICHA-ESPELHO DISPONÍVEL PELO CURSO DE ESPECIALIZAÇÃO EM SAÚDE DA FAMÍLIA DA UFPEL;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PLANILHA DE MONITORAMENTO;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CADASTRADOS TODOS AQUELES PACIENTES DE MAIS DE 18 ANOS DE IDADE QUE SOFREM DESTAS DOENÇAS;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ACS IDENTIFICARÃO PACIENTES ACAMADOS QUE NÃO CONSEGUEM SE DESLOCAR ATÉ A UBS E AVALIADO NAS VISITA DOMICILIAR PELA ENFERMEIRA E MÉDICO DA EQUIPE.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323001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238992"/>
            <a:ext cx="11107881" cy="1215736"/>
          </a:xfrm>
        </p:spPr>
        <p:txBody>
          <a:bodyPr>
            <a:noAutofit/>
          </a:bodyPr>
          <a:lstStyle/>
          <a:p>
            <a:r>
              <a:rPr lang="pt-BR" sz="2400" b="1" dirty="0" smtClean="0"/>
              <a:t>OBJETIVO 1 -  </a:t>
            </a:r>
            <a:r>
              <a:rPr lang="pt-BR" sz="2400" b="1" cap="none" dirty="0" smtClean="0"/>
              <a:t>Ampliar A Cobertura Dos Usuários Que Sofrem Das Doenças Crônicas Não Transmissível Hipertensão Arterial Sistêmica E Diabetes Mellitus</a:t>
            </a:r>
            <a:endParaRPr lang="pt-BR" sz="2400" b="1" cap="none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1" y="1454728"/>
            <a:ext cx="11107881" cy="5122717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Meta 1.1 - Cadastrar </a:t>
            </a:r>
            <a:r>
              <a:rPr lang="pt-BR" sz="2000" dirty="0"/>
              <a:t>100% dos pacientes </a:t>
            </a:r>
            <a:r>
              <a:rPr lang="pt-BR" sz="2000" dirty="0" smtClean="0"/>
              <a:t>hipertensos </a:t>
            </a:r>
            <a:r>
              <a:rPr lang="pt-BR" sz="2000" dirty="0"/>
              <a:t>da área de abrangência no Programa de Atenção à Hipertensão Arterial e à Diabetes Mellitus da unidade de </a:t>
            </a:r>
            <a:r>
              <a:rPr lang="pt-BR" sz="2000" dirty="0" smtClean="0"/>
              <a:t>saúde</a:t>
            </a:r>
          </a:p>
          <a:p>
            <a:pPr>
              <a:lnSpc>
                <a:spcPct val="150000"/>
              </a:lnSpc>
            </a:pPr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237" y="2438933"/>
            <a:ext cx="8608102" cy="4138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1211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259774"/>
            <a:ext cx="11159835" cy="1070262"/>
          </a:xfrm>
        </p:spPr>
        <p:txBody>
          <a:bodyPr/>
          <a:lstStyle/>
          <a:p>
            <a:r>
              <a:rPr lang="pt-BR" sz="2400" b="1" dirty="0">
                <a:solidFill>
                  <a:prstClr val="white"/>
                </a:solidFill>
              </a:rPr>
              <a:t>OBJETIVO 1 -  </a:t>
            </a:r>
            <a:r>
              <a:rPr lang="pt-BR" sz="2400" b="1" cap="none" dirty="0">
                <a:solidFill>
                  <a:prstClr val="white"/>
                </a:solidFill>
              </a:rPr>
              <a:t>Ampliar A Cobertura Dos Usuários Que Sofrem Das Doenças Crônicas Não Transmissível Hipertensão Arterial Sistêmica E Diabetes Mellitus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1" y="1330036"/>
            <a:ext cx="11159835" cy="5351319"/>
          </a:xfrm>
        </p:spPr>
        <p:txBody>
          <a:bodyPr anchor="t"/>
          <a:lstStyle/>
          <a:p>
            <a:pPr lvl="0">
              <a:lnSpc>
                <a:spcPct val="150000"/>
              </a:lnSpc>
              <a:buClr>
                <a:prstClr val="white"/>
              </a:buClr>
            </a:pPr>
            <a:r>
              <a:rPr lang="pt-BR" sz="2000" dirty="0" smtClean="0">
                <a:solidFill>
                  <a:prstClr val="white"/>
                </a:solidFill>
              </a:rPr>
              <a:t>Meta 1.2 </a:t>
            </a:r>
            <a:r>
              <a:rPr lang="pt-BR" sz="2000" dirty="0">
                <a:solidFill>
                  <a:prstClr val="white"/>
                </a:solidFill>
              </a:rPr>
              <a:t>- Cadastrar 100% dos pacientes </a:t>
            </a:r>
            <a:r>
              <a:rPr lang="pt-BR" sz="2000" dirty="0" smtClean="0">
                <a:solidFill>
                  <a:prstClr val="white"/>
                </a:solidFill>
              </a:rPr>
              <a:t>diabéticos </a:t>
            </a:r>
            <a:r>
              <a:rPr lang="pt-BR" sz="2000" dirty="0">
                <a:solidFill>
                  <a:prstClr val="white"/>
                </a:solidFill>
              </a:rPr>
              <a:t>da área de abrangência no Programa de Atenção à Hipertensão Arterial e à Diabetes Mellitus da unidade de </a:t>
            </a:r>
            <a:r>
              <a:rPr lang="pt-BR" sz="2000" dirty="0" smtClean="0">
                <a:solidFill>
                  <a:prstClr val="white"/>
                </a:solidFill>
              </a:rPr>
              <a:t>saúde</a:t>
            </a:r>
            <a:endParaRPr lang="pt-BR" sz="2000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6783" y="2400298"/>
            <a:ext cx="8448252" cy="419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0506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TM03457452[[fn=Celeste]]</Template>
  <TotalTime>104</TotalTime>
  <Words>1238</Words>
  <Application>Microsoft Office PowerPoint</Application>
  <PresentationFormat>Personalizar</PresentationFormat>
  <Paragraphs>112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Celestial</vt:lpstr>
      <vt:lpstr>Melhoria da Atenção aos Hipertensos e Diabéticos NA UBS DE Roca Sales/RS</vt:lpstr>
      <vt:lpstr>Introdução</vt:lpstr>
      <vt:lpstr>Caracterização do município</vt:lpstr>
      <vt:lpstr>Caracterização da Unidade Básica de Saúde</vt:lpstr>
      <vt:lpstr>OBJETIVOS</vt:lpstr>
      <vt:lpstr>METODOLOGIA</vt:lpstr>
      <vt:lpstr>metodologia</vt:lpstr>
      <vt:lpstr>OBJETIVO 1 -  Ampliar A Cobertura Dos Usuários Que Sofrem Das Doenças Crônicas Não Transmissível Hipertensão Arterial Sistêmica E Diabetes Mellitus</vt:lpstr>
      <vt:lpstr>OBJETIVO 1 -  Ampliar A Cobertura Dos Usuários Que Sofrem Das Doenças Crônicas Não Transmissível Hipertensão Arterial Sistêmica E Diabetes Mellitus</vt:lpstr>
      <vt:lpstr>OBJETIVO 2 - Melhorar a qualidade da atenção a pacientes hipertensos e/ou diabéticos</vt:lpstr>
      <vt:lpstr>OBJETIVO 2 - Melhorar a qualidade da atenção a pacientes hipertensos e/ou diabéticos</vt:lpstr>
      <vt:lpstr>OBJETIVO 2 - Melhorar a qualidade da atenção a pacientes hipertensos e/ou diabéticos</vt:lpstr>
      <vt:lpstr>OBJETIVO 2 - Melhorar a qualidade da atenção a pacientes hipertensos e/ou diabéticos</vt:lpstr>
      <vt:lpstr>OBJETIVO 2 - Melhorar a qualidade da atenção a pacientes hipertensos e/ou diabéticos</vt:lpstr>
      <vt:lpstr>OBJETIVO 2 - Melhorar a qualidade da atenção a pacientes hipertensos e/ou diabéticos</vt:lpstr>
      <vt:lpstr>OBJETIVO 3 - Melhorar a adesão de pacientes com hipertensão arterial e/ou diabetes mellitus ao programa</vt:lpstr>
      <vt:lpstr>OBJETIVO 3 - Melhorar a adesão de pacientes com hipertensão arterial e/ou diabetes mellitus ao programa</vt:lpstr>
      <vt:lpstr>OBJETIVO 4 - Melhorar o registro das informações na UBS dos pacientes com hipertensão arterial sistêmica e diabetes mellitus</vt:lpstr>
      <vt:lpstr>OBJETIVO 4 - Melhorar o registro das informações na UBS dos pacientes com hipertensão arterial sistêmica e diabetes mellitus</vt:lpstr>
      <vt:lpstr>OBJETIVO 5 - Mapear usuários hipertensos e diabéticos de risco para doença cardiovascular</vt:lpstr>
      <vt:lpstr>OBJETIVO 5 - Mapear usuários hipertensos e diabéticos de risco para doença cardiovascular</vt:lpstr>
      <vt:lpstr>OBJETIVO 6 - Promover a saúde de pacientes hipertensos e diabéticos</vt:lpstr>
      <vt:lpstr>OBJETIVO 6 - Promover a saúde de pacientes hipertensos e diabéticos</vt:lpstr>
      <vt:lpstr>OBJETIVO 6 - Promover a saúde de pacientes hipertensos e diabéticos</vt:lpstr>
      <vt:lpstr>OBJETIVO 6 - Promover a saúde de pacientes hipertensos e diabéticos</vt:lpstr>
      <vt:lpstr>OBJETIVO 6 - Promover a saúde de pacientes hipertensos e diabéticos</vt:lpstr>
      <vt:lpstr>OBJETIVO 6 - Promover a saúde de pacientes hipertensos e diabéticos</vt:lpstr>
      <vt:lpstr>OBJETIVO 6 - Promover a saúde de pacientes hipertensos e diabéticos</vt:lpstr>
      <vt:lpstr>OBJETIVO 6 - Promover a saúde de pacientes hipertensos e diabéticos</vt:lpstr>
      <vt:lpstr>DISCUSSÃO</vt:lpstr>
      <vt:lpstr>Reflexão crítica pessoal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da Atenção aos Hipertensos e Diabéticos NA UBS DE Roca Sales/RS</dc:title>
  <dc:creator>Arthur Zanchet Riedi</dc:creator>
  <cp:lastModifiedBy>IVAN VILCHES</cp:lastModifiedBy>
  <cp:revision>11</cp:revision>
  <dcterms:created xsi:type="dcterms:W3CDTF">2015-09-15T18:01:18Z</dcterms:created>
  <dcterms:modified xsi:type="dcterms:W3CDTF">2015-09-16T22:27:36Z</dcterms:modified>
</cp:coreProperties>
</file>