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257" r:id="rId3"/>
    <p:sldId id="303" r:id="rId4"/>
    <p:sldId id="305" r:id="rId5"/>
    <p:sldId id="306" r:id="rId6"/>
    <p:sldId id="258" r:id="rId7"/>
    <p:sldId id="307" r:id="rId8"/>
    <p:sldId id="309" r:id="rId9"/>
    <p:sldId id="297" r:id="rId10"/>
    <p:sldId id="346" r:id="rId11"/>
    <p:sldId id="347" r:id="rId12"/>
    <p:sldId id="320" r:id="rId13"/>
    <p:sldId id="344" r:id="rId14"/>
    <p:sldId id="345" r:id="rId15"/>
    <p:sldId id="310" r:id="rId16"/>
    <p:sldId id="321" r:id="rId17"/>
    <p:sldId id="342" r:id="rId18"/>
    <p:sldId id="322" r:id="rId19"/>
    <p:sldId id="323" r:id="rId20"/>
    <p:sldId id="343" r:id="rId21"/>
    <p:sldId id="311" r:id="rId22"/>
    <p:sldId id="330" r:id="rId23"/>
    <p:sldId id="324" r:id="rId24"/>
    <p:sldId id="331" r:id="rId25"/>
    <p:sldId id="325" r:id="rId26"/>
    <p:sldId id="332" r:id="rId27"/>
    <p:sldId id="334" r:id="rId28"/>
    <p:sldId id="335" r:id="rId29"/>
    <p:sldId id="336" r:id="rId30"/>
    <p:sldId id="337" r:id="rId31"/>
    <p:sldId id="338" r:id="rId32"/>
    <p:sldId id="340" r:id="rId33"/>
    <p:sldId id="341" r:id="rId34"/>
    <p:sldId id="316" r:id="rId35"/>
    <p:sldId id="318" r:id="rId36"/>
    <p:sldId id="262" r:id="rId37"/>
    <p:sldId id="264" r:id="rId38"/>
    <p:sldId id="265" r:id="rId39"/>
    <p:sldId id="349" r:id="rId40"/>
    <p:sldId id="348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3C276-E268-4373-A35E-B8041B165746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EF05B-10FD-4750-AFFD-FB9F68FE79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23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11% de cobertura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19</a:t>
            </a:r>
            <a:r>
              <a:rPr lang="pt-BR" baseline="0" dirty="0" smtClean="0"/>
              <a:t> mulheres/mês </a:t>
            </a:r>
            <a:r>
              <a:rPr lang="pt-BR" baseline="0" dirty="0" smtClean="0">
                <a:sym typeface="Wingdings" panose="05000000000000000000" pitchFamily="2" charset="2"/>
              </a:rPr>
              <a:t> ~ 5/semana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EF05B-10FD-4750-AFFD-FB9F68FE797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55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014CE6-BAAF-4610-945E-ED1772794634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4811F0-FEB8-4D85-80F3-AAAAEE00E5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14CE6-BAAF-4610-945E-ED1772794634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811F0-FEB8-4D85-80F3-AAAAEE00E5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14CE6-BAAF-4610-945E-ED1772794634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811F0-FEB8-4D85-80F3-AAAAEE00E5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14CE6-BAAF-4610-945E-ED1772794634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811F0-FEB8-4D85-80F3-AAAAEE00E5D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14CE6-BAAF-4610-945E-ED1772794634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811F0-FEB8-4D85-80F3-AAAAEE00E5D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14CE6-BAAF-4610-945E-ED1772794634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811F0-FEB8-4D85-80F3-AAAAEE00E5D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14CE6-BAAF-4610-945E-ED1772794634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811F0-FEB8-4D85-80F3-AAAAEE00E5D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14CE6-BAAF-4610-945E-ED1772794634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811F0-FEB8-4D85-80F3-AAAAEE00E5D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14CE6-BAAF-4610-945E-ED1772794634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811F0-FEB8-4D85-80F3-AAAAEE00E5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014CE6-BAAF-4610-945E-ED1772794634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811F0-FEB8-4D85-80F3-AAAAEE00E5D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014CE6-BAAF-4610-945E-ED1772794634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4811F0-FEB8-4D85-80F3-AAAAEE00E5D4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014CE6-BAAF-4610-945E-ED1772794634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4811F0-FEB8-4D85-80F3-AAAAEE00E5D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8052" y="1916832"/>
            <a:ext cx="7772400" cy="1829761"/>
          </a:xfrm>
        </p:spPr>
        <p:txBody>
          <a:bodyPr>
            <a:no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ATENÇÃO À SAÚDE DA MULHER: PREVENÇÃO DO CÂNCER DE COLO UTERINO E DE MAMA NA UNIDADE DE SAÚDE STELLA MARIS, ALVORADA-RS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545585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err="1" smtClean="0"/>
              <a:t>Elen</a:t>
            </a:r>
            <a:r>
              <a:rPr lang="pt-BR" dirty="0" smtClean="0"/>
              <a:t> Débora </a:t>
            </a:r>
            <a:r>
              <a:rPr lang="pt-BR" dirty="0" err="1" smtClean="0"/>
              <a:t>Brinker</a:t>
            </a:r>
            <a:r>
              <a:rPr lang="pt-BR" dirty="0" smtClean="0"/>
              <a:t> Siqueira</a:t>
            </a:r>
          </a:p>
          <a:p>
            <a:r>
              <a:rPr lang="pt-BR" dirty="0" smtClean="0"/>
              <a:t>Orientador Marcos Fábio Turra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89644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9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Folder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9644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9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Folder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8569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1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Ferramenta para avaliação de FR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38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Ficha espelho para revisão periódica - CP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556792"/>
            <a:ext cx="6779840" cy="405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6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Ficha espelho para revisão periódica - Mamografia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702271"/>
            <a:ext cx="6770315" cy="42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2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pt-BR" b="1" dirty="0" smtClean="0"/>
          </a:p>
          <a:p>
            <a:pPr marL="109728" indent="0">
              <a:buNone/>
            </a:pPr>
            <a:endParaRPr lang="pt-BR" b="1" dirty="0"/>
          </a:p>
          <a:p>
            <a:r>
              <a:rPr lang="pt-BR" b="1" dirty="0" smtClean="0"/>
              <a:t>Objetivo 1:  </a:t>
            </a:r>
          </a:p>
          <a:p>
            <a:pPr marL="109728" indent="0">
              <a:buNone/>
            </a:pPr>
            <a:endParaRPr lang="pt-BR" b="1" dirty="0" smtClean="0"/>
          </a:p>
          <a:p>
            <a:pPr marL="109728" indent="0">
              <a:buNone/>
            </a:pPr>
            <a:r>
              <a:rPr lang="pt-BR" b="1" dirty="0" smtClean="0"/>
              <a:t>	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 COBERTURA DE DETECÇÃO PRECOCE DO CÂNCER DE COLO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UTERINO E MAMA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Objetivos, metas, indicadores e resultados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529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124744"/>
            <a:ext cx="8579296" cy="4882547"/>
          </a:xfrm>
        </p:spPr>
        <p:txBody>
          <a:bodyPr>
            <a:normAutofit lnSpcReduction="10000"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Ampliar a cobertura de detecção precoce do câncer de colo uterino das mulheres na faixa etária entre 25 e 64 anos de idade para 50%.</a:t>
            </a:r>
          </a:p>
          <a:p>
            <a:pPr lvl="2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Alcançado: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3,6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(74 usuárias)</a:t>
            </a:r>
          </a:p>
          <a:p>
            <a:pPr lvl="2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109728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marL="109728" indent="0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               Indicador 1: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Proporção de mulheres com exame em dia</a:t>
            </a:r>
          </a:p>
          <a:p>
            <a:pPr marL="109728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Objetivos, metas, indicadores e resultados</a:t>
            </a:r>
            <a:endParaRPr lang="pt-BR" sz="2400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2202" t="20950" r="1983" b="2346"/>
          <a:stretch/>
        </p:blipFill>
        <p:spPr bwMode="auto">
          <a:xfrm>
            <a:off x="1547664" y="2924944"/>
            <a:ext cx="5616624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19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cobertura de detecção precoce do câncer de mama das mulheres na faixa etária entre 50 e 69 anos de idade para 80%.</a:t>
            </a:r>
          </a:p>
          <a:p>
            <a:pPr lvl="2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Alcançado: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4,7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 (31 mulheres)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 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Proporção de mulheres com exame em dia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Objetivos, metas</a:t>
            </a:r>
            <a:r>
              <a:rPr lang="pt-BR" sz="2400" dirty="0"/>
              <a:t>, indicadores e resultados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280111" cy="24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2:</a:t>
            </a:r>
          </a:p>
          <a:p>
            <a:pPr marL="109728" indent="0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	MELHORAR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 ADESÃO DAS MULHERES À REALIZAÇÃO DE EXAME CITOPATOLÓGICO DE COLO UTERINO E MAMOGRAFIA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Objetivos, metas, indicadores e resultados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567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525963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3. </a:t>
            </a:r>
            <a:r>
              <a:rPr lang="pt-BR" sz="2400" b="1" dirty="0"/>
              <a:t>Buscar 100% das mulheres que tiveram exame alterado e que não retornaram </a:t>
            </a:r>
            <a:r>
              <a:rPr lang="pt-BR" sz="2400" b="1" dirty="0" smtClean="0"/>
              <a:t>à </a:t>
            </a:r>
            <a:r>
              <a:rPr lang="pt-BR" sz="2400" b="1" dirty="0"/>
              <a:t>unidade de saúde</a:t>
            </a:r>
            <a:r>
              <a:rPr lang="pt-BR" sz="2400" b="1" dirty="0" smtClean="0"/>
              <a:t>.</a:t>
            </a:r>
          </a:p>
          <a:p>
            <a:pPr lvl="1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 3a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Proporção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CP alterados.</a:t>
            </a: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ZERO.</a:t>
            </a:r>
          </a:p>
          <a:p>
            <a:pPr lvl="1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Proporção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CP alterados que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não retornaram à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UBS.</a:t>
            </a: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ZERO.</a:t>
            </a:r>
          </a:p>
          <a:p>
            <a:pPr lvl="1"/>
            <a:r>
              <a:rPr lang="pt-BR" sz="2400" b="1" dirty="0"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Proporção que não retornaram para resultado de CP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alterado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foi feita busca ativa</a:t>
            </a:r>
            <a:r>
              <a:rPr lang="pt-BR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2"/>
            <a:r>
              <a:rPr lang="pt-BR" dirty="0" smtClean="0">
                <a:latin typeface="Arial" pitchFamily="34" charset="0"/>
                <a:cs typeface="Arial" pitchFamily="34" charset="0"/>
              </a:rPr>
              <a:t>ZERO.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Checagem de prontidão.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Objetivos, metas</a:t>
            </a:r>
            <a:r>
              <a:rPr lang="pt-BR" sz="2400" dirty="0"/>
              <a:t>, indicadores e resultados</a:t>
            </a:r>
          </a:p>
        </p:txBody>
      </p:sp>
    </p:spTree>
    <p:extLst>
      <p:ext uri="{BB962C8B-B14F-4D97-AF65-F5344CB8AC3E}">
        <p14:creationId xmlns:p14="http://schemas.microsoft.com/office/powerpoint/2010/main" val="30789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Importância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Alta </a:t>
            </a:r>
            <a:r>
              <a:rPr lang="pt-BR" dirty="0">
                <a:latin typeface="Arial" pitchFamily="34" charset="0"/>
                <a:cs typeface="Arial" pitchFamily="34" charset="0"/>
              </a:rPr>
              <a:t>incidência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morbimortalidade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Potencialmente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preveníveis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Baixo custo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Impacto na </a:t>
            </a:r>
            <a:r>
              <a:rPr lang="pt-BR" dirty="0">
                <a:latin typeface="Arial" pitchFamily="34" charset="0"/>
                <a:cs typeface="Arial" pitchFamily="34" charset="0"/>
              </a:rPr>
              <a:t>população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alvo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7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Objetivos, metas, indicadores e resultados</a:t>
            </a:r>
            <a:endParaRPr lang="pt-BR" sz="24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472608" cy="275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-33564" y="1268760"/>
            <a:ext cx="8579296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pt-BR" sz="2400" b="1" dirty="0">
                <a:latin typeface="Arial" pitchFamily="34" charset="0"/>
                <a:cs typeface="Arial" pitchFamily="34" charset="0"/>
              </a:rPr>
              <a:t>Indicador 3d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Proporção de Mamografias alteradas.</a:t>
            </a:r>
          </a:p>
          <a:p>
            <a:pPr lvl="2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alcançado: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3,2% (uma paciente)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b="1" dirty="0" smtClean="0">
                <a:latin typeface="Arial" pitchFamily="34" charset="0"/>
                <a:cs typeface="Arial" pitchFamily="34" charset="0"/>
              </a:rPr>
              <a:t>Indicador 3e: </a:t>
            </a:r>
            <a:r>
              <a:rPr lang="pt-BR" dirty="0">
                <a:latin typeface="Arial" pitchFamily="34" charset="0"/>
                <a:cs typeface="Arial" pitchFamily="34" charset="0"/>
              </a:rPr>
              <a:t>Proporção Mamografias alteradas que não retornaram para conhecer o resultado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/>
            <a:r>
              <a:rPr lang="pt-BR" dirty="0" smtClean="0">
                <a:latin typeface="Arial" pitchFamily="34" charset="0"/>
                <a:cs typeface="Arial" pitchFamily="34" charset="0"/>
              </a:rPr>
              <a:t>Não é possível saber quais pacientes estão com as mamografias alteradas até que elas as tragam à UBS.</a:t>
            </a:r>
          </a:p>
          <a:p>
            <a:pPr lvl="2"/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1/31 ???</a:t>
            </a:r>
            <a:endParaRPr lang="pt-BR" sz="1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b="1" dirty="0" smtClean="0">
                <a:latin typeface="Arial" pitchFamily="34" charset="0"/>
                <a:cs typeface="Arial" pitchFamily="34" charset="0"/>
              </a:rPr>
              <a:t>Indicador 3f: </a:t>
            </a:r>
            <a:r>
              <a:rPr lang="pt-BR" dirty="0">
                <a:latin typeface="Arial" pitchFamily="34" charset="0"/>
                <a:cs typeface="Arial" pitchFamily="34" charset="0"/>
              </a:rPr>
              <a:t>Proporção que não retornaram para resultado de mamografia e foi feita busca ativa. </a:t>
            </a:r>
          </a:p>
          <a:p>
            <a:pPr lvl="2"/>
            <a:r>
              <a:rPr lang="pt-BR" dirty="0" smtClean="0">
                <a:latin typeface="Arial" pitchFamily="34" charset="0"/>
                <a:cs typeface="Arial" pitchFamily="34" charset="0"/>
              </a:rPr>
              <a:t>Sem retorno das ACS.</a:t>
            </a:r>
          </a:p>
          <a:p>
            <a:pPr lvl="2"/>
            <a:r>
              <a:rPr lang="pt-BR" dirty="0" smtClean="0">
                <a:latin typeface="Arial" pitchFamily="34" charset="0"/>
                <a:cs typeface="Arial" pitchFamily="34" charset="0"/>
              </a:rPr>
              <a:t>Dificuldades de realização dos exames?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Objetivos, metas, indicadores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592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525963"/>
          </a:xfrm>
        </p:spPr>
        <p:txBody>
          <a:bodyPr/>
          <a:lstStyle/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3:</a:t>
            </a:r>
          </a:p>
          <a:p>
            <a:pPr marL="109728" indent="0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	MELHORAR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 QUALIDADE DO ATENDIMENTO DAS MULHERES QUE REALIZAM DETECÇÃO PRECOCE DE CÂNCER DE COLO UTERINO E DE MAMA NA UNIDADE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SAÚDE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Objetivos, metas, indicadores e resultados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404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4.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Obter 80% de coleta de amostras satisfatórias do exame citopatológico de colo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uterino.</a:t>
            </a:r>
          </a:p>
          <a:p>
            <a:pPr lvl="1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 alcançado: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100% (74 exames)</a:t>
            </a:r>
          </a:p>
          <a:p>
            <a:pPr marL="393192" lvl="1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4: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Proporção de amostras de CP satisfatórias </a:t>
            </a: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Objetivos, metas, indicadores e resultados</a:t>
            </a: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987446" cy="255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6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525963"/>
          </a:xfrm>
        </p:spPr>
        <p:txBody>
          <a:bodyPr/>
          <a:lstStyle/>
          <a:p>
            <a:endParaRPr lang="pt-BR" b="1" dirty="0" smtClean="0"/>
          </a:p>
          <a:p>
            <a:r>
              <a:rPr lang="pt-BR" b="1" dirty="0" smtClean="0"/>
              <a:t>Objetivo 4:</a:t>
            </a:r>
          </a:p>
          <a:p>
            <a:pPr marL="109728" indent="0">
              <a:buNone/>
            </a:pPr>
            <a:endParaRPr lang="pt-BR" b="1" dirty="0"/>
          </a:p>
          <a:p>
            <a:pPr marL="109728" indent="0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          MELHORAR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REGISTROS DAS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109728" indent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                     INFORMAÇÕES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Objetivo, metas, indicadores e resultados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650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026563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5.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Manter registro específico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coleta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CP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MMG 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 das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mulheres cadastradas nos programas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UBS.</a:t>
            </a:r>
          </a:p>
          <a:p>
            <a:pPr lvl="2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Indicador 5a: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Proporção de registro adequado do CP. 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 alcançado: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100% ( 74 pacientes) </a:t>
            </a:r>
          </a:p>
          <a:p>
            <a:pPr lvl="2"/>
            <a:endParaRPr lang="pt-BR" dirty="0">
              <a:latin typeface="Arial" pitchFamily="34" charset="0"/>
              <a:cs typeface="Arial" pitchFamily="34" charset="0"/>
            </a:endParaRP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pt-BR" dirty="0" smtClean="0"/>
          </a:p>
          <a:p>
            <a:pPr lvl="2"/>
            <a:endParaRPr lang="pt-BR" dirty="0"/>
          </a:p>
          <a:p>
            <a:pPr lvl="2"/>
            <a:endParaRPr lang="pt-BR" dirty="0" smtClean="0"/>
          </a:p>
          <a:p>
            <a:pPr lvl="2"/>
            <a:endParaRPr lang="pt-BR" dirty="0"/>
          </a:p>
          <a:p>
            <a:pPr lvl="2"/>
            <a:endParaRPr lang="pt-BR" dirty="0" smtClean="0"/>
          </a:p>
          <a:p>
            <a:pPr marL="630936" lvl="2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pt-BR" sz="20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Objetivos, metas, indicadores e resultados</a:t>
            </a:r>
            <a:endParaRPr lang="pt-B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72" y="3429000"/>
            <a:ext cx="510963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 lvl="1"/>
            <a:r>
              <a:rPr lang="pt-BR" b="1" dirty="0" smtClean="0">
                <a:latin typeface="Arial" pitchFamily="34" charset="0"/>
                <a:cs typeface="Arial" pitchFamily="34" charset="0"/>
              </a:rPr>
              <a:t>Indicador 5b: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Proporção de registro adequado do exame de mamas e mamografia.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b="1" dirty="0" smtClean="0">
                <a:latin typeface="Arial" pitchFamily="34" charset="0"/>
                <a:cs typeface="Arial" pitchFamily="34" charset="0"/>
              </a:rPr>
              <a:t>Resultado Alcançado: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22,6% ( 7 pacientes)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2400" dirty="0"/>
              <a:t>Objetivo, metas, indicadores e resultados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13" y="2780928"/>
            <a:ext cx="534167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8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525963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Relativo ao Objetivo 5:</a:t>
            </a:r>
          </a:p>
          <a:p>
            <a:pPr marL="109728" indent="0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	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MAPEAR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AS MULHERES DE RISCO PARA CÂNCER DE COLO UTERINO E DE MAMA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Objetivo, metas, indicadores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9817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6339" y="1196752"/>
            <a:ext cx="8229600" cy="4882547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 avaliação de risco (ou pesquisar sinais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alerta)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50% das mulheres nas faixas etárias alvo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pt-BR" b="1" dirty="0">
                <a:latin typeface="Arial" pitchFamily="34" charset="0"/>
                <a:cs typeface="Arial" pitchFamily="34" charset="0"/>
              </a:rPr>
              <a:t>Indicador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6a: </a:t>
            </a:r>
            <a:r>
              <a:rPr lang="pt-BR" dirty="0">
                <a:latin typeface="Arial" pitchFamily="34" charset="0"/>
                <a:cs typeface="Arial" pitchFamily="34" charset="0"/>
              </a:rPr>
              <a:t>Proporção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mulheres entre </a:t>
            </a:r>
            <a:r>
              <a:rPr lang="pt-BR" dirty="0">
                <a:latin typeface="Arial" pitchFamily="34" charset="0"/>
                <a:cs typeface="Arial" pitchFamily="34" charset="0"/>
              </a:rPr>
              <a:t>25 e 64 anos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avaliada para sinais de alerta para câncer </a:t>
            </a:r>
            <a:r>
              <a:rPr lang="pt-BR" dirty="0">
                <a:latin typeface="Arial" pitchFamily="34" charset="0"/>
                <a:cs typeface="Arial" pitchFamily="34" charset="0"/>
              </a:rPr>
              <a:t>de colo de útero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lcançado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95,9% (71 usuárias).</a:t>
            </a:r>
          </a:p>
          <a:p>
            <a:pPr marL="630936" lvl="2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400" dirty="0"/>
              <a:t>Objetivo, metas, indicadores e resultados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54679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4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lvl="1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 6b: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Proporção de mulheres entre 50 e 69 anos com avaliação de risco para câncer de mama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Alcançado: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90% (28 usuárias)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2400" dirty="0"/>
              <a:t>Objetivo, metas, indicadores e resultados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114631" cy="268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3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195.673 habitantes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Região metropolitana de Porto Alegre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Conta com: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Um Hospital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15 Unidades de Saúde:</a:t>
            </a:r>
          </a:p>
          <a:p>
            <a:pPr lvl="2"/>
            <a:r>
              <a:rPr lang="pt-BR" dirty="0" smtClean="0">
                <a:latin typeface="Arial" pitchFamily="34" charset="0"/>
                <a:cs typeface="Arial" pitchFamily="34" charset="0"/>
              </a:rPr>
              <a:t>13 UBS – ESF???</a:t>
            </a:r>
          </a:p>
          <a:p>
            <a:pPr lvl="2"/>
            <a:r>
              <a:rPr lang="pt-BR" dirty="0" smtClean="0">
                <a:latin typeface="Arial" pitchFamily="34" charset="0"/>
                <a:cs typeface="Arial" pitchFamily="34" charset="0"/>
              </a:rPr>
              <a:t>2 Unidades de Referência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Alvorada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3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525963"/>
          </a:xfrm>
        </p:spPr>
        <p:txBody>
          <a:bodyPr/>
          <a:lstStyle/>
          <a:p>
            <a:r>
              <a:rPr lang="pt-BR" b="1" dirty="0" smtClean="0"/>
              <a:t>Relativo ao Objetivo 6:</a:t>
            </a:r>
          </a:p>
          <a:p>
            <a:pPr marL="109728" indent="0">
              <a:buNone/>
            </a:pPr>
            <a:endParaRPr lang="pt-BR" b="1" dirty="0" smtClean="0"/>
          </a:p>
          <a:p>
            <a:pPr marL="109728" indent="0" algn="ctr">
              <a:buNone/>
            </a:pPr>
            <a:r>
              <a:rPr lang="pt-BR" b="1" dirty="0"/>
              <a:t>	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PROMOVER A SAÚDE DAS MULHERES QUE REALIZAM DETECÇÃO PRECOCE DE CÂNCER DE COLO UTERINO E DE MAMA NA UNIDADE BÁSICA DE SAÚDE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pt-BR" sz="2400" dirty="0"/>
              <a:t>Objetivo, metas, indicadores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17516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199" y="1268760"/>
            <a:ext cx="8565515" cy="4738531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mulheres cadastradas sobre doenças sexualmente transmissíveis e fatores de risco para câncer de colo uterino e de mama.</a:t>
            </a:r>
          </a:p>
          <a:p>
            <a:pPr lvl="1"/>
            <a:r>
              <a:rPr lang="pt-BR" b="1" dirty="0">
                <a:latin typeface="Arial" pitchFamily="34" charset="0"/>
                <a:cs typeface="Arial" pitchFamily="34" charset="0"/>
              </a:rPr>
              <a:t>Indicador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7a: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Proporção de mulheres entre 25 e 64 anos orientadas sobre DST.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b="1" dirty="0" smtClean="0">
                <a:latin typeface="Arial" pitchFamily="34" charset="0"/>
                <a:cs typeface="Arial" pitchFamily="34" charset="0"/>
              </a:rPr>
              <a:t>Resultado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lcançado:</a:t>
            </a:r>
          </a:p>
          <a:p>
            <a:pPr marL="914400" lvl="3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95% (71 mulheres)                              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sz="2400" dirty="0"/>
              <a:t>Objetivo, metas, indicadores e resultados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66673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3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lvl="1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 7b: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Proporção de mulheres entre 25 e 64 anos que receberam orientação sobre fatores de risco para câncer de colo de útero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/>
            <a:r>
              <a:rPr lang="pt-BR" sz="2300" b="1" dirty="0" smtClean="0">
                <a:latin typeface="Arial" pitchFamily="34" charset="0"/>
                <a:cs typeface="Arial" pitchFamily="34" charset="0"/>
              </a:rPr>
              <a:t>Resultado Alcançado: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95,9% (71 usuárias) 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sz="2400" dirty="0"/>
              <a:t>Objetivo, metas, indicadores e resultados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06" y="3056050"/>
            <a:ext cx="5298390" cy="282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6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 lvl="1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 7c: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Proporção de mulheres entre 50 e 69 anos que receberam orientação sobre os fatores de risco para câncer de mama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/>
            <a:r>
              <a:rPr lang="pt-BR" sz="2300" b="1" dirty="0" smtClean="0">
                <a:latin typeface="Arial" pitchFamily="34" charset="0"/>
                <a:cs typeface="Arial" pitchFamily="34" charset="0"/>
              </a:rPr>
              <a:t>Resultado Alcançado: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90,3% (28 mulheres) </a:t>
            </a:r>
            <a:endParaRPr lang="pt-BR" sz="2300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BR" sz="2400" dirty="0"/>
              <a:t>Objetivo, metas, indicadores e resultados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259924" cy="276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7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/>
              <a:buChar char="à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Importância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uma equipe empenhada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De um sistema organizado de prevenção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De uma comunidade informada</a:t>
            </a:r>
          </a:p>
          <a:p>
            <a:pPr>
              <a:buFont typeface="Wingdings"/>
              <a:buChar char="à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Dificuldades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Retorno de mamografias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Apoio da Gestão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Demora nos resultados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Resist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ências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internas e externas</a:t>
            </a:r>
          </a:p>
          <a:p>
            <a:pPr lvl="2"/>
            <a:r>
              <a:rPr lang="pt-BR" dirty="0" smtClean="0">
                <a:latin typeface="Arial" pitchFamily="34" charset="0"/>
                <a:cs typeface="Arial" pitchFamily="34" charset="0"/>
              </a:rPr>
              <a:t>Capacitação x Percepção</a:t>
            </a:r>
          </a:p>
          <a:p>
            <a:pPr marL="109728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/Comunidade: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vagas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Facilidade de acesso</a:t>
            </a:r>
          </a:p>
          <a:p>
            <a:pPr marL="109728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/Equipe: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sz="2700" i="1" dirty="0" err="1" smtClean="0">
                <a:latin typeface="Arial" pitchFamily="34" charset="0"/>
                <a:cs typeface="Arial" pitchFamily="34" charset="0"/>
              </a:rPr>
              <a:t>Eye-opener</a:t>
            </a:r>
            <a:endParaRPr lang="en-US" sz="2700" i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/Serviço: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Instituição de método de revisão periódica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Incorporação à rotina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Adaptações a realidade local.</a:t>
            </a:r>
          </a:p>
          <a:p>
            <a:pPr lvl="1"/>
            <a:r>
              <a:rPr lang="pt-BR" dirty="0">
                <a:latin typeface="Arial" pitchFamily="34" charset="0"/>
                <a:cs typeface="Arial" pitchFamily="34" charset="0"/>
              </a:rPr>
              <a:t>*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Mamografias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Capacitação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43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Impressão da Especialização: do início ao fim, de 8 a 80.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 prática: a teoria virou experiência profissional 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Estudos de prática clínica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Relevância: 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Melhoria pessoal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Melhoria profissional</a:t>
            </a:r>
          </a:p>
          <a:p>
            <a:pPr lvl="1"/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Capacitação para propor uma Melhoria para o serviço</a:t>
            </a:r>
            <a:endParaRPr lang="pt-BR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3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Capacidade de organizar e propor uma intervenção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Teoria colocada em prática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Resolutividade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Reclamação embasada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Reflexão crítica</a:t>
            </a:r>
          </a:p>
        </p:txBody>
      </p:sp>
    </p:spTree>
    <p:extLst>
      <p:ext uri="{BB962C8B-B14F-4D97-AF65-F5344CB8AC3E}">
        <p14:creationId xmlns:p14="http://schemas.microsoft.com/office/powerpoint/2010/main" val="9265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 novamente, Leiga!</a:t>
            </a:r>
            <a:endParaRPr lang="pt-BR" dirty="0"/>
          </a:p>
        </p:txBody>
      </p:sp>
      <p:pic>
        <p:nvPicPr>
          <p:cNvPr id="4098" name="Picture 2" descr="C:\Users\user\Desktop\diffocus\Album de Formatura\MP12 9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7884368" y="3140968"/>
            <a:ext cx="216024" cy="720080"/>
          </a:xfrm>
          <a:prstGeom prst="downArrow">
            <a:avLst/>
          </a:prstGeom>
          <a:solidFill>
            <a:srgbClr val="E309D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7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s://scontent-b-iad.xx.fbcdn.net/hphotos-frc1/t1.0-9/1920508_682089495162642_9514814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2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ESF*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8000 habitantes aproximadamente;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Duas enfermeiras, 2 técnicos e 1 auxiliar em enfermagem;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Sete ACS;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Três médicos: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Clínico Geral – 16h semanais</a:t>
            </a:r>
          </a:p>
          <a:p>
            <a:pPr lvl="1"/>
            <a:r>
              <a:rPr lang="pt-BR" dirty="0" err="1" smtClean="0">
                <a:latin typeface="Arial" pitchFamily="34" charset="0"/>
                <a:cs typeface="Arial" pitchFamily="34" charset="0"/>
              </a:rPr>
              <a:t>Provab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– 32h semanais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**Em 2014: Médica Cubana participante do Programa Mais Médicos – 32h semanais.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UBS Stella Maris</a:t>
            </a:r>
            <a:endParaRPr lang="pt-BR" dirty="0"/>
          </a:p>
        </p:txBody>
      </p:sp>
      <p:pic>
        <p:nvPicPr>
          <p:cNvPr id="1027" name="Picture 3" descr="C:\Users\user\AppData\Local\Microsoft\Windows\Temporary Internet Files\Content.IE5\2P0EFBKS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user\Pictures\Photo Stream\My Photo Stream\IMG_0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5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Situação da Ação Programática na </a:t>
            </a:r>
            <a:r>
              <a:rPr lang="pt-BR" dirty="0" smtClean="0"/>
              <a:t>UBS: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12" y="1043136"/>
            <a:ext cx="4133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109728" lvl="0" indent="0">
              <a:buNone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109728" lvl="0" indent="0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109728" lvl="0" indent="0"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 detecção de câncer de colo uterino e de mama.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43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 avaliação: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Número de mulheres cadastradas.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Registros em Fichas </a:t>
            </a:r>
            <a:r>
              <a:rPr lang="pt-BR" dirty="0">
                <a:latin typeface="Arial" pitchFamily="34" charset="0"/>
                <a:cs typeface="Arial" pitchFamily="34" charset="0"/>
              </a:rPr>
              <a:t>Espelho de Controle de Citopatológico do Colo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Uterino e de Mamografia.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Revisão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 Livro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Citopatológicos.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Organização e Gestão do Serviço: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Acolhimento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Visitas domiciliares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Áreas sem ACS: revisão de prontuários e busca ativa.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2856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Engajamento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público:</a:t>
            </a:r>
          </a:p>
          <a:p>
            <a:pPr lvl="1"/>
            <a:r>
              <a:rPr lang="pt-BR" dirty="0">
                <a:latin typeface="Arial" pitchFamily="34" charset="0"/>
                <a:cs typeface="Arial" pitchFamily="34" charset="0"/>
              </a:rPr>
              <a:t>Grupos de Mães.</a:t>
            </a:r>
          </a:p>
          <a:p>
            <a:pPr lvl="1"/>
            <a:r>
              <a:rPr lang="pt-BR" dirty="0">
                <a:latin typeface="Arial" pitchFamily="34" charset="0"/>
                <a:cs typeface="Arial" pitchFamily="34" charset="0"/>
              </a:rPr>
              <a:t>Orientações nas Visitas domiciliares das ACS.</a:t>
            </a:r>
          </a:p>
          <a:p>
            <a:pPr lvl="1"/>
            <a:r>
              <a:rPr lang="pt-BR" dirty="0">
                <a:latin typeface="Arial" pitchFamily="34" charset="0"/>
                <a:cs typeface="Arial" pitchFamily="34" charset="0"/>
              </a:rPr>
              <a:t>Equipe de enfermagem age da mesma forma durante o Acolhimento, palestras e visitas domiciliares.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Qualificação da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Prática Clínica: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dirty="0">
                <a:latin typeface="Arial" pitchFamily="34" charset="0"/>
                <a:cs typeface="Arial" pitchFamily="34" charset="0"/>
              </a:rPr>
              <a:t>Capacitações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9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Logística: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Caderno </a:t>
            </a:r>
            <a:r>
              <a:rPr lang="pt-BR" dirty="0">
                <a:latin typeface="Arial" pitchFamily="34" charset="0"/>
                <a:cs typeface="Arial" pitchFamily="34" charset="0"/>
              </a:rPr>
              <a:t>de Atenção Básica número 13 – Controle dos Cânceres do Colo do Útero e da Mama publicado em 2013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Capacitações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Folder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Ferramenta para investigação de sinais de alerta e fatores de risco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Fichas espelho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67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3013</TotalTime>
  <Words>1113</Words>
  <Application>Microsoft Office PowerPoint</Application>
  <PresentationFormat>Apresentação na tela (4:3)</PresentationFormat>
  <Paragraphs>220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Concurso</vt:lpstr>
      <vt:lpstr>MELHORIA NA ATENÇÃO À SAÚDE DA MULHER: PREVENÇÃO DO CÂNCER DE COLO UTERINO E DE MAMA NA UNIDADE DE SAÚDE STELLA MARIS, ALVORADA-RS</vt:lpstr>
      <vt:lpstr>Introdução</vt:lpstr>
      <vt:lpstr>Alvorada</vt:lpstr>
      <vt:lpstr>UBS Stella Maris</vt:lpstr>
      <vt:lpstr>Situação da Ação Programática na UBS:</vt:lpstr>
      <vt:lpstr>Objetivo Geral</vt:lpstr>
      <vt:lpstr>Metodologia</vt:lpstr>
      <vt:lpstr>Metodologia</vt:lpstr>
      <vt:lpstr>Metodologia</vt:lpstr>
      <vt:lpstr>Folder</vt:lpstr>
      <vt:lpstr>Folder</vt:lpstr>
      <vt:lpstr>Ferramenta para avaliação de FR</vt:lpstr>
      <vt:lpstr>Ficha espelho para revisão periódica - CP</vt:lpstr>
      <vt:lpstr>Ficha espelho para revisão periódica - Mamografia </vt:lpstr>
      <vt:lpstr>Objetivos, metas, indicadores e resultados</vt:lpstr>
      <vt:lpstr>Objetivos, metas, indicadores e resultados</vt:lpstr>
      <vt:lpstr>Objetivos, metas, indicadores e resultados</vt:lpstr>
      <vt:lpstr>Objetivos, metas, indicadores e resultados</vt:lpstr>
      <vt:lpstr>Objetivos, metas, indicadores e resultados</vt:lpstr>
      <vt:lpstr>Objetivos, metas, indicadores e resultados</vt:lpstr>
      <vt:lpstr>Objetivos, metas, indicadores e resultados</vt:lpstr>
      <vt:lpstr>Objetivos, metas, indicadores e resultados</vt:lpstr>
      <vt:lpstr>Objetivos, metas, indicadores e resultados</vt:lpstr>
      <vt:lpstr>Objetivo, metas, indicadores e resultados </vt:lpstr>
      <vt:lpstr>Objetivos, metas, indicadores e resultados</vt:lpstr>
      <vt:lpstr>Objetivo, metas, indicadores e resultados </vt:lpstr>
      <vt:lpstr>Objetivo, metas, indicadores e resultados </vt:lpstr>
      <vt:lpstr>Objetivo, metas, indicadores e resultados </vt:lpstr>
      <vt:lpstr>Objetivo, metas, indicadores e resultados </vt:lpstr>
      <vt:lpstr>Objetivo, metas, indicadores e resultados </vt:lpstr>
      <vt:lpstr>Objetivo, metas, indicadores e resultados </vt:lpstr>
      <vt:lpstr>Objetivo, metas, indicadores e resultados </vt:lpstr>
      <vt:lpstr>Objetivo, metas, indicadores e resultados </vt:lpstr>
      <vt:lpstr>Discussão</vt:lpstr>
      <vt:lpstr>Importância</vt:lpstr>
      <vt:lpstr>Reflexão crítica</vt:lpstr>
      <vt:lpstr>Reflexão crítica</vt:lpstr>
      <vt:lpstr>Obrigada novamente, Leiga!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MELHORIAS NA ATENÇÃO À MULHER: PREVENÇÃO DO CÂNCER DE COLO UTERINO E DE MAMA</dc:title>
  <dc:creator>elen</dc:creator>
  <cp:lastModifiedBy>elen</cp:lastModifiedBy>
  <cp:revision>49</cp:revision>
  <dcterms:created xsi:type="dcterms:W3CDTF">2014-02-18T16:29:20Z</dcterms:created>
  <dcterms:modified xsi:type="dcterms:W3CDTF">2014-05-01T20:52:33Z</dcterms:modified>
</cp:coreProperties>
</file>