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59" r:id="rId3"/>
    <p:sldId id="260" r:id="rId4"/>
    <p:sldId id="262" r:id="rId5"/>
    <p:sldId id="266" r:id="rId6"/>
    <p:sldId id="257" r:id="rId7"/>
    <p:sldId id="267" r:id="rId8"/>
    <p:sldId id="279" r:id="rId9"/>
    <p:sldId id="278" r:id="rId10"/>
    <p:sldId id="270" r:id="rId11"/>
    <p:sldId id="280" r:id="rId12"/>
    <p:sldId id="277" r:id="rId13"/>
    <p:sldId id="272" r:id="rId14"/>
    <p:sldId id="273" r:id="rId15"/>
    <p:sldId id="274" r:id="rId16"/>
    <p:sldId id="275" r:id="rId17"/>
    <p:sldId id="276" r:id="rId18"/>
    <p:sldId id="295" r:id="rId19"/>
    <p:sldId id="296" r:id="rId20"/>
    <p:sldId id="297" r:id="rId21"/>
    <p:sldId id="282" r:id="rId22"/>
    <p:sldId id="298" r:id="rId23"/>
    <p:sldId id="299" r:id="rId24"/>
    <p:sldId id="284" r:id="rId25"/>
    <p:sldId id="285" r:id="rId26"/>
    <p:sldId id="300" r:id="rId27"/>
    <p:sldId id="286" r:id="rId28"/>
    <p:sldId id="287" r:id="rId29"/>
    <p:sldId id="288" r:id="rId30"/>
    <p:sldId id="289" r:id="rId31"/>
    <p:sldId id="301" r:id="rId32"/>
    <p:sldId id="290" r:id="rId33"/>
    <p:sldId id="291" r:id="rId34"/>
    <p:sldId id="283" r:id="rId35"/>
    <p:sldId id="294" r:id="rId36"/>
    <p:sldId id="293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11D20-59E9-4E38-A68E-6D1B74FD599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BC8FA-5EF7-4F03-8E88-68378B359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6955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BC8FA-5EF7-4F03-8E88-68378B359B9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2468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BC8FA-5EF7-4F03-8E88-68378B359B9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0598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BFA14E-EA7F-4664-8141-23711C511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4B5FFC-CE0E-44CF-81F7-C976D0386648}" type="datetimeFigureOut">
              <a:rPr lang="pt-BR" smtClean="0"/>
              <a:pPr/>
              <a:t>15/12/2013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5868" y="188639"/>
            <a:ext cx="7696200" cy="158864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98213" y="1557809"/>
            <a:ext cx="7643192" cy="4205064"/>
          </a:xfrm>
        </p:spPr>
        <p:txBody>
          <a:bodyPr>
            <a:normAutofit/>
          </a:bodyPr>
          <a:lstStyle/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Melhoria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da Atenção em Saúde Bucal de Escolares de 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seis a doze anos em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Escolas Atendidas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pelo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Centro de Especialidades Médicas e Odontológicas do Município de Louveira, SP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139952" y="5013176"/>
            <a:ext cx="39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Eliana </a:t>
            </a:r>
            <a:r>
              <a:rPr lang="pt-BR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Rivelli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Bueno</a:t>
            </a:r>
            <a:endParaRPr lang="pt-BR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133850" y="6059267"/>
            <a:ext cx="30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Orientadora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Seiko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Nomiyama</a:t>
            </a: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26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719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392" y="137025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392" y="2420888"/>
            <a:ext cx="7620000" cy="3888432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Caracterização do CEMO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Durante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análise estratégica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avaliadas algumas limitações e fragilidades da ação programática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questões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políticas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ano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eleitoral;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equipe com pouca vivência em atenção primária à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saúde; serviço de atendimento referenciado.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52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72829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564904"/>
            <a:ext cx="7620000" cy="3456384"/>
          </a:xfrm>
        </p:spPr>
        <p:txBody>
          <a:bodyPr/>
          <a:lstStyle/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Há um bom relacionamento com a direção e os outros membros da escola, a presença dos profissionais da odontologia infantil da prefeitura em seu meio é comum. 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Anualmente é realizado um levantamento epidemiológico com a posterior aplicação de flúor nas crianças.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631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620000" cy="1143000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Objetivo Geral</a:t>
            </a:r>
            <a:b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972" y="3212976"/>
            <a:ext cx="7620000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Melhoria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atenção à saúde bucal de escolares de seis a doze anos.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07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37928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Objetivos Específicos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708920"/>
            <a:ext cx="7620000" cy="3384376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1. Ampliar a cobertura da atenção à saúde bucal para escolares.</a:t>
            </a:r>
          </a:p>
          <a:p>
            <a:pPr marL="0" indent="0">
              <a:buNone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2. Melhorar a qualidade do atendimento em saúde bucal de escolares.</a:t>
            </a:r>
          </a:p>
          <a:p>
            <a:pPr marL="0" indent="0">
              <a:buNone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3. Melhorar o registro das informações.</a:t>
            </a:r>
          </a:p>
          <a:p>
            <a:pPr marL="0" indent="0">
              <a:buNone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4. Promover a saúde bucal dos escolares.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543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 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7620000" cy="3888432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Relativas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ao objetivo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Ampliar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em 100% a cobertura de exames de rastreamento com a finalidade de priorizar o atendimento de escolares.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Ampliar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cobertura de primeira consulta odontológica programática para 30% dos escolares identificados com acúmulo de fatores de risco em saúde bucal.</a:t>
            </a:r>
          </a:p>
          <a:p>
            <a:pPr marL="114300" indent="0"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801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 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972" y="2276872"/>
            <a:ext cx="7620000" cy="4320480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Relativas ao objetivo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Garantir realização de exames complementares para 80% dos escolares cadastrados que apresentarem esta necessidade.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Encaminhar ao atendimento especializado 80% dos escolares cadastrados que apresentarem esta necessidade.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Garantir conclusão de tratamento para 80% dos escolares cadastrados.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824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 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3672408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Relativa ao objetivo 3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Manter registro atualizado em planilha e/ou prontuário odontológico de 100% dos escolares cadastrados.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 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392" y="2420888"/>
            <a:ext cx="76200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Relativas ao objetivo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Realizar escovação supervisionada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 aplicação tópica de flúor em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100% dos escolares.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Fornecer orientações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nutricionais, sobre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higiene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bucal, prevenção de cárie  e trauma dentários e gengivites para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100% dos escolares e seus responsáveis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181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65920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Ações</a:t>
            </a:r>
          </a:p>
          <a:p>
            <a:pPr marL="0" indent="0">
              <a:buNone/>
            </a:pP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Eixo </a:t>
            </a:r>
            <a:r>
              <a:rPr lang="pt-BR" sz="2800" i="1" dirty="0">
                <a:latin typeface="Times New Roman" pitchFamily="18" charset="0"/>
                <a:cs typeface="Times New Roman" pitchFamily="18" charset="0"/>
              </a:rPr>
              <a:t>de monitoramento e avaliação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Anamnese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, procedimentos, orientações, exames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clínicos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anotado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em prontuário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odontológico.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Os dados foram coletados em ficha espelho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lançados em planilha de coleta de dados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monitoramento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 a avaliação.</a:t>
            </a:r>
          </a:p>
          <a:p>
            <a:pPr marL="114300" indent="0">
              <a:buNone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72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38082"/>
            <a:ext cx="7620000" cy="4415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Ações</a:t>
            </a:r>
          </a:p>
          <a:p>
            <a:pPr marL="0" indent="0">
              <a:buNone/>
            </a:pP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Eixo </a:t>
            </a:r>
            <a:r>
              <a:rPr lang="pt-BR" sz="2800" i="1" dirty="0">
                <a:latin typeface="Times New Roman" pitchFamily="18" charset="0"/>
                <a:cs typeface="Times New Roman" pitchFamily="18" charset="0"/>
              </a:rPr>
              <a:t>de engajamento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público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Comunidade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foi informada sobre o atendimento prioritário de crianças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seis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doze anos.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Orientações sobre Saúde Bucal foram oferecidas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durante o atendimento de rotina no consultório, durante as reuniões com docentes e pais/responsáveis e também durante as atividades educativas com 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escolares.</a:t>
            </a:r>
            <a:endParaRPr lang="pt-BR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83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375" y="1412776"/>
            <a:ext cx="7773162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636912"/>
            <a:ext cx="7620000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Um dos fundamentos da Atenção Básica é “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desenvolver relações de vínculo e responsabilidade entre as equipes e a população </a:t>
            </a:r>
            <a:r>
              <a:rPr lang="pt-BR" sz="2800" b="1" dirty="0" err="1" smtClean="0">
                <a:latin typeface="Times New Roman" pitchFamily="18" charset="0"/>
                <a:cs typeface="Times New Roman" pitchFamily="18" charset="0"/>
              </a:rPr>
              <a:t>adscrita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garantido a continuidade das ações de saúde e a </a:t>
            </a:r>
            <a:r>
              <a:rPr lang="pt-BR" sz="2800" b="1" dirty="0" err="1" smtClean="0">
                <a:latin typeface="Times New Roman" pitchFamily="18" charset="0"/>
                <a:cs typeface="Times New Roman" pitchFamily="18" charset="0"/>
              </a:rPr>
              <a:t>longitudinalidade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do cuidado”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31640" y="602128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BRASIL. Ministério da Saúde. Saúde Bucal. Caderno de Atenção Básica n. 17. Brasília, 2008.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219" y="0"/>
            <a:ext cx="468052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354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Ações</a:t>
            </a:r>
          </a:p>
          <a:p>
            <a:pPr marL="0" indent="0">
              <a:buNone/>
            </a:pP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Eixo </a:t>
            </a:r>
            <a:r>
              <a:rPr lang="pt-BR" sz="2800" i="1" dirty="0">
                <a:latin typeface="Times New Roman" pitchFamily="18" charset="0"/>
                <a:cs typeface="Times New Roman" pitchFamily="18" charset="0"/>
              </a:rPr>
              <a:t>de qualificação da prática clínica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Capacitação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da equipe para o acolhimento, cadastro e encaminhamento da criança e de seus responsáveis para o programa. 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capacitação dos profissionais do CEMO ocorreu de acordo com os Cadernos de Atenção Básica (Saúde na Escola, Ministério da Saúde, 2009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96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972" y="1340768"/>
            <a:ext cx="7620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  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76200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Ações</a:t>
            </a:r>
          </a:p>
          <a:p>
            <a:pPr marL="0" indent="0">
              <a:buNone/>
            </a:pP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Eixo de Organização e Gestão do Serviço</a:t>
            </a:r>
            <a:endParaRPr lang="pt-BR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Agendas informatizadas facilitando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marcação de consultas para os grupos prioritários. 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Agenda reorganizada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para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atendimento prioritário dos escolares . 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Agenda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para ações coletivas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organizada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com 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Secretarias Municipais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Saúde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Educação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14300" indent="0">
              <a:buNone/>
            </a:pPr>
            <a:endParaRPr lang="pt-BR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387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276872"/>
            <a:ext cx="7848872" cy="4365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Logística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Protocolo: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Cadernos de Atenção Básica (Saúde na Escola, Ministério da Saúde, 2009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Elaboração da ficha espelho para atendimento odontológico.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Divulgação do projeto para equipe e comunidade.</a:t>
            </a:r>
          </a:p>
          <a:p>
            <a:pPr marL="0" indent="0">
              <a:buClrTx/>
              <a:buFont typeface="Wingdings"/>
              <a:buChar char="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Organização da agenda.</a:t>
            </a:r>
          </a:p>
          <a:p>
            <a:pPr marL="0" indent="0">
              <a:buClrTx/>
              <a:buFont typeface="Wingdings"/>
              <a:buChar char="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Convocação por meio de comunicado impresso via agenda escolar.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22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7620000" cy="1143000"/>
          </a:xfrm>
        </p:spPr>
        <p:txBody>
          <a:bodyPr/>
          <a:lstStyle/>
          <a:p>
            <a:pPr algn="ctr"/>
            <a:r>
              <a:rPr lang="pt-B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60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Meta 1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Ampliar em 100% a cobertura de exames de rastreamento com a finalidade de priorizar o atendimento de escolares.</a:t>
            </a:r>
          </a:p>
          <a:p>
            <a:pPr marL="0" indent="0"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 1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que realizaram exames de rastreamento.</a:t>
            </a:r>
          </a:p>
          <a:p>
            <a:pPr marL="0" indent="0"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 6,7% (238/420); 96,4% (405).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62646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63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5656" y="3573016"/>
            <a:ext cx="5400600" cy="3168352"/>
          </a:xfrm>
          <a:prstGeom prst="rect">
            <a:avLst/>
          </a:prstGeom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2116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Meta 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Ampliar a cobertura de primeira consulta odontológica programática para 30% dos escolares identificados com acúmulo de fatores de risco em saúde bucal.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 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atendidos em primeira consulta odontológica programática.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5,8% (8/139); 10,8% (15);  15,8% (22); 31,7% (44).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2116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 complementar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atendidos em primeira consulta odontológica programática (cadastrados na ação programática).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2,1% (9/420); 4,5% (19); 6,4% (27); 13,6% (57). Os escolares cadastrados incluem 44 convocados (escolares de alto risco) e 13 eletivos (demanda espontânea).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429000"/>
            <a:ext cx="51125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60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Meta 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Garantir realização de exames complementares para 80% dos escolares cadastrados que apresentarem esta necessidade.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 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que realizaram exames complementares.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100% (4/4); 100% (6/6); 100% (7/7); 76,5% (13/17).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3648" y="3284984"/>
            <a:ext cx="5616624" cy="33123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03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Meta 4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Encaminhar ao atendimento especializado 80% dos escolares cadastrados que apresentarem esta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necessidade.</a:t>
            </a:r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Indicador 4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proporção de escolares que foram encaminhados para atendimento especializado.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todas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as crianças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(16) que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foram cadastradas e que necessitaram de encaminhamento para consulta especializada tiveram seu encaminhamento realizado nos quatro meses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intervenção.</a:t>
            </a:r>
          </a:p>
          <a:p>
            <a:pPr marL="0" indent="0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Endodontia (2); ortodontia (13); cirurgia oral menor (1).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493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7620000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Meta 5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: Garantir conclusão de tratamento para 80% dos escolares cadastrados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 5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com tratamento concluído.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77,8% (7/9); 73,7% (14/19); 74,1% (20/27); 61,4% (35/57).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3648" y="3068960"/>
            <a:ext cx="5328592" cy="3456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74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7620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92896"/>
            <a:ext cx="7488832" cy="3888432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Ações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das Equipes de Saúde Bucal na Atenção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Básica: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educativas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coletivas abordando as principais doenças bucais,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 autocuidado e a higiene bucal,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os cuidados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evitar </a:t>
            </a:r>
            <a:r>
              <a:rPr lang="pt-BR" sz="2800" b="1" dirty="0" err="1">
                <a:latin typeface="Times New Roman" pitchFamily="18" charset="0"/>
                <a:cs typeface="Times New Roman" pitchFamily="18" charset="0"/>
              </a:rPr>
              <a:t>fluorose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orientações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sobre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 dieta,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autoexame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da boca,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cuidados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imediatos após o traumatismo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dentário etc.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331640" y="6023029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BRASIL. Ministério da Saúde. Saúde Bucal. Caderno de Atenção Básica n. 17. Brasília, 2008.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8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Meta 6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Manter registro atualizado em ficha espelho e/ou prontuário de 100% dos escolares cadastrados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Indicador 6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proporção de registros atualizados.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Todos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os escolares cadastrados tiveram seus registros atualizados em prontuário durante o período da intervenção e isto acontece rotineiramente com os usuários atendidos no CEMO. Todos os registros em ficha espelho e planilha também foram atualizados nas 16 semanas de intervenção.</a:t>
            </a:r>
          </a:p>
          <a:p>
            <a:pPr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928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7764016" cy="18722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Metas 7 e 8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Realizar escovação supervisionada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 aplicação tópica de flúor em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100% dos escolares cadastrados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Indicadores 7 e 8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que participaram da escovação supervisionada e aplicação tópica de flúor.</a:t>
            </a:r>
          </a:p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56,7% (238/420); 96,4% (405).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12976"/>
            <a:ext cx="55446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575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7764016" cy="21602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Metas 9 a 13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Fornecer orientações nutricionais, sobre higiene bucal, prevenção de cárie  e trauma dentários e gengivites para 100% dos escolares e seus responsáveis.</a:t>
            </a:r>
          </a:p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Indicadores 9 a 13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proporção de escolares que receberam as orientações.</a:t>
            </a:r>
          </a:p>
          <a:p>
            <a:pPr marL="11430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56,7% (238/420); 96,4% (405).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28392"/>
            <a:ext cx="540060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575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7056784" cy="3384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As ações educativas coletivas incluíram escovação supervisionada, aplicação tópica de flúor e orientações sobre temas relacionados à saúde bucal e ocorreram concomitantemente ao levantamento epidemiológico (exames de rastreamento) e não alcançaram 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100% dos matriculados porque alguns escolares faltaram ou foram remanejados para outras instituições no período da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intervenção.</a:t>
            </a: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pt-BR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304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972" y="1369115"/>
            <a:ext cx="7620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Discussão 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972" y="2348880"/>
            <a:ext cx="7620000" cy="417646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Melhoria da atenção à saúde bucal de escolares de seis a doze anos.</a:t>
            </a:r>
          </a:p>
          <a:p>
            <a:pPr marL="0" indent="0">
              <a:lnSpc>
                <a:spcPct val="120000"/>
              </a:lnSpc>
              <a:buClrTx/>
              <a:buFont typeface="Wingdings"/>
              <a:buChar char="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Melhoria do vínculo entre equipe, educadores e pais/responsáveis.</a:t>
            </a:r>
          </a:p>
          <a:p>
            <a:pPr marL="0" indent="0">
              <a:lnSpc>
                <a:spcPct val="120000"/>
              </a:lnSpc>
              <a:buClrTx/>
              <a:buFont typeface="Wingdings"/>
              <a:buChar char="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Reflexão sobre a importância dos registros e dos indicadores.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Melhoria dos registros (?)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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Continuidade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incerteza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falta de acesso à gestão.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55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7848872" cy="1368152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Reflexão crítica sobre o processo pessoal de aprendizagem e na implementação da intervenção </a:t>
            </a:r>
            <a:endParaRPr lang="pt-BR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852936"/>
            <a:ext cx="6840760" cy="3024336"/>
          </a:xfrm>
        </p:spPr>
        <p:txBody>
          <a:bodyPr/>
          <a:lstStyle/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Superação de dificuldades do dia-a-dia.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Desenvolvimento profissional e pessoal.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Melhor prática profissional.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Desafio de buscar comprometimento com outros profissionais, educadores e pais/responsáveis.</a:t>
            </a:r>
          </a:p>
          <a:p>
            <a:pPr marL="114300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898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3600400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>
              <a:buNone/>
            </a:pP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Obrigada!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22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972" y="1359721"/>
            <a:ext cx="7620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2400" y="2276872"/>
            <a:ext cx="7331968" cy="43204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Importância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Análise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situacional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necessidade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 se trabalhar com a saúde bucal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escolares. 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Louveira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boa estrutura para atendimento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odontológico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falta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vínculo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com pais e educadores. </a:t>
            </a: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Necessidade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envolvimento e responsabilização em relação à saúde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bucal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dos escolares 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seus pais e/ou responsáveis.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871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bens Larrubia JR\Downloads\foto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72" y="1700808"/>
            <a:ext cx="6350000" cy="462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73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2564904"/>
            <a:ext cx="7620000" cy="39604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Caracterização do município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Segundo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Censo (IBGE, 2010), Louveira possui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37.125 habitantes.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 população de Louveira é flutuante (migração).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Conta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com quatro UBS,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sendo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três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urbanas 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uma rural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um Centro de Especialidades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Médicas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 Odontológicas (CEMO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Estratégia de Saúde da Família em implantação.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189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7344816" cy="43924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Caracterização do CEMO</a:t>
            </a:r>
          </a:p>
          <a:p>
            <a:pPr marL="0" indent="0">
              <a:spcBef>
                <a:spcPts val="0"/>
              </a:spcBef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 CEMO é referência para toda a cidade de Louveira.</a:t>
            </a:r>
            <a:endParaRPr lang="pt-B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CEMO não temos o atendimento e a estrutura típicos de uma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UBS tradicional, com ESF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mista.</a:t>
            </a:r>
          </a:p>
          <a:p>
            <a:pPr marL="0" indent="0">
              <a:spcBef>
                <a:spcPts val="0"/>
              </a:spcBef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Conta com médicos especialistas como hebiatra, cardiologista e oftalmologista, além de fonoaudióloga e psicóloga.</a:t>
            </a:r>
            <a:endParaRPr lang="pt-BR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43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972" y="1351311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76264"/>
            <a:ext cx="7620000" cy="39330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Caracterização do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CEMO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usuários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buscam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CEMO para determinado atendimento, retornando somente após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meses, anos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ou em situações de urgência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Diversas especialidades odontológicas como endodontia,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periodontia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odontopediatria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 clínicos gerais.</a:t>
            </a:r>
          </a:p>
          <a:p>
            <a:pPr marL="0" indent="0">
              <a:buClrTx/>
              <a:buNone/>
            </a:pPr>
            <a:endParaRPr lang="pt-BR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311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380782"/>
            <a:ext cx="7620000" cy="1143000"/>
          </a:xfrm>
        </p:spPr>
        <p:txBody>
          <a:bodyPr/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7620000" cy="42484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Caracterização do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CEMO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Odontologia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infantil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 zero a 18 anos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incompletos. Atende várias escolas do município.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Lista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 espera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agendamento ocorre de acordo com a disponibilidade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vagas (se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responsável achar necessário, solicita o atendimento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urgência).</a:t>
            </a:r>
          </a:p>
          <a:p>
            <a:pPr marL="0" indent="0">
              <a:buClrTx/>
              <a:buFont typeface="Wingdings" pitchFamily="2" charset="2"/>
              <a:buChar char="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Atendimento prioritário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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convocados pela escola e os que tem retorno solicitado.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680520" cy="135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776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2268</TotalTime>
  <Words>1668</Words>
  <Application>Microsoft Office PowerPoint</Application>
  <PresentationFormat>Apresentação na tela (4:3)</PresentationFormat>
  <Paragraphs>144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Adjacência</vt:lpstr>
      <vt:lpstr>    </vt:lpstr>
      <vt:lpstr>Introdução</vt:lpstr>
      <vt:lpstr>Introdução</vt:lpstr>
      <vt:lpstr>Introdução</vt:lpstr>
      <vt:lpstr>Slide 5</vt:lpstr>
      <vt:lpstr>Introdução</vt:lpstr>
      <vt:lpstr>Introdução</vt:lpstr>
      <vt:lpstr>Introdução</vt:lpstr>
      <vt:lpstr>Introdução</vt:lpstr>
      <vt:lpstr>Introdução</vt:lpstr>
      <vt:lpstr>Introdução</vt:lpstr>
      <vt:lpstr>   Objetivo Geral </vt:lpstr>
      <vt:lpstr>Objetivos Específicos</vt:lpstr>
      <vt:lpstr>Metas </vt:lpstr>
      <vt:lpstr>Metas </vt:lpstr>
      <vt:lpstr>Metas </vt:lpstr>
      <vt:lpstr>Metas </vt:lpstr>
      <vt:lpstr>Metodologia</vt:lpstr>
      <vt:lpstr>Metodologia</vt:lpstr>
      <vt:lpstr>Metodologia</vt:lpstr>
      <vt:lpstr>Metodologia  </vt:lpstr>
      <vt:lpstr>Metodologia</vt:lpstr>
      <vt:lpstr>Resultados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Discussão </vt:lpstr>
      <vt:lpstr>Reflexão crítica sobre o processo pessoal de aprendizagem e na implementação da intervenção 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Rubens Larrubia JR</dc:creator>
  <cp:lastModifiedBy>Daniela</cp:lastModifiedBy>
  <cp:revision>120</cp:revision>
  <dcterms:created xsi:type="dcterms:W3CDTF">2013-09-01T12:50:31Z</dcterms:created>
  <dcterms:modified xsi:type="dcterms:W3CDTF">2013-12-15T21:31:26Z</dcterms:modified>
</cp:coreProperties>
</file>