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84" r:id="rId4"/>
    <p:sldId id="290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86" r:id="rId13"/>
    <p:sldId id="287" r:id="rId14"/>
    <p:sldId id="288" r:id="rId15"/>
    <p:sldId id="289" r:id="rId16"/>
    <p:sldId id="265" r:id="rId17"/>
    <p:sldId id="266" r:id="rId18"/>
    <p:sldId id="267" r:id="rId19"/>
    <p:sldId id="268" r:id="rId20"/>
    <p:sldId id="269" r:id="rId21"/>
    <p:sldId id="271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2" r:id="rId31"/>
    <p:sldId id="283" r:id="rId32"/>
    <p:sldId id="281" r:id="rId33"/>
    <p:sldId id="285" r:id="rId3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ocuments\C&#243;pia%20de%20Planilha%20final-4.xls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ocuments\C&#243;pia%20de%20Planilha%20final-4.xls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ocuments\C&#243;pia%20de%20Planilha%20final-4.xls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Documentos%20TCC\C&#243;pia%20de%20Planilha%20final-4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ocuments\C&#243;pia%20de%20Planilha%20final-4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ocuments\C&#243;pia%20de%20Planilha%20final-4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ocuments\C&#243;pia%20de%20Planilha%20final-4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ocuments\C&#243;pia%20de%20Planilha%20final-4.xls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ocuments\C&#243;pia%20de%20Planilha%20final-4.xls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ocuments\C&#243;pia%20de%20Planilha%20final-4.xls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ocuments\C&#243;pia%20de%20Planilha%20final-4.xls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ocuments\C&#243;pia%20de%20Planilha%20final-4.xls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6.3809935071945253E-2"/>
          <c:y val="0.10948635055835422"/>
          <c:w val="0.91323728428000783"/>
          <c:h val="0.835287405004531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Puericultura na UBS 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9.8039215686274536E-2</c:v>
                </c:pt>
                <c:pt idx="1">
                  <c:v>0.24509803921568626</c:v>
                </c:pt>
                <c:pt idx="2">
                  <c:v>0.36274509803921567</c:v>
                </c:pt>
                <c:pt idx="3">
                  <c:v>0.49019607843137253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742464"/>
        <c:axId val="79744000"/>
      </c:barChart>
      <c:catAx>
        <c:axId val="79742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9744000"/>
        <c:crosses val="autoZero"/>
        <c:auto val="1"/>
        <c:lblAlgn val="ctr"/>
        <c:lblOffset val="100"/>
        <c:noMultiLvlLbl val="0"/>
      </c:catAx>
      <c:valAx>
        <c:axId val="7974400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974246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/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Indicadores!$C$61</c:f>
              <c:strCache>
                <c:ptCount val="1"/>
                <c:pt idx="0">
                  <c:v>Proporção de crianças colocadas para mamar na primeira consulta de puericultura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Indicadores!$D$60:$G$60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Indicadores!$D$61:$G$61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214464"/>
        <c:axId val="77747328"/>
      </c:barChart>
      <c:catAx>
        <c:axId val="103214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77747328"/>
        <c:crosses val="autoZero"/>
        <c:auto val="1"/>
        <c:lblAlgn val="ctr"/>
        <c:lblOffset val="100"/>
        <c:noMultiLvlLbl val="0"/>
      </c:catAx>
      <c:valAx>
        <c:axId val="77747328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10321446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Indicadores!$C$67</c:f>
              <c:strCache>
                <c:ptCount val="1"/>
                <c:pt idx="0">
                  <c:v>Proporção de crianças com avaliação de risco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Indicadores!$D$66:$G$66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Indicadores!$D$67:$G$67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788672"/>
        <c:axId val="77790208"/>
      </c:barChart>
      <c:catAx>
        <c:axId val="77788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7790208"/>
        <c:crosses val="autoZero"/>
        <c:auto val="1"/>
        <c:lblAlgn val="ctr"/>
        <c:lblOffset val="100"/>
        <c:noMultiLvlLbl val="0"/>
      </c:catAx>
      <c:valAx>
        <c:axId val="77790208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778867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/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Indicadores!$C$72</c:f>
              <c:strCache>
                <c:ptCount val="1"/>
                <c:pt idx="0">
                  <c:v>Proporção de crianças entre 6 e 18 meses com suplementação de ferro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Indicadores!$D$71:$G$71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Indicadores!$D$72:$G$72</c:f>
              <c:numCache>
                <c:formatCode>0.0%</c:formatCode>
                <c:ptCount val="4"/>
                <c:pt idx="0">
                  <c:v>0.75000000000000056</c:v>
                </c:pt>
                <c:pt idx="1">
                  <c:v>0.8</c:v>
                </c:pt>
                <c:pt idx="2">
                  <c:v>0.75000000000000056</c:v>
                </c:pt>
                <c:pt idx="3">
                  <c:v>0.76923076923076927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905280"/>
        <c:axId val="77907072"/>
      </c:barChart>
      <c:catAx>
        <c:axId val="77905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77907072"/>
        <c:crosses val="autoZero"/>
        <c:auto val="1"/>
        <c:lblAlgn val="ctr"/>
        <c:lblOffset val="100"/>
        <c:noMultiLvlLbl val="0"/>
      </c:catAx>
      <c:valAx>
        <c:axId val="77907072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7790528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/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Indicadores!$C$9</c:f>
              <c:strCache>
                <c:ptCount val="1"/>
                <c:pt idx="0">
                  <c:v>Proporção de crianças cujas mães fizeram o pré-natal na UBS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Indicadores!$D$8:$G$8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Indicadores!$D$9:$G$9</c:f>
              <c:numCache>
                <c:formatCode>0.0%</c:formatCode>
                <c:ptCount val="4"/>
                <c:pt idx="0">
                  <c:v>0.4</c:v>
                </c:pt>
                <c:pt idx="1">
                  <c:v>0.52</c:v>
                </c:pt>
                <c:pt idx="2">
                  <c:v>0.54054054054054068</c:v>
                </c:pt>
                <c:pt idx="3">
                  <c:v>0.58000000000000007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054528"/>
        <c:axId val="82101376"/>
      </c:barChart>
      <c:catAx>
        <c:axId val="82054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82101376"/>
        <c:crosses val="autoZero"/>
        <c:auto val="1"/>
        <c:lblAlgn val="ctr"/>
        <c:lblOffset val="100"/>
        <c:noMultiLvlLbl val="0"/>
      </c:catAx>
      <c:valAx>
        <c:axId val="82101376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8205452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crianças com  atendimento em dia de acordo com o protocolo 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cat>
            <c:strRef>
              <c:f>Indicadores!$D$14:$G$14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Indicadores!$D$15:$G$15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524416"/>
        <c:axId val="102525952"/>
      </c:barChart>
      <c:catAx>
        <c:axId val="102524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2525952"/>
        <c:crosses val="autoZero"/>
        <c:auto val="1"/>
        <c:lblAlgn val="ctr"/>
        <c:lblOffset val="100"/>
        <c:noMultiLvlLbl val="0"/>
      </c:catAx>
      <c:valAx>
        <c:axId val="10252595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252441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/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Indicadores!$C$20</c:f>
              <c:strCache>
                <c:ptCount val="1"/>
                <c:pt idx="0">
                  <c:v>Proporção de crianças com  registro de peso da última consulta na ficha-espelho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Indicadores!$D$19:$G$19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Indicadores!$D$20:$G$20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899072"/>
        <c:axId val="102904960"/>
      </c:barChart>
      <c:catAx>
        <c:axId val="102899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102904960"/>
        <c:crosses val="autoZero"/>
        <c:auto val="1"/>
        <c:lblAlgn val="ctr"/>
        <c:lblOffset val="100"/>
        <c:noMultiLvlLbl val="0"/>
      </c:catAx>
      <c:valAx>
        <c:axId val="102904960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10289907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Indicadores!$C$31</c:f>
              <c:strCache>
                <c:ptCount val="1"/>
                <c:pt idx="0">
                  <c:v>Proporção de crianças com excesso de peso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cat>
            <c:strRef>
              <c:f>Indicadores!$D$30:$G$30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Indicadores!$D$31:$G$31</c:f>
              <c:numCache>
                <c:formatCode>0.0%</c:formatCode>
                <c:ptCount val="4"/>
                <c:pt idx="0">
                  <c:v>0</c:v>
                </c:pt>
                <c:pt idx="1">
                  <c:v>4.0000000000000022E-2</c:v>
                </c:pt>
                <c:pt idx="2">
                  <c:v>2.702702702702707E-2</c:v>
                </c:pt>
                <c:pt idx="3">
                  <c:v>2.0000000000000011E-2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917632"/>
        <c:axId val="102919168"/>
      </c:barChart>
      <c:catAx>
        <c:axId val="102917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2919168"/>
        <c:crosses val="autoZero"/>
        <c:auto val="1"/>
        <c:lblAlgn val="ctr"/>
        <c:lblOffset val="100"/>
        <c:noMultiLvlLbl val="0"/>
      </c:catAx>
      <c:valAx>
        <c:axId val="10291916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291763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/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Indicadores!$C$41</c:f>
              <c:strCache>
                <c:ptCount val="1"/>
                <c:pt idx="0">
                  <c:v>Proporção de crianças com avaliação de desenvolvimento neurocognitivo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Indicadores!$D$40:$G$40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Indicadores!$D$41:$G$41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952320"/>
        <c:axId val="85685376"/>
      </c:barChart>
      <c:catAx>
        <c:axId val="102952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85685376"/>
        <c:crosses val="autoZero"/>
        <c:auto val="1"/>
        <c:lblAlgn val="ctr"/>
        <c:lblOffset val="100"/>
        <c:noMultiLvlLbl val="0"/>
      </c:catAx>
      <c:valAx>
        <c:axId val="85685376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10295232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/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Indicadores!$C$46</c:f>
              <c:strCache>
                <c:ptCount val="1"/>
                <c:pt idx="0">
                  <c:v>Proporção de crianças com esquema vacinal em dia de acordo com a idade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Indicadores!$D$45:$G$45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Indicadores!$D$46:$G$46</c:f>
              <c:numCache>
                <c:formatCode>0.0%</c:formatCode>
                <c:ptCount val="4"/>
                <c:pt idx="0">
                  <c:v>1</c:v>
                </c:pt>
                <c:pt idx="1">
                  <c:v>0.96000000000000052</c:v>
                </c:pt>
                <c:pt idx="2">
                  <c:v>0.97297297297297303</c:v>
                </c:pt>
                <c:pt idx="3">
                  <c:v>0.98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101952"/>
        <c:axId val="103103488"/>
      </c:barChart>
      <c:catAx>
        <c:axId val="103101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103103488"/>
        <c:crosses val="autoZero"/>
        <c:auto val="1"/>
        <c:lblAlgn val="ctr"/>
        <c:lblOffset val="100"/>
        <c:noMultiLvlLbl val="0"/>
      </c:catAx>
      <c:valAx>
        <c:axId val="103103488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10310195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/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Indicadores!$C$51</c:f>
              <c:strCache>
                <c:ptCount val="1"/>
                <c:pt idx="0">
                  <c:v>Proporção de crianças com teste do pezinho nos primeiros 7 dias de vida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Indicadores!$D$50:$G$50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Indicadores!$D$51:$G$51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120256"/>
        <c:axId val="103146624"/>
      </c:barChart>
      <c:catAx>
        <c:axId val="103120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103146624"/>
        <c:crosses val="autoZero"/>
        <c:auto val="1"/>
        <c:lblAlgn val="ctr"/>
        <c:lblOffset val="100"/>
        <c:noMultiLvlLbl val="0"/>
      </c:catAx>
      <c:valAx>
        <c:axId val="103146624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10312025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/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Indicadores!$C$56</c:f>
              <c:strCache>
                <c:ptCount val="1"/>
                <c:pt idx="0">
                  <c:v>Proporção de crianças com triagem auditiva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Indicadores!$D$55:$G$55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Indicadores!$D$56:$G$56</c:f>
              <c:numCache>
                <c:formatCode>0.0%</c:formatCode>
                <c:ptCount val="4"/>
                <c:pt idx="0">
                  <c:v>1</c:v>
                </c:pt>
                <c:pt idx="1">
                  <c:v>0.96000000000000052</c:v>
                </c:pt>
                <c:pt idx="2">
                  <c:v>0.97297297297297303</c:v>
                </c:pt>
                <c:pt idx="3">
                  <c:v>0.98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167872"/>
        <c:axId val="103189504"/>
      </c:barChart>
      <c:catAx>
        <c:axId val="103167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103189504"/>
        <c:crosses val="autoZero"/>
        <c:auto val="1"/>
        <c:lblAlgn val="ctr"/>
        <c:lblOffset val="100"/>
        <c:noMultiLvlLbl val="0"/>
      </c:catAx>
      <c:valAx>
        <c:axId val="103189504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10316787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Títu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6" name="Espaço Reservado para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34E6-984B-4BA4-A996-8C67D5667F86}" type="datetimeFigureOut">
              <a:rPr lang="pt-BR" smtClean="0"/>
              <a:pPr/>
              <a:t>06/09/2013</a:t>
            </a:fld>
            <a:endParaRPr lang="pt-BR" dirty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E9BAC74-E2F3-4A96-A45A-DDD1396434B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34E6-984B-4BA4-A996-8C67D5667F86}" type="datetimeFigureOut">
              <a:rPr lang="pt-BR" smtClean="0"/>
              <a:pPr/>
              <a:t>06/09/2013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AC74-E2F3-4A96-A45A-DDD1396434B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34E6-984B-4BA4-A996-8C67D5667F86}" type="datetimeFigureOut">
              <a:rPr lang="pt-BR" smtClean="0"/>
              <a:pPr/>
              <a:t>06/09/2013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AC74-E2F3-4A96-A45A-DDD1396434B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7" name="Espaço Reservado para Conteúd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34E6-984B-4BA4-A996-8C67D5667F86}" type="datetimeFigureOut">
              <a:rPr lang="pt-BR" smtClean="0"/>
              <a:pPr/>
              <a:t>06/09/2013</a:t>
            </a:fld>
            <a:endParaRPr lang="pt-BR" dirty="0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E9BAC74-E2F3-4A96-A45A-DDD1396434B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34E6-984B-4BA4-A996-8C67D5667F86}" type="datetimeFigureOut">
              <a:rPr lang="pt-BR" smtClean="0"/>
              <a:pPr/>
              <a:t>06/09/2013</a:t>
            </a:fld>
            <a:endParaRPr lang="pt-BR" dirty="0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AC74-E2F3-4A96-A45A-DDD1396434BD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34E6-984B-4BA4-A996-8C67D5667F86}" type="datetimeFigureOut">
              <a:rPr lang="pt-BR" smtClean="0"/>
              <a:pPr/>
              <a:t>06/09/2013</a:t>
            </a:fld>
            <a:endParaRPr lang="pt-BR" dirty="0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AC74-E2F3-4A96-A45A-DDD1396434B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8" name="Espaço Reservado para Conteúd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34E6-984B-4BA4-A996-8C67D5667F86}" type="datetimeFigureOut">
              <a:rPr lang="pt-BR" smtClean="0"/>
              <a:pPr/>
              <a:t>06/09/2013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E9BAC74-E2F3-4A96-A45A-DDD1396434BD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34E6-984B-4BA4-A996-8C67D5667F86}" type="datetimeFigureOut">
              <a:rPr lang="pt-BR" smtClean="0"/>
              <a:pPr/>
              <a:t>06/09/2013</a:t>
            </a:fld>
            <a:endParaRPr lang="pt-BR" dirty="0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AC74-E2F3-4A96-A45A-DDD1396434B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34E6-984B-4BA4-A996-8C67D5667F86}" type="datetimeFigureOut">
              <a:rPr lang="pt-BR" smtClean="0"/>
              <a:pPr/>
              <a:t>06/09/2013</a:t>
            </a:fld>
            <a:endParaRPr lang="pt-BR" dirty="0"/>
          </a:p>
        </p:txBody>
      </p:sp>
      <p:sp>
        <p:nvSpPr>
          <p:cNvPr id="24" name="Espaço Reservado para Rodap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AC74-E2F3-4A96-A45A-DDD1396434B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34E6-984B-4BA4-A996-8C67D5667F86}" type="datetimeFigureOut">
              <a:rPr lang="pt-BR" smtClean="0"/>
              <a:pPr/>
              <a:t>06/09/2013</a:t>
            </a:fld>
            <a:endParaRPr lang="pt-BR" dirty="0"/>
          </a:p>
        </p:txBody>
      </p:sp>
      <p:sp>
        <p:nvSpPr>
          <p:cNvPr id="29" name="Espaço Reservado para Rodap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AC74-E2F3-4A96-A45A-DDD1396434B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dirty="0" smtClean="0"/>
              <a:t>Clique no ícone para adicionar uma imagem</a:t>
            </a:r>
            <a:endParaRPr kumimoji="0" lang="en-US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34E6-984B-4BA4-A996-8C67D5667F86}" type="datetimeFigureOut">
              <a:rPr lang="pt-BR" smtClean="0"/>
              <a:pPr/>
              <a:t>06/09/2013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AC74-E2F3-4A96-A45A-DDD1396434BD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00634E6-984B-4BA4-A996-8C67D5667F86}" type="datetimeFigureOut">
              <a:rPr lang="pt-BR" smtClean="0"/>
              <a:pPr/>
              <a:t>06/09/2013</a:t>
            </a:fld>
            <a:endParaRPr lang="pt-BR" dirty="0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E9BAC74-E2F3-4A96-A45A-DDD1396434BD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0" name="Espaço Reservado para Títu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http://www.regiaodosvales.com.br/uploads/noticias/2008-06/1212589080.19F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285728"/>
            <a:ext cx="8358245" cy="614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1700808"/>
            <a:ext cx="8458200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3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3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3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3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Intervenção na Atenção em Puericultura na ESF III Jacarezinho- Bairro Jacarezinho, Encantado, RS, Brasil.</a:t>
            </a:r>
            <a:r>
              <a:rPr lang="pt-BR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pt-BR" sz="2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4581128"/>
            <a:ext cx="7774632" cy="1274440"/>
          </a:xfrm>
        </p:spPr>
        <p:txBody>
          <a:bodyPr>
            <a:normAutofit fontScale="85000" lnSpcReduction="20000"/>
          </a:bodyPr>
          <a:lstStyle/>
          <a:p>
            <a:pPr algn="ctr"/>
            <a:endParaRPr lang="pt-BR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Eliana de Fátima </a:t>
            </a:r>
            <a:r>
              <a:rPr lang="pt-BR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Baldissera</a:t>
            </a:r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Cobalchini</a:t>
            </a:r>
            <a:endPara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Metodologia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Promover alimentação saudável- alimentação complementar do lactente;</a:t>
            </a:r>
          </a:p>
          <a:p>
            <a:pPr algn="just"/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Promover a alimentação saudável-nutrição infantil;</a:t>
            </a:r>
            <a:endParaRPr lang="pt-BR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Logística:</a:t>
            </a:r>
          </a:p>
          <a:p>
            <a:pPr algn="just"/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metodologia foi baseada no Protocolo de Saúde da Criança, Ministério da Saúde, 2002;</a:t>
            </a:r>
          </a:p>
          <a:p>
            <a:pPr algn="just"/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Para a intervenção foi criada um formulário específico e ficha espelho;</a:t>
            </a:r>
          </a:p>
          <a:p>
            <a:pPr algn="just"/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amostra almejada na intervenção foi de 102 crianças;</a:t>
            </a:r>
          </a:p>
          <a:p>
            <a:pPr algn="just"/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Foram realizadas consultas médicas e de enfermagem, visitas domiciliares e orientações sobre a promoção de saúde. </a:t>
            </a:r>
          </a:p>
          <a:p>
            <a:pPr algn="just"/>
            <a:endParaRPr lang="pt-BR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Visita domiciliar</a:t>
            </a:r>
            <a:endParaRPr lang="pt-BR" dirty="0"/>
          </a:p>
        </p:txBody>
      </p:sp>
      <p:pic>
        <p:nvPicPr>
          <p:cNvPr id="4" name="Espaço Reservado para Conteúdo 3" descr="F:\09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smtClean="0"/>
              <a:t> Registro especifico</a:t>
            </a:r>
            <a:endParaRPr lang="pt-BR" dirty="0"/>
          </a:p>
        </p:txBody>
      </p:sp>
      <p:pic>
        <p:nvPicPr>
          <p:cNvPr id="4" name="Espaço Reservado para Conteúdo 3" descr="F:\10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Reunião de equipe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Reunião de equipe</a:t>
            </a:r>
            <a:endParaRPr lang="pt-B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54162"/>
            <a:ext cx="6643734" cy="473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Em relação ao indicador de cobertura do Programa de Puericultura da UBS, não foi atingida a meta estabelecida que era  de 80%.</a:t>
            </a:r>
          </a:p>
          <a:p>
            <a:pPr>
              <a:buNone/>
            </a:pP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Cobertura do programa de puericultura na </a:t>
            </a:r>
            <a:r>
              <a:rPr lang="pt-BR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ubs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67544" y="1916832"/>
          <a:ext cx="8299648" cy="4611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Proporção de crianças cujas mães fizeram o pré-natal na </a:t>
            </a:r>
            <a:r>
              <a:rPr lang="pt-BR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ubs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Proporção de criança atendimento em dia de acordo com o protocolo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Introdução</a:t>
            </a:r>
            <a:endParaRPr lang="pt-BR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Melhorar o acompanhamento das crianças pertencentes a ESF III Jacarezinho.</a:t>
            </a:r>
          </a:p>
          <a:p>
            <a:pPr algn="just"/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Município de Encantado-RS tem uma população estimada de 20.560 habitantes, possui 96% de área coberta por ESF e EACS.</a:t>
            </a:r>
          </a:p>
          <a:p>
            <a:pPr algn="just"/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ESF III Jacarezinho abrange 7 micro áreas,765 famílias e 102 crianças de 0 a 72 meses.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Proporção de criança com registro de peso da última consulta na ficha-espelho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Proporção de crianças com excesso de peso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Proporção de crianças com avaliação de desenvolvimento neurocognitivo em dia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Proporção de criança com esquema vacinal em dia de acordo com a idade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Proporção de criança com teste do pezinho nos primeiros 7 dias de vida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Proporção de criança com triagem auditiva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Proporção de crianças colocadas para mamar na primeira consulta de puericultura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Proporção de crianças com avaliação de risco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Proporção de criança entre 6 a 18 meses com suplementação de ferro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intervenção proporcionou  uma evolução positiva em relação a ampliação de cobertura do Programa de Puericultura, apesar de não ter sido atingida a meta;</a:t>
            </a:r>
          </a:p>
          <a:p>
            <a:pPr algn="just"/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Todos foram capacitados para seguir as recomendações do protocolo de saúde da criança;</a:t>
            </a:r>
          </a:p>
          <a:p>
            <a:pPr algn="just"/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Estamos dando continuidade na intervenção, realizando visitas domiciliares, e outras ações conforme protocolos.</a:t>
            </a:r>
            <a:endParaRPr lang="pt-BR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Município de encantado</a:t>
            </a:r>
            <a:endParaRPr lang="pt-BR" dirty="0"/>
          </a:p>
        </p:txBody>
      </p:sp>
      <p:pic>
        <p:nvPicPr>
          <p:cNvPr id="4" name="Espaço Reservado para Conteúdo 3" descr="http://www.encantado-rs.com.br/i_uploads/foto/cidade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85860"/>
            <a:ext cx="678661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A intervenção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não teve a repercussão na comunidade que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esperávamos, pois não </a:t>
            </a:r>
            <a:r>
              <a:rPr lang="pt-BR" dirty="0">
                <a:latin typeface="Arial" pitchFamily="34" charset="0"/>
                <a:cs typeface="Arial" pitchFamily="34" charset="0"/>
              </a:rPr>
              <a:t>conseguimos totalmente atingir nossa meta de ampliação de cobertura, devido à divulgação ter sido menor do que havia sido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planejado, </a:t>
            </a:r>
            <a:r>
              <a:rPr lang="pt-BR" dirty="0">
                <a:latin typeface="Arial" pitchFamily="34" charset="0"/>
                <a:cs typeface="Arial" pitchFamily="34" charset="0"/>
              </a:rPr>
              <a:t>a deficiência nas visitas domiciliares e falta de recursos humanos e financeiros. </a:t>
            </a: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90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A intervenção deveria ter sido facilitada se não fosse ao fato de meu vínculo com a UBS ter sido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interrompido </a:t>
            </a:r>
            <a:r>
              <a:rPr lang="pt-BR" dirty="0">
                <a:latin typeface="Arial" pitchFamily="34" charset="0"/>
                <a:cs typeface="Arial" pitchFamily="34" charset="0"/>
              </a:rPr>
              <a:t>no final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2012.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Também faltou um meio de se integrar com a comunidade deixando de explicar o significado e a importância da puericultura, devido a falta de recursos humanos, pois na maior parte do período estava sozinha na unidade, sem contar com os demais profissionais da equipe. </a:t>
            </a:r>
          </a:p>
        </p:txBody>
      </p:sp>
    </p:spTree>
    <p:extLst>
      <p:ext uri="{BB962C8B-B14F-4D97-AF65-F5344CB8AC3E}">
        <p14:creationId xmlns:p14="http://schemas.microsoft.com/office/powerpoint/2010/main" val="152456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Reflexão critica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curso  me proporcionou  uma oportunidade de crescimento profissional e de sabedoria em relação à puericultura, dando maior segurança e confiança no processo de enfermagem e  de trabalho, contribuindo assim para uma melhoria no acesso e na qualidade no cuidado das crianças .</a:t>
            </a:r>
          </a:p>
          <a:p>
            <a:pPr algn="just"/>
            <a:endParaRPr lang="pt-BR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http://www.encantado-rs.com.br/i_uploads/editor/casadecultura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57256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4357694"/>
            <a:ext cx="8686800" cy="1714512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                          Obrigado pela atenção!  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F:\DCIM\101MSDCF\DSC0200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7920880" cy="49685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ESF III- Jacarezinho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546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 algn="just">
              <a:buNone/>
            </a:pPr>
            <a:r>
              <a:rPr lang="pt-BR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 Geral</a:t>
            </a:r>
            <a:endParaRPr lang="pt-BR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just">
              <a:buNone/>
            </a:pP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		Melhorar a atenção à Puericultura na ESF 3 Jacarezinho , município de Encantado,RS.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/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Ampliar a cobertura da puericultura;</a:t>
            </a:r>
          </a:p>
          <a:p>
            <a:pPr lvl="0" algn="just"/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Melhorar a qualidade de atendimento à criança;</a:t>
            </a:r>
          </a:p>
          <a:p>
            <a:pPr lvl="0" algn="just"/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Melhorar a qualidade dos registros de informações;</a:t>
            </a:r>
          </a:p>
          <a:p>
            <a:pPr lvl="0" algn="just"/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Promover a alimentação saudável-alimento materno;</a:t>
            </a:r>
          </a:p>
          <a:p>
            <a:pPr lvl="0" algn="just"/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Promover a alimentação saudável-alimentação complementar do lactente;</a:t>
            </a:r>
          </a:p>
          <a:p>
            <a:pPr lvl="0" algn="just"/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Promover a alimentação saudável-nutrição infantil;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4319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Ampliar a cobertura da puericultura de crianças de 0 aos 72 meses da Unidade Básica de Saúde (UBS) para 80%;</a:t>
            </a:r>
          </a:p>
          <a:p>
            <a:pPr algn="just"/>
            <a:r>
              <a:rPr lang="pt-BR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Melhorar a qualidade do atendimento à criança ;</a:t>
            </a:r>
          </a:p>
          <a:p>
            <a:pPr algn="just"/>
            <a:r>
              <a:rPr lang="pt-BR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Capacitar 100% dos profissionais de acordo com os protocolos do Ministério da Saúde);</a:t>
            </a:r>
          </a:p>
          <a:p>
            <a:pPr algn="just"/>
            <a:r>
              <a:rPr lang="pt-BR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Monitorar crescimento em 80 % das crianças;</a:t>
            </a:r>
          </a:p>
          <a:p>
            <a:pPr algn="just"/>
            <a:r>
              <a:rPr lang="pt-BR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Monitorar o desenvolvimento em 80% das crianças;</a:t>
            </a:r>
          </a:p>
          <a:p>
            <a:pPr algn="just"/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Melhorar registro das informações;</a:t>
            </a:r>
          </a:p>
          <a:p>
            <a:pPr algn="just"/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Manter registro na ficha espelho de puericultura /vacinação de 80% das crianças que consultam no serviço;</a:t>
            </a:r>
          </a:p>
          <a:p>
            <a:pPr algn="just"/>
            <a:endParaRPr lang="pt-BR" sz="2800" dirty="0" smtClean="0"/>
          </a:p>
          <a:p>
            <a:pPr algn="just"/>
            <a:endParaRPr lang="pt-BR" sz="3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Promover aleitamento  materno exclusivo até os 6 meses em 80 % das crianças;</a:t>
            </a:r>
          </a:p>
          <a:p>
            <a:pPr algn="just"/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Orientar a alimentação complementar a 80% das crianças após os 6 meses de idade;</a:t>
            </a:r>
          </a:p>
          <a:p>
            <a:pPr algn="just"/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Fazer orientação nutricional para 80% das crianças.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Metodologia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4319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Ações:</a:t>
            </a:r>
          </a:p>
          <a:p>
            <a:pPr algn="just"/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Ampliar a cobertura da puericultura para 80 % das crianças de 0 a 72 meses;</a:t>
            </a:r>
          </a:p>
          <a:p>
            <a:pPr algn="just"/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Melhorar a qualidade do atendimento à criança capacitamos os  profissionais de acordo com os protocolos do Ministério da Saúde;</a:t>
            </a:r>
          </a:p>
          <a:p>
            <a:pPr algn="just"/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Monitorar o crescimento das crianças;</a:t>
            </a:r>
          </a:p>
          <a:p>
            <a:pPr algn="just"/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Monitorar o desenvolvimento das crianças;</a:t>
            </a:r>
          </a:p>
          <a:p>
            <a:pPr algn="just"/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Melhorar o registro das informações;</a:t>
            </a:r>
          </a:p>
          <a:p>
            <a:pPr algn="just"/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Promover a alimentação saudável-aleitamento materno;</a:t>
            </a:r>
          </a:p>
          <a:p>
            <a:pPr algn="just"/>
            <a:endParaRPr lang="pt-BR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gem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gem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gem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235</TotalTime>
  <Words>859</Words>
  <Application>Microsoft Office PowerPoint</Application>
  <PresentationFormat>Apresentação na tela (4:3)</PresentationFormat>
  <Paragraphs>96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Viagem</vt:lpstr>
      <vt:lpstr>     Intervenção na Atenção em Puericultura na ESF III Jacarezinho- Bairro Jacarezinho, Encantado, RS, Brasil. </vt:lpstr>
      <vt:lpstr>Introdução</vt:lpstr>
      <vt:lpstr>Município de encantado</vt:lpstr>
      <vt:lpstr>ESF III- Jacarezinho</vt:lpstr>
      <vt:lpstr>Objetivos</vt:lpstr>
      <vt:lpstr>Objetivos</vt:lpstr>
      <vt:lpstr>Metas</vt:lpstr>
      <vt:lpstr>Metas</vt:lpstr>
      <vt:lpstr>Metodologia </vt:lpstr>
      <vt:lpstr>Metodologia </vt:lpstr>
      <vt:lpstr>Metodologia</vt:lpstr>
      <vt:lpstr>Visita domiciliar</vt:lpstr>
      <vt:lpstr> Registro especifico</vt:lpstr>
      <vt:lpstr>Reunião de equipe</vt:lpstr>
      <vt:lpstr>Reunião de equipe</vt:lpstr>
      <vt:lpstr>Resultados</vt:lpstr>
      <vt:lpstr>Cobertura do programa de puericultura na ubs</vt:lpstr>
      <vt:lpstr>Proporção de crianças cujas mães fizeram o pré-natal na ubs</vt:lpstr>
      <vt:lpstr>Proporção de criança atendimento em dia de acordo com o protocolo</vt:lpstr>
      <vt:lpstr>Proporção de criança com registro de peso da última consulta na ficha-espelho</vt:lpstr>
      <vt:lpstr>Proporção de crianças com excesso de peso</vt:lpstr>
      <vt:lpstr>Proporção de crianças com avaliação de desenvolvimento neurocognitivo em dia</vt:lpstr>
      <vt:lpstr>Proporção de criança com esquema vacinal em dia de acordo com a idade</vt:lpstr>
      <vt:lpstr>Proporção de criança com teste do pezinho nos primeiros 7 dias de vida</vt:lpstr>
      <vt:lpstr>Proporção de criança com triagem auditiva</vt:lpstr>
      <vt:lpstr>Proporção de crianças colocadas para mamar na primeira consulta de puericultura</vt:lpstr>
      <vt:lpstr>Proporção de crianças com avaliação de risco</vt:lpstr>
      <vt:lpstr>Proporção de criança entre 6 a 18 meses com suplementação de ferro</vt:lpstr>
      <vt:lpstr>Discussão</vt:lpstr>
      <vt:lpstr>Discussão</vt:lpstr>
      <vt:lpstr>Discussão</vt:lpstr>
      <vt:lpstr>Reflexão critica </vt:lpstr>
      <vt:lpstr>                          Obrigado pela atenção!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Intervenção na Atenção em Puericultura na ESF III Jacarezinho- Bairro Jacarezinho, Encantado, RS, Brasil.</dc:title>
  <dc:creator>Posto Planalto</dc:creator>
  <cp:lastModifiedBy>Usuário</cp:lastModifiedBy>
  <cp:revision>30</cp:revision>
  <dcterms:created xsi:type="dcterms:W3CDTF">2013-08-02T17:04:23Z</dcterms:created>
  <dcterms:modified xsi:type="dcterms:W3CDTF">2013-09-06T17:15:59Z</dcterms:modified>
</cp:coreProperties>
</file>