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64" r:id="rId1"/>
  </p:sldMasterIdLst>
  <p:notesMasterIdLst>
    <p:notesMasterId r:id="rId66"/>
  </p:notesMasterIdLst>
  <p:sldIdLst>
    <p:sldId id="256" r:id="rId2"/>
    <p:sldId id="259" r:id="rId3"/>
    <p:sldId id="266" r:id="rId4"/>
    <p:sldId id="267" r:id="rId5"/>
    <p:sldId id="269" r:id="rId6"/>
    <p:sldId id="314" r:id="rId7"/>
    <p:sldId id="268" r:id="rId8"/>
    <p:sldId id="270" r:id="rId9"/>
    <p:sldId id="313" r:id="rId10"/>
    <p:sldId id="315" r:id="rId11"/>
    <p:sldId id="341" r:id="rId12"/>
    <p:sldId id="258" r:id="rId13"/>
    <p:sldId id="317" r:id="rId14"/>
    <p:sldId id="318" r:id="rId15"/>
    <p:sldId id="319" r:id="rId16"/>
    <p:sldId id="320" r:id="rId17"/>
    <p:sldId id="321" r:id="rId18"/>
    <p:sldId id="322" r:id="rId19"/>
    <p:sldId id="323" r:id="rId20"/>
    <p:sldId id="324" r:id="rId21"/>
    <p:sldId id="325" r:id="rId22"/>
    <p:sldId id="326" r:id="rId23"/>
    <p:sldId id="328" r:id="rId24"/>
    <p:sldId id="329" r:id="rId25"/>
    <p:sldId id="330" r:id="rId26"/>
    <p:sldId id="331" r:id="rId27"/>
    <p:sldId id="334" r:id="rId28"/>
    <p:sldId id="336" r:id="rId29"/>
    <p:sldId id="337" r:id="rId30"/>
    <p:sldId id="260" r:id="rId31"/>
    <p:sldId id="290" r:id="rId32"/>
    <p:sldId id="293" r:id="rId33"/>
    <p:sldId id="339" r:id="rId34"/>
    <p:sldId id="294" r:id="rId35"/>
    <p:sldId id="340" r:id="rId36"/>
    <p:sldId id="291" r:id="rId37"/>
    <p:sldId id="298" r:id="rId38"/>
    <p:sldId id="333" r:id="rId39"/>
    <p:sldId id="342" r:id="rId40"/>
    <p:sldId id="296" r:id="rId41"/>
    <p:sldId id="310" r:id="rId42"/>
    <p:sldId id="343" r:id="rId43"/>
    <p:sldId id="297" r:id="rId44"/>
    <p:sldId id="311" r:id="rId45"/>
    <p:sldId id="344" r:id="rId46"/>
    <p:sldId id="295" r:id="rId47"/>
    <p:sldId id="345" r:id="rId48"/>
    <p:sldId id="301" r:id="rId49"/>
    <p:sldId id="299" r:id="rId50"/>
    <p:sldId id="348" r:id="rId51"/>
    <p:sldId id="300" r:id="rId52"/>
    <p:sldId id="346" r:id="rId53"/>
    <p:sldId id="302" r:id="rId54"/>
    <p:sldId id="265" r:id="rId55"/>
    <p:sldId id="303" r:id="rId56"/>
    <p:sldId id="304" r:id="rId57"/>
    <p:sldId id="349" r:id="rId58"/>
    <p:sldId id="264" r:id="rId59"/>
    <p:sldId id="307" r:id="rId60"/>
    <p:sldId id="261" r:id="rId61"/>
    <p:sldId id="350" r:id="rId62"/>
    <p:sldId id="308" r:id="rId63"/>
    <p:sldId id="309" r:id="rId64"/>
    <p:sldId id="312" r:id="rId6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50EB2"/>
    <a:srgbClr val="000000"/>
    <a:srgbClr val="A84B18"/>
    <a:srgbClr val="3596C1"/>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126" autoAdjust="0"/>
    <p:restoredTop sz="83096" autoAdjust="0"/>
  </p:normalViewPr>
  <p:slideViewPr>
    <p:cSldViewPr>
      <p:cViewPr>
        <p:scale>
          <a:sx n="60" d="100"/>
          <a:sy n="60" d="100"/>
        </p:scale>
        <p:origin x="-187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liane\Desktop\manuais%20minist&#233;rio%20e%20exercic&#237;os%20espcializa&#231;&#227;\caderno%20de%20aten&#231;ao%20abas%20gerais.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PLANILHA%20DE%20COLETA%20DE%20DADOS%2016%20ALTERADA.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PLANILHA%20DE%20COLETA%20DE%20DADOS%2016%20ALTERADA.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Eliane\Desktop\TCC3\planilha%20final%20TCC.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liane\Desktop\TCC3\PLANILHA%20DE%20COLETA%20DE%20DADOS%2017%20rascunho%20da%2016.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liane\Desktop\TCC3\planilha%20final%20TCC.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liane\Desktop\TCC3\planilha%20final%20TCC.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Eliane\Desktop\TCC3\planilha%20final%20TCC.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Eliane\Desktop\TCC3\planilha%20final%20TCC.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Eliane\Desktop\TCC3\planilha%20final%20TCC.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Eliane\Desktop\TCC3\planilha%20final%20TCC.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Eliane\Desktop\TCC3\planilha%20final%20TCC.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t-BR"/>
  <c:chart>
    <c:title>
      <c:tx>
        <c:rich>
          <a:bodyPr/>
          <a:lstStyle/>
          <a:p>
            <a:pPr>
              <a:defRPr/>
            </a:pPr>
            <a:r>
              <a:rPr lang="pt-BR"/>
              <a:t>Síntese das coberturas das ações programáticas</a:t>
            </a:r>
          </a:p>
        </c:rich>
      </c:tx>
      <c:layout>
        <c:manualLayout>
          <c:xMode val="edge"/>
          <c:yMode val="edge"/>
          <c:x val="0.23261304299522279"/>
          <c:y val="0"/>
        </c:manualLayout>
      </c:layout>
      <c:spPr>
        <a:noFill/>
        <a:ln w="25400">
          <a:noFill/>
        </a:ln>
      </c:spPr>
    </c:title>
    <c:plotArea>
      <c:layout/>
      <c:barChart>
        <c:barDir val="bar"/>
        <c:grouping val="clustered"/>
        <c:ser>
          <c:idx val="0"/>
          <c:order val="0"/>
          <c:spPr>
            <a:solidFill>
              <a:srgbClr val="4F81BD"/>
            </a:solidFill>
            <a:ln w="25400">
              <a:noFill/>
            </a:ln>
          </c:spPr>
          <c:dLbls>
            <c:spPr>
              <a:noFill/>
              <a:ln w="25400">
                <a:noFill/>
              </a:ln>
            </c:spPr>
            <c:showVal val="1"/>
          </c:dLbls>
          <c:cat>
            <c:strRef>
              <c:f>'Síntese Ações Programáticas'!$B$7:$B$14</c:f>
              <c:strCache>
                <c:ptCount val="8"/>
                <c:pt idx="0">
                  <c:v>Pré-Natal</c:v>
                </c:pt>
                <c:pt idx="1">
                  <c:v>Prevenção do câncer de colo uterino</c:v>
                </c:pt>
                <c:pt idx="2">
                  <c:v>Prevenção do câncer de mama</c:v>
                </c:pt>
                <c:pt idx="3">
                  <c:v>Saúde da criança</c:v>
                </c:pt>
                <c:pt idx="4">
                  <c:v>Saúde do idoso</c:v>
                </c:pt>
                <c:pt idx="5">
                  <c:v>Atenção ao hipertenso</c:v>
                </c:pt>
                <c:pt idx="6">
                  <c:v>Atenção ao diabético</c:v>
                </c:pt>
                <c:pt idx="7">
                  <c:v>1a. consulta programática em saúde bucal</c:v>
                </c:pt>
              </c:strCache>
            </c:strRef>
          </c:cat>
          <c:val>
            <c:numRef>
              <c:f>'Síntese Ações Programáticas'!$C$7:$C$14</c:f>
              <c:numCache>
                <c:formatCode>0%</c:formatCode>
                <c:ptCount val="8"/>
                <c:pt idx="0">
                  <c:v>0.61684460260972751</c:v>
                </c:pt>
                <c:pt idx="1">
                  <c:v>0.17519846701341368</c:v>
                </c:pt>
                <c:pt idx="2">
                  <c:v>1.715045234318056E-2</c:v>
                </c:pt>
                <c:pt idx="3">
                  <c:v>1.0009912413266384</c:v>
                </c:pt>
                <c:pt idx="4">
                  <c:v>1.5744634961716812</c:v>
                </c:pt>
                <c:pt idx="5">
                  <c:v>0.68449350056252611</c:v>
                </c:pt>
                <c:pt idx="6">
                  <c:v>1.2018039668593692</c:v>
                </c:pt>
                <c:pt idx="7">
                  <c:v>1.0438908659549231E-2</c:v>
                </c:pt>
              </c:numCache>
            </c:numRef>
          </c:val>
        </c:ser>
        <c:dLbls/>
        <c:overlap val="-25"/>
        <c:axId val="66041728"/>
        <c:axId val="66043264"/>
      </c:barChart>
      <c:catAx>
        <c:axId val="66041728"/>
        <c:scaling>
          <c:orientation val="minMax"/>
        </c:scaling>
        <c:axPos val="l"/>
        <c:numFmt formatCode="General" sourceLinked="1"/>
        <c:majorTickMark val="none"/>
        <c:tickLblPos val="nextTo"/>
        <c:spPr>
          <a:ln w="3175">
            <a:solidFill>
              <a:srgbClr val="808080"/>
            </a:solidFill>
            <a:prstDash val="solid"/>
          </a:ln>
        </c:spPr>
        <c:txPr>
          <a:bodyPr rot="0" vert="horz"/>
          <a:lstStyle/>
          <a:p>
            <a:pPr>
              <a:defRPr/>
            </a:pPr>
            <a:endParaRPr lang="pt-BR"/>
          </a:p>
        </c:txPr>
        <c:crossAx val="66043264"/>
        <c:crosses val="autoZero"/>
        <c:auto val="1"/>
        <c:lblAlgn val="ctr"/>
        <c:lblOffset val="100"/>
      </c:catAx>
      <c:valAx>
        <c:axId val="66043264"/>
        <c:scaling>
          <c:orientation val="minMax"/>
          <c:max val="1"/>
          <c:min val="0"/>
        </c:scaling>
        <c:delete val="1"/>
        <c:axPos val="b"/>
        <c:numFmt formatCode="0%" sourceLinked="1"/>
        <c:tickLblPos val="nextTo"/>
        <c:crossAx val="6604172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2400" b="0" i="0" u="none" strike="noStrike" baseline="0">
          <a:solidFill>
            <a:srgbClr val="000000"/>
          </a:solidFill>
          <a:latin typeface="Calibri"/>
          <a:ea typeface="Calibri"/>
          <a:cs typeface="Calibri"/>
        </a:defRPr>
      </a:pPr>
      <a:endParaRPr lang="pt-B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pt-BR"/>
  <c:chart>
    <c:autoTitleDeleted val="1"/>
    <c:plotArea>
      <c:layout>
        <c:manualLayout>
          <c:layoutTarget val="inner"/>
          <c:xMode val="edge"/>
          <c:yMode val="edge"/>
          <c:x val="0.17207363294244446"/>
          <c:y val="4.529658396164938E-2"/>
          <c:w val="0.82792636705755551"/>
          <c:h val="0.83990087336896246"/>
        </c:manualLayout>
      </c:layout>
      <c:barChart>
        <c:barDir val="col"/>
        <c:grouping val="clustered"/>
        <c:ser>
          <c:idx val="0"/>
          <c:order val="0"/>
          <c:tx>
            <c:strRef>
              <c:f>Indicadores!$C$71</c:f>
              <c:strCache>
                <c:ptCount val="1"/>
                <c:pt idx="0">
                  <c:v>Proporção de mulheres entre 25 e 64 anos que receberam orientação sobre DSTs</c:v>
                </c:pt>
              </c:strCache>
            </c:strRef>
          </c:tx>
          <c:spPr>
            <a:solidFill>
              <a:srgbClr val="E46C0A"/>
            </a:solidFill>
            <a:ln w="25400">
              <a:noFill/>
            </a:ln>
          </c:spPr>
          <c:dLbls>
            <c:txPr>
              <a:bodyPr/>
              <a:lstStyle/>
              <a:p>
                <a:pPr>
                  <a:defRPr sz="2000"/>
                </a:pPr>
                <a:endParaRPr lang="pt-BR"/>
              </a:p>
            </c:txPr>
            <c:showVal val="1"/>
          </c:dLbls>
          <c:cat>
            <c:strRef>
              <c:f>Indicadores!$D$70:$G$70</c:f>
              <c:strCache>
                <c:ptCount val="4"/>
                <c:pt idx="0">
                  <c:v>Mês 1</c:v>
                </c:pt>
                <c:pt idx="1">
                  <c:v>Mês 2</c:v>
                </c:pt>
                <c:pt idx="2">
                  <c:v>Mês 3</c:v>
                </c:pt>
                <c:pt idx="3">
                  <c:v>Mês 4</c:v>
                </c:pt>
              </c:strCache>
            </c:strRef>
          </c:cat>
          <c:val>
            <c:numRef>
              <c:f>Indicadores!$D$71:$G$71</c:f>
              <c:numCache>
                <c:formatCode>0.0%</c:formatCode>
                <c:ptCount val="4"/>
                <c:pt idx="0">
                  <c:v>1</c:v>
                </c:pt>
                <c:pt idx="1">
                  <c:v>1</c:v>
                </c:pt>
                <c:pt idx="2">
                  <c:v>1</c:v>
                </c:pt>
                <c:pt idx="3">
                  <c:v>1</c:v>
                </c:pt>
              </c:numCache>
            </c:numRef>
          </c:val>
        </c:ser>
        <c:dLbls/>
        <c:axId val="69231744"/>
        <c:axId val="69233280"/>
      </c:barChart>
      <c:catAx>
        <c:axId val="69231744"/>
        <c:scaling>
          <c:orientation val="minMax"/>
        </c:scaling>
        <c:axPos val="b"/>
        <c:numFmt formatCode="General" sourceLinked="1"/>
        <c:tickLblPos val="nextTo"/>
        <c:spPr>
          <a:ln w="3175">
            <a:solidFill>
              <a:srgbClr val="808080"/>
            </a:solidFill>
            <a:prstDash val="solid"/>
          </a:ln>
        </c:spPr>
        <c:txPr>
          <a:bodyPr rot="0" vert="horz"/>
          <a:lstStyle/>
          <a:p>
            <a:pPr>
              <a:defRPr sz="2000"/>
            </a:pPr>
            <a:endParaRPr lang="pt-BR"/>
          </a:p>
        </c:txPr>
        <c:crossAx val="69233280"/>
        <c:crosses val="autoZero"/>
        <c:auto val="1"/>
        <c:lblAlgn val="ctr"/>
        <c:lblOffset val="100"/>
      </c:catAx>
      <c:valAx>
        <c:axId val="69233280"/>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2000"/>
            </a:pPr>
            <a:endParaRPr lang="pt-BR"/>
          </a:p>
        </c:txPr>
        <c:crossAx val="69231744"/>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2400" b="0" i="0" u="none" strike="noStrike" baseline="0">
          <a:solidFill>
            <a:srgbClr val="000000"/>
          </a:solidFill>
          <a:latin typeface="Calibri"/>
          <a:ea typeface="Calibri"/>
          <a:cs typeface="Calibri"/>
        </a:defRPr>
      </a:pPr>
      <a:endParaRPr lang="pt-B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0.1673333246864965"/>
          <c:y val="0.12198202724949753"/>
          <c:w val="0.75779292895745742"/>
          <c:h val="0.74165707177317008"/>
        </c:manualLayout>
      </c:layout>
      <c:barChart>
        <c:barDir val="col"/>
        <c:grouping val="clustered"/>
        <c:ser>
          <c:idx val="0"/>
          <c:order val="0"/>
          <c:tx>
            <c:strRef>
              <c:f>Indicadores!$C$76</c:f>
              <c:strCache>
                <c:ptCount val="1"/>
                <c:pt idx="0">
                  <c:v>Proporção de mulheres entre 25 e 64 anos que receberam orientação sobre fatores de risco para câncer de colo de útero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2000"/>
                </a:pPr>
                <a:endParaRPr lang="pt-BR"/>
              </a:p>
            </c:txPr>
            <c:showVal val="1"/>
          </c:dLbls>
          <c:cat>
            <c:strRef>
              <c:f>Indicadores!$D$75:$G$75</c:f>
              <c:strCache>
                <c:ptCount val="4"/>
                <c:pt idx="0">
                  <c:v>Mês 1</c:v>
                </c:pt>
                <c:pt idx="1">
                  <c:v>Mês 2</c:v>
                </c:pt>
                <c:pt idx="2">
                  <c:v>Mês 3</c:v>
                </c:pt>
                <c:pt idx="3">
                  <c:v>Mês 4</c:v>
                </c:pt>
              </c:strCache>
            </c:strRef>
          </c:cat>
          <c:val>
            <c:numRef>
              <c:f>Indicadores!$D$76:$G$76</c:f>
              <c:numCache>
                <c:formatCode>0.0%</c:formatCode>
                <c:ptCount val="4"/>
                <c:pt idx="0">
                  <c:v>1</c:v>
                </c:pt>
                <c:pt idx="1">
                  <c:v>1</c:v>
                </c:pt>
                <c:pt idx="2">
                  <c:v>1</c:v>
                </c:pt>
                <c:pt idx="3">
                  <c:v>1</c:v>
                </c:pt>
              </c:numCache>
            </c:numRef>
          </c:val>
        </c:ser>
        <c:dLbls/>
        <c:axId val="69261568"/>
        <c:axId val="69267456"/>
      </c:barChart>
      <c:catAx>
        <c:axId val="69261568"/>
        <c:scaling>
          <c:orientation val="minMax"/>
        </c:scaling>
        <c:axPos val="b"/>
        <c:numFmt formatCode="General" sourceLinked="1"/>
        <c:tickLblPos val="nextTo"/>
        <c:spPr>
          <a:ln w="3175">
            <a:solidFill>
              <a:srgbClr val="808080"/>
            </a:solidFill>
            <a:prstDash val="solid"/>
          </a:ln>
        </c:spPr>
        <c:txPr>
          <a:bodyPr rot="0" vert="horz"/>
          <a:lstStyle/>
          <a:p>
            <a:pPr>
              <a:defRPr/>
            </a:pPr>
            <a:endParaRPr lang="pt-BR"/>
          </a:p>
        </c:txPr>
        <c:crossAx val="69267456"/>
        <c:crosses val="autoZero"/>
        <c:auto val="1"/>
        <c:lblAlgn val="ctr"/>
        <c:lblOffset val="100"/>
      </c:catAx>
      <c:valAx>
        <c:axId val="69267456"/>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2000"/>
            </a:pPr>
            <a:endParaRPr lang="pt-BR"/>
          </a:p>
        </c:txPr>
        <c:crossAx val="69261568"/>
        <c:crosses val="autoZero"/>
        <c:crossBetween val="between"/>
        <c:majorUnit val="0.2"/>
        <c:minorUnit val="2.0000000000000011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2400" b="0" i="0" u="none" strike="noStrike" baseline="0">
          <a:solidFill>
            <a:srgbClr val="000000"/>
          </a:solidFill>
          <a:latin typeface="Calibri"/>
          <a:ea typeface="Calibri"/>
          <a:cs typeface="Calibri"/>
        </a:defRPr>
      </a:pPr>
      <a:endParaRPr lang="pt-BR"/>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barChart>
        <c:barDir val="col"/>
        <c:grouping val="clustered"/>
        <c:ser>
          <c:idx val="0"/>
          <c:order val="0"/>
          <c:tx>
            <c:strRef>
              <c:f>Indicadores!$C$81</c:f>
              <c:strCache>
                <c:ptCount val="1"/>
                <c:pt idx="0">
                  <c:v>Proporção de mulheres entre 50 e 69 anos que receberam orientação sobre os fatores de risco para câncer de mama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showVal val="1"/>
          </c:dLbls>
          <c:cat>
            <c:strRef>
              <c:f>Indicadores!$D$80:$G$80</c:f>
              <c:strCache>
                <c:ptCount val="4"/>
                <c:pt idx="0">
                  <c:v>Mês 1</c:v>
                </c:pt>
                <c:pt idx="1">
                  <c:v>Mês 2</c:v>
                </c:pt>
                <c:pt idx="2">
                  <c:v>Mês 3</c:v>
                </c:pt>
                <c:pt idx="3">
                  <c:v>Mês 4</c:v>
                </c:pt>
              </c:strCache>
            </c:strRef>
          </c:cat>
          <c:val>
            <c:numRef>
              <c:f>Indicadores!$D$81:$G$81</c:f>
              <c:numCache>
                <c:formatCode>0.0%</c:formatCode>
                <c:ptCount val="4"/>
                <c:pt idx="0">
                  <c:v>1</c:v>
                </c:pt>
                <c:pt idx="1">
                  <c:v>1</c:v>
                </c:pt>
                <c:pt idx="2">
                  <c:v>1</c:v>
                </c:pt>
                <c:pt idx="3">
                  <c:v>1</c:v>
                </c:pt>
              </c:numCache>
            </c:numRef>
          </c:val>
        </c:ser>
        <c:dLbls/>
        <c:axId val="69299584"/>
        <c:axId val="69301376"/>
      </c:barChart>
      <c:catAx>
        <c:axId val="69299584"/>
        <c:scaling>
          <c:orientation val="minMax"/>
        </c:scaling>
        <c:axPos val="b"/>
        <c:numFmt formatCode="General" sourceLinked="1"/>
        <c:tickLblPos val="nextTo"/>
        <c:spPr>
          <a:ln w="3175">
            <a:solidFill>
              <a:srgbClr val="808080"/>
            </a:solidFill>
            <a:prstDash val="solid"/>
          </a:ln>
        </c:spPr>
        <c:txPr>
          <a:bodyPr rot="0" vert="horz"/>
          <a:lstStyle/>
          <a:p>
            <a:pPr>
              <a:defRPr/>
            </a:pPr>
            <a:endParaRPr lang="pt-BR"/>
          </a:p>
        </c:txPr>
        <c:crossAx val="69301376"/>
        <c:crosses val="autoZero"/>
        <c:auto val="1"/>
        <c:lblAlgn val="ctr"/>
        <c:lblOffset val="100"/>
      </c:catAx>
      <c:valAx>
        <c:axId val="69301376"/>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a:pPr>
            <a:endParaRPr lang="pt-BR"/>
          </a:p>
        </c:txPr>
        <c:crossAx val="69299584"/>
        <c:crosses val="autoZero"/>
        <c:crossBetween val="between"/>
        <c:majorUnit val="0.2"/>
        <c:minorUnit val="4.0000000000000022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2000" b="0" i="0" u="none" strike="noStrike" baseline="0">
          <a:solidFill>
            <a:srgbClr val="000000"/>
          </a:solidFill>
          <a:latin typeface="Calibri"/>
          <a:ea typeface="Calibri"/>
          <a:cs typeface="Calibri"/>
        </a:defRPr>
      </a:pPr>
      <a:endParaRPr lang="pt-B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9.9573984444604954E-2"/>
          <c:y val="5.1759998531652078E-2"/>
          <c:w val="0.86128228466854484"/>
          <c:h val="0.8314490758585259"/>
        </c:manualLayout>
      </c:layout>
      <c:barChart>
        <c:barDir val="col"/>
        <c:grouping val="clustered"/>
        <c:ser>
          <c:idx val="0"/>
          <c:order val="0"/>
          <c:tx>
            <c:strRef>
              <c:f>Indicadores!$C$5</c:f>
              <c:strCache>
                <c:ptCount val="1"/>
                <c:pt idx="0">
                  <c:v>Proporção de mulheres entre 25 e 64 anos com exame em dia para detecção precoce do câncer de colo de útero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showVal val="1"/>
          </c:dLbls>
          <c:cat>
            <c:strRef>
              <c:f>Indicadores!$D$4:$G$4</c:f>
              <c:strCache>
                <c:ptCount val="4"/>
                <c:pt idx="0">
                  <c:v>Mês 1</c:v>
                </c:pt>
                <c:pt idx="1">
                  <c:v>Mês 2</c:v>
                </c:pt>
                <c:pt idx="2">
                  <c:v>Mês 3</c:v>
                </c:pt>
                <c:pt idx="3">
                  <c:v>Mês 4</c:v>
                </c:pt>
              </c:strCache>
            </c:strRef>
          </c:cat>
          <c:val>
            <c:numRef>
              <c:f>Indicadores!$D$5:$G$5</c:f>
              <c:numCache>
                <c:formatCode>0.0%</c:formatCode>
                <c:ptCount val="4"/>
                <c:pt idx="0">
                  <c:v>3.1024728533625336E-2</c:v>
                </c:pt>
                <c:pt idx="1">
                  <c:v>8.0299297381147924E-2</c:v>
                </c:pt>
                <c:pt idx="2">
                  <c:v>9.5811661647960553E-2</c:v>
                </c:pt>
                <c:pt idx="3">
                  <c:v>0.11314900994616296</c:v>
                </c:pt>
              </c:numCache>
            </c:numRef>
          </c:val>
        </c:ser>
        <c:dLbls/>
        <c:axId val="66690048"/>
        <c:axId val="66700032"/>
      </c:barChart>
      <c:catAx>
        <c:axId val="66690048"/>
        <c:scaling>
          <c:orientation val="minMax"/>
        </c:scaling>
        <c:axPos val="b"/>
        <c:numFmt formatCode="General" sourceLinked="1"/>
        <c:tickLblPos val="nextTo"/>
        <c:spPr>
          <a:ln w="3175">
            <a:solidFill>
              <a:srgbClr val="808080"/>
            </a:solidFill>
            <a:prstDash val="solid"/>
          </a:ln>
        </c:spPr>
        <c:txPr>
          <a:bodyPr rot="0" vert="horz"/>
          <a:lstStyle/>
          <a:p>
            <a:pPr>
              <a:defRPr/>
            </a:pPr>
            <a:endParaRPr lang="pt-BR"/>
          </a:p>
        </c:txPr>
        <c:crossAx val="66700032"/>
        <c:crosses val="autoZero"/>
        <c:auto val="1"/>
        <c:lblAlgn val="ctr"/>
        <c:lblOffset val="100"/>
      </c:catAx>
      <c:valAx>
        <c:axId val="66700032"/>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a:pPr>
            <a:endParaRPr lang="pt-BR"/>
          </a:p>
        </c:txPr>
        <c:crossAx val="66690048"/>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2400" b="0" i="0" u="none" strike="noStrike" baseline="0">
          <a:solidFill>
            <a:srgbClr val="000000"/>
          </a:solidFill>
          <a:latin typeface="Calibri"/>
          <a:ea typeface="Calibri"/>
          <a:cs typeface="Calibri"/>
        </a:defRPr>
      </a:pPr>
      <a:endParaRPr lang="pt-B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0.13821052075985932"/>
          <c:y val="5.4965228449793999E-2"/>
          <c:w val="0.84466487194719431"/>
          <c:h val="0.77231194169914941"/>
        </c:manualLayout>
      </c:layout>
      <c:barChart>
        <c:barDir val="col"/>
        <c:grouping val="clustered"/>
        <c:ser>
          <c:idx val="0"/>
          <c:order val="0"/>
          <c:tx>
            <c:strRef>
              <c:f>Indicadores!$C$10</c:f>
              <c:strCache>
                <c:ptCount val="1"/>
                <c:pt idx="0">
                  <c:v>Proporção de mulheres entre 50 e 69 anos com exame em dia para detecção precoce de câncer de mama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showVal val="1"/>
          </c:dLbls>
          <c:cat>
            <c:strRef>
              <c:f>Indicadores!$D$9:$G$9</c:f>
              <c:strCache>
                <c:ptCount val="4"/>
                <c:pt idx="0">
                  <c:v>Mês 1</c:v>
                </c:pt>
                <c:pt idx="1">
                  <c:v>Mês 2</c:v>
                </c:pt>
                <c:pt idx="2">
                  <c:v>Mês 3</c:v>
                </c:pt>
                <c:pt idx="3">
                  <c:v>Mês 4</c:v>
                </c:pt>
              </c:strCache>
            </c:strRef>
          </c:cat>
          <c:val>
            <c:numRef>
              <c:f>Indicadores!$D$10:$G$10</c:f>
              <c:numCache>
                <c:formatCode>0.0%</c:formatCode>
                <c:ptCount val="4"/>
                <c:pt idx="0">
                  <c:v>1.4285714285714285E-2</c:v>
                </c:pt>
                <c:pt idx="1">
                  <c:v>3.4285714285714294E-2</c:v>
                </c:pt>
                <c:pt idx="2">
                  <c:v>3.7142857142857151E-2</c:v>
                </c:pt>
                <c:pt idx="3">
                  <c:v>3.7142857142857151E-2</c:v>
                </c:pt>
              </c:numCache>
            </c:numRef>
          </c:val>
        </c:ser>
        <c:dLbls/>
        <c:axId val="66896640"/>
        <c:axId val="66898176"/>
      </c:barChart>
      <c:catAx>
        <c:axId val="66896640"/>
        <c:scaling>
          <c:orientation val="minMax"/>
        </c:scaling>
        <c:axPos val="b"/>
        <c:numFmt formatCode="General" sourceLinked="1"/>
        <c:tickLblPos val="nextTo"/>
        <c:spPr>
          <a:ln w="3175">
            <a:solidFill>
              <a:srgbClr val="808080"/>
            </a:solidFill>
            <a:prstDash val="solid"/>
          </a:ln>
        </c:spPr>
        <c:txPr>
          <a:bodyPr rot="0" vert="horz"/>
          <a:lstStyle/>
          <a:p>
            <a:pPr>
              <a:defRPr/>
            </a:pPr>
            <a:endParaRPr lang="pt-BR"/>
          </a:p>
        </c:txPr>
        <c:crossAx val="66898176"/>
        <c:crosses val="autoZero"/>
        <c:auto val="1"/>
        <c:lblAlgn val="ctr"/>
        <c:lblOffset val="100"/>
      </c:catAx>
      <c:valAx>
        <c:axId val="66898176"/>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a:pPr>
            <a:endParaRPr lang="pt-BR"/>
          </a:p>
        </c:txPr>
        <c:crossAx val="66896640"/>
        <c:crosses val="autoZero"/>
        <c:crossBetween val="between"/>
        <c:majorUnit val="0.2"/>
        <c:minorUnit val="1.0000000000000026E-3"/>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2400" b="0" i="0" u="none" strike="noStrike" baseline="0">
          <a:solidFill>
            <a:srgbClr val="000000"/>
          </a:solidFill>
          <a:latin typeface="Calibri"/>
          <a:ea typeface="Calibri"/>
          <a:cs typeface="Calibri"/>
        </a:defRPr>
      </a:pPr>
      <a:endParaRPr lang="pt-B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0.14184051067690615"/>
          <c:y val="5.8052390510009787E-2"/>
          <c:w val="0.84444206819826539"/>
          <c:h val="0.81095857135505123"/>
        </c:manualLayout>
      </c:layout>
      <c:barChart>
        <c:barDir val="col"/>
        <c:grouping val="clustered"/>
        <c:ser>
          <c:idx val="0"/>
          <c:order val="0"/>
          <c:tx>
            <c:strRef>
              <c:f>Indicadores!$C$25</c:f>
              <c:strCache>
                <c:ptCount val="1"/>
                <c:pt idx="0">
                  <c:v>Proporção de mulheres com mamografia alterada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showVal val="1"/>
          </c:dLbls>
          <c:cat>
            <c:strRef>
              <c:f>Indicadores!$D$24:$G$24</c:f>
              <c:strCache>
                <c:ptCount val="4"/>
                <c:pt idx="0">
                  <c:v>Mês 1</c:v>
                </c:pt>
                <c:pt idx="1">
                  <c:v>Mês 2</c:v>
                </c:pt>
                <c:pt idx="2">
                  <c:v>Mês 3</c:v>
                </c:pt>
                <c:pt idx="3">
                  <c:v>Mês 4</c:v>
                </c:pt>
              </c:strCache>
            </c:strRef>
          </c:cat>
          <c:val>
            <c:numRef>
              <c:f>Indicadores!$D$25:$G$25</c:f>
              <c:numCache>
                <c:formatCode>0.0%</c:formatCode>
                <c:ptCount val="4"/>
                <c:pt idx="0">
                  <c:v>0</c:v>
                </c:pt>
                <c:pt idx="1">
                  <c:v>8.3333333333333343E-2</c:v>
                </c:pt>
                <c:pt idx="2">
                  <c:v>7.6923076923076927E-2</c:v>
                </c:pt>
                <c:pt idx="3">
                  <c:v>7.6923076923076927E-2</c:v>
                </c:pt>
              </c:numCache>
            </c:numRef>
          </c:val>
        </c:ser>
        <c:dLbls/>
        <c:axId val="67983616"/>
        <c:axId val="67989504"/>
      </c:barChart>
      <c:catAx>
        <c:axId val="67983616"/>
        <c:scaling>
          <c:orientation val="minMax"/>
        </c:scaling>
        <c:axPos val="b"/>
        <c:numFmt formatCode="General" sourceLinked="1"/>
        <c:tickLblPos val="nextTo"/>
        <c:spPr>
          <a:ln w="3175">
            <a:solidFill>
              <a:srgbClr val="808080"/>
            </a:solidFill>
            <a:prstDash val="solid"/>
          </a:ln>
        </c:spPr>
        <c:txPr>
          <a:bodyPr rot="0" vert="horz"/>
          <a:lstStyle/>
          <a:p>
            <a:pPr>
              <a:defRPr/>
            </a:pPr>
            <a:endParaRPr lang="pt-BR"/>
          </a:p>
        </c:txPr>
        <c:crossAx val="67989504"/>
        <c:crosses val="autoZero"/>
        <c:auto val="1"/>
        <c:lblAlgn val="ctr"/>
        <c:lblOffset val="100"/>
      </c:catAx>
      <c:valAx>
        <c:axId val="67989504"/>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a:pPr>
            <a:endParaRPr lang="pt-BR"/>
          </a:p>
        </c:txPr>
        <c:crossAx val="67983616"/>
        <c:crosses val="autoZero"/>
        <c:crossBetween val="between"/>
        <c:majorUnit val="0.2"/>
        <c:minorUnit val="2.0000000000000048E-3"/>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2400" b="0" i="0" u="none" strike="noStrike" baseline="0">
          <a:solidFill>
            <a:srgbClr val="000000"/>
          </a:solidFill>
          <a:latin typeface="Calibri"/>
          <a:ea typeface="Calibri"/>
          <a:cs typeface="Calibri"/>
        </a:defRPr>
      </a:pPr>
      <a:endParaRPr lang="pt-B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0.14830062741566727"/>
          <c:y val="2.9493488546934662E-2"/>
          <c:w val="0.86187686662266283"/>
          <c:h val="0.88146826912687026"/>
        </c:manualLayout>
      </c:layout>
      <c:barChart>
        <c:barDir val="col"/>
        <c:grouping val="clustered"/>
        <c:ser>
          <c:idx val="0"/>
          <c:order val="0"/>
          <c:tx>
            <c:strRef>
              <c:f>Indicadores!$C$45</c:f>
              <c:strCache>
                <c:ptCount val="1"/>
                <c:pt idx="0">
                  <c:v>Proporção de mulheres com amostras satisfatórias do exame citopatológico do colo do útero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showVal val="1"/>
          </c:dLbls>
          <c:cat>
            <c:strRef>
              <c:f>Indicadores!$D$44:$G$44</c:f>
              <c:strCache>
                <c:ptCount val="4"/>
                <c:pt idx="0">
                  <c:v>Mês 1</c:v>
                </c:pt>
                <c:pt idx="1">
                  <c:v>Mês 2</c:v>
                </c:pt>
                <c:pt idx="2">
                  <c:v>Mês 3</c:v>
                </c:pt>
                <c:pt idx="3">
                  <c:v>Mês 4</c:v>
                </c:pt>
              </c:strCache>
            </c:strRef>
          </c:cat>
          <c:val>
            <c:numRef>
              <c:f>Indicadores!$D$45:$G$45</c:f>
              <c:numCache>
                <c:formatCode>0.0%</c:formatCode>
                <c:ptCount val="4"/>
                <c:pt idx="0">
                  <c:v>0.97058823529411764</c:v>
                </c:pt>
                <c:pt idx="1">
                  <c:v>0.96590909090909105</c:v>
                </c:pt>
                <c:pt idx="2">
                  <c:v>0.96190476190476182</c:v>
                </c:pt>
                <c:pt idx="3">
                  <c:v>0.96774193548387133</c:v>
                </c:pt>
              </c:numCache>
            </c:numRef>
          </c:val>
        </c:ser>
        <c:dLbls/>
        <c:axId val="68021248"/>
        <c:axId val="67506944"/>
      </c:barChart>
      <c:catAx>
        <c:axId val="68021248"/>
        <c:scaling>
          <c:orientation val="minMax"/>
        </c:scaling>
        <c:axPos val="b"/>
        <c:numFmt formatCode="General" sourceLinked="1"/>
        <c:tickLblPos val="nextTo"/>
        <c:spPr>
          <a:ln w="3175">
            <a:solidFill>
              <a:srgbClr val="808080"/>
            </a:solidFill>
            <a:prstDash val="solid"/>
          </a:ln>
        </c:spPr>
        <c:txPr>
          <a:bodyPr rot="0" vert="horz"/>
          <a:lstStyle/>
          <a:p>
            <a:pPr>
              <a:defRPr sz="2400"/>
            </a:pPr>
            <a:endParaRPr lang="pt-BR"/>
          </a:p>
        </c:txPr>
        <c:crossAx val="67506944"/>
        <c:crosses val="autoZero"/>
        <c:auto val="1"/>
        <c:lblAlgn val="ctr"/>
        <c:lblOffset val="100"/>
      </c:catAx>
      <c:valAx>
        <c:axId val="67506944"/>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a:pPr>
            <a:endParaRPr lang="pt-BR"/>
          </a:p>
        </c:txPr>
        <c:crossAx val="68021248"/>
        <c:crosses val="autoZero"/>
        <c:crossBetween val="between"/>
        <c:majorUnit val="0.2"/>
        <c:minorUnit val="4.0000000000000034E-4"/>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2000" b="0" i="0" u="none" strike="noStrike" baseline="0">
          <a:solidFill>
            <a:srgbClr val="000000"/>
          </a:solidFill>
          <a:latin typeface="Calibri"/>
          <a:ea typeface="Calibri"/>
          <a:cs typeface="Calibri"/>
        </a:defRPr>
      </a:pPr>
      <a:endParaRPr lang="pt-B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0.14916361308920445"/>
          <c:y val="3.9141905108186631E-2"/>
          <c:w val="0.85083638367666747"/>
          <c:h val="0.90727482299946471"/>
        </c:manualLayout>
      </c:layout>
      <c:barChart>
        <c:barDir val="col"/>
        <c:grouping val="clustered"/>
        <c:ser>
          <c:idx val="0"/>
          <c:order val="0"/>
          <c:tx>
            <c:strRef>
              <c:f>Indicadores!$C$50</c:f>
              <c:strCache>
                <c:ptCount val="1"/>
                <c:pt idx="0">
                  <c:v>Proporção de mulheres com registro adequado do exame citopatológico de colo do útero.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1800"/>
                </a:pPr>
                <a:endParaRPr lang="pt-BR"/>
              </a:p>
            </c:txPr>
            <c:showVal val="1"/>
          </c:dLbls>
          <c:cat>
            <c:strRef>
              <c:f>Indicadores!$D$49:$G$49</c:f>
              <c:strCache>
                <c:ptCount val="4"/>
                <c:pt idx="0">
                  <c:v>Mês 1</c:v>
                </c:pt>
                <c:pt idx="1">
                  <c:v>Mês 2</c:v>
                </c:pt>
                <c:pt idx="2">
                  <c:v>Mês 3</c:v>
                </c:pt>
                <c:pt idx="3">
                  <c:v>Mês 4</c:v>
                </c:pt>
              </c:strCache>
            </c:strRef>
          </c:cat>
          <c:val>
            <c:numRef>
              <c:f>Indicadores!$D$50:$G$50</c:f>
              <c:numCache>
                <c:formatCode>0.0%</c:formatCode>
                <c:ptCount val="4"/>
                <c:pt idx="0">
                  <c:v>1</c:v>
                </c:pt>
                <c:pt idx="1">
                  <c:v>1</c:v>
                </c:pt>
                <c:pt idx="2">
                  <c:v>1</c:v>
                </c:pt>
                <c:pt idx="3">
                  <c:v>1</c:v>
                </c:pt>
              </c:numCache>
            </c:numRef>
          </c:val>
        </c:ser>
        <c:dLbls/>
        <c:axId val="67547520"/>
        <c:axId val="67549056"/>
      </c:barChart>
      <c:catAx>
        <c:axId val="67547520"/>
        <c:scaling>
          <c:orientation val="minMax"/>
        </c:scaling>
        <c:axPos val="b"/>
        <c:numFmt formatCode="General" sourceLinked="1"/>
        <c:tickLblPos val="nextTo"/>
        <c:spPr>
          <a:ln w="3175">
            <a:solidFill>
              <a:srgbClr val="808080"/>
            </a:solidFill>
            <a:prstDash val="solid"/>
          </a:ln>
        </c:spPr>
        <c:txPr>
          <a:bodyPr rot="0" vert="horz"/>
          <a:lstStyle/>
          <a:p>
            <a:pPr>
              <a:defRPr sz="1400" b="0" i="0" u="none" strike="noStrike" baseline="0">
                <a:solidFill>
                  <a:srgbClr val="000000"/>
                </a:solidFill>
                <a:latin typeface="Calibri"/>
                <a:ea typeface="Calibri"/>
                <a:cs typeface="Calibri"/>
              </a:defRPr>
            </a:pPr>
            <a:endParaRPr lang="pt-BR"/>
          </a:p>
        </c:txPr>
        <c:crossAx val="67549056"/>
        <c:crosses val="autoZero"/>
        <c:auto val="1"/>
        <c:lblAlgn val="ctr"/>
        <c:lblOffset val="100"/>
      </c:catAx>
      <c:valAx>
        <c:axId val="67549056"/>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2400" b="0" i="0" u="none" strike="noStrike" baseline="0">
                <a:solidFill>
                  <a:srgbClr val="000000"/>
                </a:solidFill>
                <a:latin typeface="Calibri"/>
                <a:ea typeface="Calibri"/>
                <a:cs typeface="Calibri"/>
              </a:defRPr>
            </a:pPr>
            <a:endParaRPr lang="pt-BR"/>
          </a:p>
        </c:txPr>
        <c:crossAx val="67547520"/>
        <c:crosses val="autoZero"/>
        <c:crossBetween val="between"/>
        <c:majorUnit val="0.2"/>
        <c:minorUnit val="4.0000000000000022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0.14853526375857229"/>
          <c:y val="6.8277511207463421E-2"/>
          <c:w val="0.77712726593280279"/>
          <c:h val="0.82678688854391569"/>
        </c:manualLayout>
      </c:layout>
      <c:barChart>
        <c:barDir val="col"/>
        <c:grouping val="clustered"/>
        <c:ser>
          <c:idx val="0"/>
          <c:order val="0"/>
          <c:tx>
            <c:strRef>
              <c:f>Indicadores!$C$55</c:f>
              <c:strCache>
                <c:ptCount val="1"/>
                <c:pt idx="0">
                  <c:v>Proporção de mulheres com registro adequado da mamografia.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showVal val="1"/>
          </c:dLbls>
          <c:cat>
            <c:strRef>
              <c:f>Indicadores!$D$54:$G$54</c:f>
              <c:strCache>
                <c:ptCount val="4"/>
                <c:pt idx="0">
                  <c:v>Mês 1</c:v>
                </c:pt>
                <c:pt idx="1">
                  <c:v>Mês 2</c:v>
                </c:pt>
                <c:pt idx="2">
                  <c:v>Mês 3</c:v>
                </c:pt>
                <c:pt idx="3">
                  <c:v>Mês 4</c:v>
                </c:pt>
              </c:strCache>
            </c:strRef>
          </c:cat>
          <c:val>
            <c:numRef>
              <c:f>Indicadores!$D$55:$G$55</c:f>
              <c:numCache>
                <c:formatCode>0.0%</c:formatCode>
                <c:ptCount val="4"/>
                <c:pt idx="0">
                  <c:v>0.31250000000000006</c:v>
                </c:pt>
                <c:pt idx="1">
                  <c:v>0.32432432432432445</c:v>
                </c:pt>
                <c:pt idx="2">
                  <c:v>0.32500000000000007</c:v>
                </c:pt>
                <c:pt idx="3">
                  <c:v>0.29545454545454553</c:v>
                </c:pt>
              </c:numCache>
            </c:numRef>
          </c:val>
        </c:ser>
        <c:dLbls/>
        <c:axId val="68109824"/>
        <c:axId val="68111360"/>
      </c:barChart>
      <c:catAx>
        <c:axId val="68109824"/>
        <c:scaling>
          <c:orientation val="minMax"/>
        </c:scaling>
        <c:axPos val="b"/>
        <c:numFmt formatCode="General" sourceLinked="1"/>
        <c:tickLblPos val="nextTo"/>
        <c:spPr>
          <a:ln w="3175">
            <a:solidFill>
              <a:srgbClr val="808080"/>
            </a:solidFill>
            <a:prstDash val="solid"/>
          </a:ln>
        </c:spPr>
        <c:txPr>
          <a:bodyPr rot="0" vert="horz"/>
          <a:lstStyle/>
          <a:p>
            <a:pPr>
              <a:defRPr/>
            </a:pPr>
            <a:endParaRPr lang="pt-BR"/>
          </a:p>
        </c:txPr>
        <c:crossAx val="68111360"/>
        <c:crosses val="autoZero"/>
        <c:auto val="1"/>
        <c:lblAlgn val="ctr"/>
        <c:lblOffset val="100"/>
      </c:catAx>
      <c:valAx>
        <c:axId val="68111360"/>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a:pPr>
            <a:endParaRPr lang="pt-BR"/>
          </a:p>
        </c:txPr>
        <c:crossAx val="68109824"/>
        <c:crosses val="autoZero"/>
        <c:crossBetween val="between"/>
        <c:majorUnit val="0.2"/>
        <c:minorUnit val="1.0000000000000026E-3"/>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2000" b="0" i="0" u="none" strike="noStrike" baseline="0">
          <a:solidFill>
            <a:srgbClr val="000000"/>
          </a:solidFill>
          <a:latin typeface="Calibri"/>
          <a:ea typeface="Calibri"/>
          <a:cs typeface="Calibri"/>
        </a:defRPr>
      </a:pPr>
      <a:endParaRPr lang="pt-B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0.14406400238530004"/>
          <c:y val="5.6790383011143648E-2"/>
          <c:w val="0.85593599761470018"/>
          <c:h val="0.81506816762994139"/>
        </c:manualLayout>
      </c:layout>
      <c:barChart>
        <c:barDir val="col"/>
        <c:grouping val="clustered"/>
        <c:ser>
          <c:idx val="0"/>
          <c:order val="0"/>
          <c:tx>
            <c:strRef>
              <c:f>Indicadores!$C$60</c:f>
              <c:strCache>
                <c:ptCount val="1"/>
                <c:pt idx="0">
                  <c:v>Proporção de mulheres entre 25 e 64 anos com pesquisa de sinais de alerta para câncer de colo de útero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showVal val="1"/>
          </c:dLbls>
          <c:cat>
            <c:strRef>
              <c:f>Indicadores!$D$59:$G$59</c:f>
              <c:strCache>
                <c:ptCount val="4"/>
                <c:pt idx="0">
                  <c:v>Mês 1</c:v>
                </c:pt>
                <c:pt idx="1">
                  <c:v>Mês 2</c:v>
                </c:pt>
                <c:pt idx="2">
                  <c:v>Mês 3</c:v>
                </c:pt>
                <c:pt idx="3">
                  <c:v>Mês 4</c:v>
                </c:pt>
              </c:strCache>
            </c:strRef>
          </c:cat>
          <c:val>
            <c:numRef>
              <c:f>Indicadores!$D$60:$G$60</c:f>
              <c:numCache>
                <c:formatCode>0.0%</c:formatCode>
                <c:ptCount val="4"/>
                <c:pt idx="0">
                  <c:v>1</c:v>
                </c:pt>
                <c:pt idx="1">
                  <c:v>1</c:v>
                </c:pt>
                <c:pt idx="2">
                  <c:v>1</c:v>
                </c:pt>
                <c:pt idx="3">
                  <c:v>1</c:v>
                </c:pt>
              </c:numCache>
            </c:numRef>
          </c:val>
        </c:ser>
        <c:dLbls/>
        <c:axId val="68131456"/>
        <c:axId val="68030848"/>
      </c:barChart>
      <c:catAx>
        <c:axId val="68131456"/>
        <c:scaling>
          <c:orientation val="minMax"/>
        </c:scaling>
        <c:axPos val="b"/>
        <c:numFmt formatCode="General" sourceLinked="1"/>
        <c:tickLblPos val="nextTo"/>
        <c:spPr>
          <a:ln w="3175">
            <a:solidFill>
              <a:srgbClr val="808080"/>
            </a:solidFill>
            <a:prstDash val="solid"/>
          </a:ln>
        </c:spPr>
        <c:txPr>
          <a:bodyPr rot="0" vert="horz"/>
          <a:lstStyle/>
          <a:p>
            <a:pPr>
              <a:defRPr/>
            </a:pPr>
            <a:endParaRPr lang="pt-BR"/>
          </a:p>
        </c:txPr>
        <c:crossAx val="68030848"/>
        <c:crosses val="autoZero"/>
        <c:auto val="1"/>
        <c:lblAlgn val="ctr"/>
        <c:lblOffset val="100"/>
      </c:catAx>
      <c:valAx>
        <c:axId val="68030848"/>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a:pPr>
            <a:endParaRPr lang="pt-BR"/>
          </a:p>
        </c:txPr>
        <c:crossAx val="68131456"/>
        <c:crosses val="autoZero"/>
        <c:crossBetween val="between"/>
        <c:majorUnit val="0.2"/>
        <c:minorUnit val="1.0000000000000004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2000" b="0" i="0" u="none" strike="noStrike" baseline="0">
          <a:solidFill>
            <a:srgbClr val="000000"/>
          </a:solidFill>
          <a:latin typeface="Calibri"/>
          <a:ea typeface="Calibri"/>
          <a:cs typeface="Calibri"/>
        </a:defRPr>
      </a:pPr>
      <a:endParaRPr lang="pt-B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0.13670418566100292"/>
          <c:y val="5.8045657961819513E-2"/>
          <c:w val="0.8408396739881201"/>
          <c:h val="0.82659868955229521"/>
        </c:manualLayout>
      </c:layout>
      <c:barChart>
        <c:barDir val="col"/>
        <c:grouping val="clustered"/>
        <c:ser>
          <c:idx val="0"/>
          <c:order val="0"/>
          <c:tx>
            <c:strRef>
              <c:f>Indicadores!$C$65</c:f>
              <c:strCache>
                <c:ptCount val="1"/>
                <c:pt idx="0">
                  <c:v>Proporção de mulheres entre 50 e 69 anos com avaliação de risco para câncer de mama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2000"/>
                </a:pPr>
                <a:endParaRPr lang="pt-BR"/>
              </a:p>
            </c:txPr>
            <c:showVal val="1"/>
          </c:dLbls>
          <c:cat>
            <c:strRef>
              <c:f>Indicadores!$D$64:$G$64</c:f>
              <c:strCache>
                <c:ptCount val="4"/>
                <c:pt idx="0">
                  <c:v>Mês 1</c:v>
                </c:pt>
                <c:pt idx="1">
                  <c:v>Mês 2</c:v>
                </c:pt>
                <c:pt idx="2">
                  <c:v>Mês 3</c:v>
                </c:pt>
                <c:pt idx="3">
                  <c:v>Mês 4</c:v>
                </c:pt>
              </c:strCache>
            </c:strRef>
          </c:cat>
          <c:val>
            <c:numRef>
              <c:f>Indicadores!$D$65:$G$65</c:f>
              <c:numCache>
                <c:formatCode>0.0%</c:formatCode>
                <c:ptCount val="4"/>
                <c:pt idx="0">
                  <c:v>1</c:v>
                </c:pt>
                <c:pt idx="1">
                  <c:v>1</c:v>
                </c:pt>
                <c:pt idx="2">
                  <c:v>1</c:v>
                </c:pt>
                <c:pt idx="3">
                  <c:v>1</c:v>
                </c:pt>
              </c:numCache>
            </c:numRef>
          </c:val>
        </c:ser>
        <c:dLbls/>
        <c:axId val="68063232"/>
        <c:axId val="68064768"/>
      </c:barChart>
      <c:catAx>
        <c:axId val="68063232"/>
        <c:scaling>
          <c:orientation val="minMax"/>
        </c:scaling>
        <c:axPos val="b"/>
        <c:numFmt formatCode="General" sourceLinked="1"/>
        <c:tickLblPos val="nextTo"/>
        <c:spPr>
          <a:ln w="3175">
            <a:solidFill>
              <a:srgbClr val="808080"/>
            </a:solidFill>
            <a:prstDash val="solid"/>
          </a:ln>
        </c:spPr>
        <c:txPr>
          <a:bodyPr rot="0" vert="horz"/>
          <a:lstStyle/>
          <a:p>
            <a:pPr>
              <a:defRPr sz="2000"/>
            </a:pPr>
            <a:endParaRPr lang="pt-BR"/>
          </a:p>
        </c:txPr>
        <c:crossAx val="68064768"/>
        <c:crosses val="autoZero"/>
        <c:auto val="1"/>
        <c:lblAlgn val="ctr"/>
        <c:lblOffset val="100"/>
      </c:catAx>
      <c:valAx>
        <c:axId val="68064768"/>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2000"/>
            </a:pPr>
            <a:endParaRPr lang="pt-BR"/>
          </a:p>
        </c:txPr>
        <c:crossAx val="68063232"/>
        <c:crosses val="autoZero"/>
        <c:crossBetween val="between"/>
        <c:majorUnit val="0.2"/>
        <c:minorUnit val="4.0000000000000022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2400" b="0" i="0" u="none" strike="noStrike" baseline="0">
          <a:solidFill>
            <a:srgbClr val="000000"/>
          </a:solidFill>
          <a:latin typeface="Calibri"/>
          <a:ea typeface="Calibri"/>
          <a:cs typeface="Calibri"/>
        </a:defRPr>
      </a:pPr>
      <a:endParaRPr lang="pt-B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72E30-AD13-4707-AA97-608074CF91D7}" type="datetimeFigureOut">
              <a:rPr lang="pt-BR" smtClean="0"/>
              <a:pPr/>
              <a:t>31/10/2014</a:t>
            </a:fld>
            <a:endParaRPr lang="pt-BR"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C847E-8C74-45CA-A9F5-837D92217CBF}" type="slidenum">
              <a:rPr lang="pt-BR" smtClean="0"/>
              <a:pPr/>
              <a:t>‹nº›</a:t>
            </a:fld>
            <a:endParaRPr lang="pt-BR" dirty="0"/>
          </a:p>
        </p:txBody>
      </p:sp>
    </p:spTree>
    <p:extLst>
      <p:ext uri="{BB962C8B-B14F-4D97-AF65-F5344CB8AC3E}">
        <p14:creationId xmlns:p14="http://schemas.microsoft.com/office/powerpoint/2010/main" xmlns="" val="1536177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solidFill>
                  <a:srgbClr val="FF0000"/>
                </a:solidFill>
              </a:rPr>
              <a:t>Eliane, você sente-se segura para talvez</a:t>
            </a:r>
            <a:r>
              <a:rPr lang="pt-BR" baseline="0" dirty="0" smtClean="0">
                <a:solidFill>
                  <a:srgbClr val="FF0000"/>
                </a:solidFill>
              </a:rPr>
              <a:t> colocar em tópicos este slide? Ou não? Acho que talvez ficaria melhor, mais limpo o slide... O que acha? </a:t>
            </a:r>
          </a:p>
          <a:p>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2</a:t>
            </a:fld>
            <a:endParaRPr lang="pt-BR" dirty="0"/>
          </a:p>
        </p:txBody>
      </p:sp>
    </p:spTree>
    <p:extLst>
      <p:ext uri="{BB962C8B-B14F-4D97-AF65-F5344CB8AC3E}">
        <p14:creationId xmlns:p14="http://schemas.microsoft.com/office/powerpoint/2010/main" xmlns="" val="487515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Eliane, os objetivos,</a:t>
            </a:r>
            <a:r>
              <a:rPr lang="pt-BR" baseline="0" dirty="0" smtClean="0"/>
              <a:t> metas e resultados é exatamente assim, nesta ordem. Ficou faltando apenas descrever após os gráficos os detalhes mais importantes da parte qualitativa de cada resultado, aquela em que você justifica porque atingiu ou não a meta. </a:t>
            </a:r>
          </a:p>
          <a:p>
            <a:r>
              <a:rPr lang="pt-BR" baseline="0" dirty="0" smtClean="0"/>
              <a:t>Apenas em termos de configuração, acho que precisa padronizar um pouco o tamanho dos gráficos, deixar um pouco menor. Visualmente acho que ficaria melhor, não? </a:t>
            </a:r>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30</a:t>
            </a:fld>
            <a:endParaRPr lang="pt-BR"/>
          </a:p>
        </p:txBody>
      </p:sp>
    </p:spTree>
    <p:extLst>
      <p:ext uri="{BB962C8B-B14F-4D97-AF65-F5344CB8AC3E}">
        <p14:creationId xmlns:p14="http://schemas.microsoft.com/office/powerpoint/2010/main" xmlns="" val="1149683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32</a:t>
            </a:fld>
            <a:endParaRPr lang="pt-BR"/>
          </a:p>
        </p:txBody>
      </p:sp>
    </p:spTree>
    <p:extLst>
      <p:ext uri="{BB962C8B-B14F-4D97-AF65-F5344CB8AC3E}">
        <p14:creationId xmlns:p14="http://schemas.microsoft.com/office/powerpoint/2010/main" xmlns="" val="3621785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Acho</a:t>
            </a:r>
            <a:r>
              <a:rPr lang="pt-BR" baseline="0" dirty="0" smtClean="0"/>
              <a:t> que esta muito vazio este slide, que dá para incluir mais algum detalhe, assim como nos outros dois slides. Acho que dá para colocar mais informações em cada um deles, ou então juntar os 3 em apenas um slide. </a:t>
            </a:r>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58</a:t>
            </a:fld>
            <a:endParaRPr lang="pt-BR" dirty="0"/>
          </a:p>
        </p:txBody>
      </p:sp>
    </p:spTree>
    <p:extLst>
      <p:ext uri="{BB962C8B-B14F-4D97-AF65-F5344CB8AC3E}">
        <p14:creationId xmlns:p14="http://schemas.microsoft.com/office/powerpoint/2010/main" xmlns="" val="2752798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Sugiro</a:t>
            </a:r>
            <a:r>
              <a:rPr lang="pt-BR" baseline="0" dirty="0" smtClean="0"/>
              <a:t> c</a:t>
            </a:r>
            <a:r>
              <a:rPr lang="pt-BR" dirty="0" smtClean="0"/>
              <a:t>onfigurar</a:t>
            </a:r>
            <a:r>
              <a:rPr lang="pt-BR" baseline="0" dirty="0" smtClean="0"/>
              <a:t> melhor o slide. </a:t>
            </a:r>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59</a:t>
            </a:fld>
            <a:endParaRPr lang="pt-BR" dirty="0"/>
          </a:p>
        </p:txBody>
      </p:sp>
    </p:spTree>
    <p:extLst>
      <p:ext uri="{BB962C8B-B14F-4D97-AF65-F5344CB8AC3E}">
        <p14:creationId xmlns:p14="http://schemas.microsoft.com/office/powerpoint/2010/main" xmlns="" val="1695258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Acho</a:t>
            </a:r>
            <a:r>
              <a:rPr lang="pt-BR" baseline="0" dirty="0" smtClean="0"/>
              <a:t> que aqui pode ser incluído mais tópicos, se não sua apresentação vai ficar muito “vazia” mesmo que você fale. Precisamos achar um meio termo, nem muito texto, nem slides muito vazios.</a:t>
            </a:r>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60</a:t>
            </a:fld>
            <a:endParaRPr lang="pt-BR" dirty="0"/>
          </a:p>
        </p:txBody>
      </p:sp>
    </p:spTree>
    <p:extLst>
      <p:ext uri="{BB962C8B-B14F-4D97-AF65-F5344CB8AC3E}">
        <p14:creationId xmlns:p14="http://schemas.microsoft.com/office/powerpoint/2010/main" xmlns="" val="3615871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i</a:t>
            </a:r>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64</a:t>
            </a:fld>
            <a:endParaRPr lang="pt-BR" dirty="0"/>
          </a:p>
        </p:txBody>
      </p:sp>
    </p:spTree>
    <p:extLst>
      <p:ext uri="{BB962C8B-B14F-4D97-AF65-F5344CB8AC3E}">
        <p14:creationId xmlns:p14="http://schemas.microsoft.com/office/powerpoint/2010/main" xmlns="" val="2590296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Aqui você vai falar alguma</a:t>
            </a:r>
            <a:r>
              <a:rPr lang="pt-BR" baseline="0" dirty="0" smtClean="0"/>
              <a:t> coisa? Talvez colocar mais informações no slide sobre esses tópicos. </a:t>
            </a:r>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4</a:t>
            </a:fld>
            <a:endParaRPr lang="pt-BR" dirty="0"/>
          </a:p>
        </p:txBody>
      </p:sp>
    </p:spTree>
    <p:extLst>
      <p:ext uri="{BB962C8B-B14F-4D97-AF65-F5344CB8AC3E}">
        <p14:creationId xmlns:p14="http://schemas.microsoft.com/office/powerpoint/2010/main" xmlns="" val="378979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Aqui você vai falar um</a:t>
            </a:r>
            <a:r>
              <a:rPr lang="pt-BR" baseline="0" dirty="0" smtClean="0"/>
              <a:t> pouco da estrutura física? Se não acho que seria importante. </a:t>
            </a:r>
          </a:p>
          <a:p>
            <a:r>
              <a:rPr lang="pt-BR" baseline="0" dirty="0" smtClean="0"/>
              <a:t>E também sobre a composição da equipe, acho que é fundamental dizer como é composta, quantas equipes ESF tem, etc. </a:t>
            </a:r>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5</a:t>
            </a:fld>
            <a:endParaRPr lang="pt-BR" dirty="0"/>
          </a:p>
        </p:txBody>
      </p:sp>
    </p:spTree>
    <p:extLst>
      <p:ext uri="{BB962C8B-B14F-4D97-AF65-F5344CB8AC3E}">
        <p14:creationId xmlns:p14="http://schemas.microsoft.com/office/powerpoint/2010/main" xmlns="" val="1121708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6</a:t>
            </a:fld>
            <a:endParaRPr lang="pt-BR" dirty="0"/>
          </a:p>
        </p:txBody>
      </p:sp>
    </p:spTree>
    <p:extLst>
      <p:ext uri="{BB962C8B-B14F-4D97-AF65-F5344CB8AC3E}">
        <p14:creationId xmlns:p14="http://schemas.microsoft.com/office/powerpoint/2010/main" xmlns="" val="3466460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8</a:t>
            </a:fld>
            <a:endParaRPr lang="pt-BR" dirty="0"/>
          </a:p>
        </p:txBody>
      </p:sp>
    </p:spTree>
    <p:extLst>
      <p:ext uri="{BB962C8B-B14F-4D97-AF65-F5344CB8AC3E}">
        <p14:creationId xmlns:p14="http://schemas.microsoft.com/office/powerpoint/2010/main" xmlns="" val="1320998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Seguindo o roteiro,</a:t>
            </a:r>
            <a:r>
              <a:rPr lang="pt-BR" baseline="0" dirty="0" smtClean="0"/>
              <a:t> acho que você poderia falar um pouco mais desta ação programática de prevenção de </a:t>
            </a:r>
            <a:r>
              <a:rPr lang="pt-BR" baseline="0" dirty="0" err="1" smtClean="0"/>
              <a:t>ca</a:t>
            </a:r>
            <a:r>
              <a:rPr lang="pt-BR" baseline="0" dirty="0" smtClean="0"/>
              <a:t> de colo de útero e mama aqui neste slide antes da intervenção... </a:t>
            </a:r>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9</a:t>
            </a:fld>
            <a:endParaRPr lang="pt-BR"/>
          </a:p>
        </p:txBody>
      </p:sp>
    </p:spTree>
    <p:extLst>
      <p:ext uri="{BB962C8B-B14F-4D97-AF65-F5344CB8AC3E}">
        <p14:creationId xmlns:p14="http://schemas.microsoft.com/office/powerpoint/2010/main" xmlns="" val="1415042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dirty="0" smtClean="0">
                <a:solidFill>
                  <a:schemeClr val="tx1"/>
                </a:solidFill>
              </a:rPr>
              <a:t>Esclarecer a comunidade sobre a periodicidade preconizada para a realização do exame </a:t>
            </a:r>
            <a:r>
              <a:rPr lang="pt-BR" sz="1200" dirty="0" err="1" smtClean="0">
                <a:solidFill>
                  <a:schemeClr val="tx1"/>
                </a:solidFill>
              </a:rPr>
              <a:t>citopatológico</a:t>
            </a:r>
            <a:r>
              <a:rPr lang="pt-BR" sz="1200" dirty="0" smtClean="0">
                <a:solidFill>
                  <a:schemeClr val="tx1"/>
                </a:solidFill>
              </a:rPr>
              <a:t> do colo uterino.</a:t>
            </a:r>
            <a:br>
              <a:rPr lang="pt-BR" sz="1200" dirty="0" smtClean="0">
                <a:solidFill>
                  <a:schemeClr val="tx1"/>
                </a:solidFill>
              </a:rPr>
            </a:br>
            <a:r>
              <a:rPr lang="pt-BR" sz="1200" dirty="0" smtClean="0">
                <a:solidFill>
                  <a:schemeClr val="tx1"/>
                </a:solidFill>
              </a:rPr>
              <a:t>Esclarecer a comunidade sobre a importância da realização de mamografia pelas mulheres de 50 a 69 anos de idade. </a:t>
            </a:r>
            <a:br>
              <a:rPr lang="pt-BR" sz="1200" dirty="0" smtClean="0">
                <a:solidFill>
                  <a:schemeClr val="tx1"/>
                </a:solidFill>
              </a:rPr>
            </a:br>
            <a:r>
              <a:rPr lang="pt-BR" sz="1200" dirty="0" smtClean="0">
                <a:solidFill>
                  <a:schemeClr val="tx1"/>
                </a:solidFill>
              </a:rPr>
              <a:t>Esclarecer a comunidade sobre a importância de realização do autoexame de mamas. </a:t>
            </a:r>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18</a:t>
            </a:fld>
            <a:endParaRPr lang="pt-BR" dirty="0"/>
          </a:p>
        </p:txBody>
      </p:sp>
    </p:spTree>
    <p:extLst>
      <p:ext uri="{BB962C8B-B14F-4D97-AF65-F5344CB8AC3E}">
        <p14:creationId xmlns:p14="http://schemas.microsoft.com/office/powerpoint/2010/main" xmlns="" val="396447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27</a:t>
            </a:fld>
            <a:endParaRPr lang="pt-BR"/>
          </a:p>
        </p:txBody>
      </p:sp>
    </p:spTree>
    <p:extLst>
      <p:ext uri="{BB962C8B-B14F-4D97-AF65-F5344CB8AC3E}">
        <p14:creationId xmlns:p14="http://schemas.microsoft.com/office/powerpoint/2010/main" xmlns="" val="1131470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00C847E-8C74-45CA-A9F5-837D92217CBF}" type="slidenum">
              <a:rPr lang="pt-BR" smtClean="0"/>
              <a:pPr/>
              <a:t>29</a:t>
            </a:fld>
            <a:endParaRPr lang="pt-BR"/>
          </a:p>
        </p:txBody>
      </p:sp>
    </p:spTree>
    <p:extLst>
      <p:ext uri="{BB962C8B-B14F-4D97-AF65-F5344CB8AC3E}">
        <p14:creationId xmlns:p14="http://schemas.microsoft.com/office/powerpoint/2010/main" xmlns="" val="4250434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179AC1AB-D333-407B-A2D4-18CC8366B65A}" type="datetimeFigureOut">
              <a:rPr lang="pt-BR" smtClean="0"/>
              <a:pPr/>
              <a:t>31/10/2014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EE291A49-7009-49CF-832F-C4EA26AEA30F}" type="slidenum">
              <a:rPr lang="pt-BR" smtClean="0"/>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179AC1AB-D333-407B-A2D4-18CC8366B65A}" type="datetimeFigureOut">
              <a:rPr lang="pt-BR" smtClean="0"/>
              <a:pPr/>
              <a:t>31/10/2014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EE291A49-7009-49CF-832F-C4EA26AEA30F}"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179AC1AB-D333-407B-A2D4-18CC8366B65A}" type="datetimeFigureOut">
              <a:rPr lang="pt-BR" smtClean="0"/>
              <a:pPr/>
              <a:t>31/10/2014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EE291A49-7009-49CF-832F-C4EA26AEA30F}" type="slidenum">
              <a:rPr lang="pt-BR" smtClean="0"/>
              <a:pPr/>
              <a:t>‹nº›</a:t>
            </a:fld>
            <a:endParaRPr lang="pt-BR"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179AC1AB-D333-407B-A2D4-18CC8366B65A}" type="datetimeFigureOut">
              <a:rPr lang="pt-BR" smtClean="0"/>
              <a:pPr/>
              <a:t>31/10/2014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EE291A49-7009-49CF-832F-C4EA26AEA30F}" type="slidenum">
              <a:rPr lang="pt-BR" smtClean="0"/>
              <a:pPr/>
              <a:t>‹nº›</a:t>
            </a:fld>
            <a:endParaRPr lang="pt-BR" dirty="0"/>
          </a:p>
        </p:txBody>
      </p:sp>
      <p:sp>
        <p:nvSpPr>
          <p:cNvPr id="7" name="Title 6"/>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79AC1AB-D333-407B-A2D4-18CC8366B65A}" type="datetimeFigureOut">
              <a:rPr lang="pt-BR" smtClean="0"/>
              <a:pPr/>
              <a:t>31/10/2014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EE291A49-7009-49CF-832F-C4EA26AEA30F}" type="slidenum">
              <a:rPr lang="pt-BR" smtClean="0"/>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5" name="Date Placeholder 4"/>
          <p:cNvSpPr>
            <a:spLocks noGrp="1"/>
          </p:cNvSpPr>
          <p:nvPr>
            <p:ph type="dt" sz="half" idx="10"/>
          </p:nvPr>
        </p:nvSpPr>
        <p:spPr/>
        <p:txBody>
          <a:bodyPr/>
          <a:lstStyle/>
          <a:p>
            <a:fld id="{179AC1AB-D333-407B-A2D4-18CC8366B65A}" type="datetimeFigureOut">
              <a:rPr lang="pt-BR" smtClean="0"/>
              <a:pPr/>
              <a:t>31/10/2014</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EE291A49-7009-49CF-832F-C4EA26AEA30F}" type="slidenum">
              <a:rPr lang="pt-BR" smtClean="0"/>
              <a:pPr/>
              <a:t>‹nº›</a:t>
            </a:fld>
            <a:endParaRPr lang="pt-BR" dirty="0"/>
          </a:p>
        </p:txBody>
      </p:sp>
      <p:sp>
        <p:nvSpPr>
          <p:cNvPr id="9" name="Content Placeholder 8"/>
          <p:cNvSpPr>
            <a:spLocks noGrp="1"/>
          </p:cNvSpPr>
          <p:nvPr>
            <p:ph sz="quarter" idx="13"/>
          </p:nvPr>
        </p:nvSpPr>
        <p:spPr>
          <a:xfrm>
            <a:off x="676655" y="2679192"/>
            <a:ext cx="3822192" cy="34472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179AC1AB-D333-407B-A2D4-18CC8366B65A}" type="datetimeFigureOut">
              <a:rPr lang="pt-BR" smtClean="0"/>
              <a:pPr/>
              <a:t>31/10/2014</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EE291A49-7009-49CF-832F-C4EA26AEA30F}" type="slidenum">
              <a:rPr lang="pt-BR" smtClean="0"/>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179AC1AB-D333-407B-A2D4-18CC8366B65A}" type="datetimeFigureOut">
              <a:rPr lang="pt-BR" smtClean="0"/>
              <a:pPr/>
              <a:t>31/10/2014</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EE291A49-7009-49CF-832F-C4EA26AEA30F}"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179AC1AB-D333-407B-A2D4-18CC8366B65A}" type="datetimeFigureOut">
              <a:rPr lang="pt-BR" smtClean="0"/>
              <a:pPr/>
              <a:t>31/10/2014</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EE291A49-7009-49CF-832F-C4EA26AEA30F}"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179AC1AB-D333-407B-A2D4-18CC8366B65A}" type="datetimeFigureOut">
              <a:rPr lang="pt-BR" smtClean="0"/>
              <a:pPr/>
              <a:t>31/10/2014</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EE291A49-7009-49CF-832F-C4EA26AEA30F}" type="slidenum">
              <a:rPr lang="pt-BR" smtClean="0"/>
              <a:pPr/>
              <a:t>‹nº›</a:t>
            </a:fld>
            <a:endParaRPr lang="pt-B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t-BR" smtClean="0"/>
              <a:t>Clique para editar o título mestre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79AC1AB-D333-407B-A2D4-18CC8366B65A}" type="datetimeFigureOut">
              <a:rPr lang="pt-BR" smtClean="0"/>
              <a:pPr/>
              <a:t>31/10/2014</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EE291A49-7009-49CF-832F-C4EA26AEA30F}" type="slidenum">
              <a:rPr lang="pt-BR" smtClean="0"/>
              <a:pPr/>
              <a:t>‹nº›</a:t>
            </a:fld>
            <a:endParaRPr lang="pt-B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dirty="0" smtClean="0"/>
              <a:t>Clique no ícone para adicionar uma imagem</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79AC1AB-D333-407B-A2D4-18CC8366B65A}" type="datetimeFigureOut">
              <a:rPr lang="pt-BR" smtClean="0"/>
              <a:pPr/>
              <a:t>31/10/2014</a:t>
            </a:fld>
            <a:endParaRPr lang="pt-B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pt-BR"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E291A49-7009-49CF-832F-C4EA26AEA30F}" type="slidenum">
              <a:rPr lang="pt-BR" smtClean="0"/>
              <a:pPr/>
              <a:t>‹nº›</a:t>
            </a:fld>
            <a:endParaRPr lang="pt-B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 bg1="lt1" tx1="dk1" bg2="lt2" tx2="dk2" accent1="accent1" accent2="accent2" accent3="accent3" accent4="accent4" accent5="accent5" accent6="accent6" hlink="hlink" folHlink="folHlink"/>
  <p:sldLayoutIdLst>
    <p:sldLayoutId id="2147484765" r:id="rId1"/>
    <p:sldLayoutId id="2147484766" r:id="rId2"/>
    <p:sldLayoutId id="2147484767" r:id="rId3"/>
    <p:sldLayoutId id="2147484768" r:id="rId4"/>
    <p:sldLayoutId id="2147484769" r:id="rId5"/>
    <p:sldLayoutId id="2147484770" r:id="rId6"/>
    <p:sldLayoutId id="2147484771" r:id="rId7"/>
    <p:sldLayoutId id="2147484772" r:id="rId8"/>
    <p:sldLayoutId id="2147484773" r:id="rId9"/>
    <p:sldLayoutId id="2147484774" r:id="rId10"/>
    <p:sldLayoutId id="214748477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28" y="44624"/>
            <a:ext cx="8457798" cy="2160240"/>
          </a:xfrm>
          <a:noFill/>
        </p:spPr>
        <p:txBody>
          <a:bodyPr>
            <a:noAutofit/>
          </a:bodyPr>
          <a:lstStyle/>
          <a:p>
            <a:r>
              <a:rPr lang="pt-BR" sz="2000" dirty="0" smtClean="0">
                <a:latin typeface="Arial" pitchFamily="34" charset="0"/>
                <a:cs typeface="Arial" pitchFamily="34" charset="0"/>
              </a:rPr>
              <a:t/>
            </a:r>
            <a:br>
              <a:rPr lang="pt-BR" sz="2000" dirty="0" smtClean="0">
                <a:latin typeface="Arial" pitchFamily="34" charset="0"/>
                <a:cs typeface="Arial" pitchFamily="34" charset="0"/>
              </a:rPr>
            </a:br>
            <a:r>
              <a:rPr lang="pt-BR" sz="2000" dirty="0" smtClean="0">
                <a:latin typeface="Arial" pitchFamily="34" charset="0"/>
                <a:cs typeface="Arial" pitchFamily="34" charset="0"/>
              </a:rPr>
              <a:t/>
            </a:r>
            <a:br>
              <a:rPr lang="pt-BR" sz="2000" dirty="0" smtClean="0">
                <a:latin typeface="Arial" pitchFamily="34" charset="0"/>
                <a:cs typeface="Arial" pitchFamily="34" charset="0"/>
              </a:rPr>
            </a:br>
            <a:r>
              <a:rPr lang="pt-BR" sz="2000" dirty="0">
                <a:latin typeface="Arial" pitchFamily="34" charset="0"/>
                <a:cs typeface="Arial" pitchFamily="34" charset="0"/>
              </a:rPr>
              <a:t/>
            </a:r>
            <a:br>
              <a:rPr lang="pt-BR" sz="2000" dirty="0">
                <a:latin typeface="Arial" pitchFamily="34" charset="0"/>
                <a:cs typeface="Arial" pitchFamily="34" charset="0"/>
              </a:rPr>
            </a:br>
            <a:r>
              <a:rPr lang="pt-BR" sz="2000" dirty="0" smtClean="0">
                <a:latin typeface="Arial" pitchFamily="34" charset="0"/>
                <a:cs typeface="Arial" pitchFamily="34" charset="0"/>
              </a:rPr>
              <a:t/>
            </a:r>
            <a:br>
              <a:rPr lang="pt-BR" sz="2000" dirty="0" smtClean="0">
                <a:latin typeface="Arial" pitchFamily="34" charset="0"/>
                <a:cs typeface="Arial" pitchFamily="34" charset="0"/>
              </a:rPr>
            </a:br>
            <a:r>
              <a:rPr lang="pt-BR" sz="2000" dirty="0">
                <a:latin typeface="Arial" pitchFamily="34" charset="0"/>
                <a:cs typeface="Arial" pitchFamily="34" charset="0"/>
              </a:rPr>
              <a:t/>
            </a:r>
            <a:br>
              <a:rPr lang="pt-BR" sz="2000" dirty="0">
                <a:latin typeface="Arial" pitchFamily="34" charset="0"/>
                <a:cs typeface="Arial" pitchFamily="34" charset="0"/>
              </a:rPr>
            </a:br>
            <a:r>
              <a:rPr lang="pt-BR" sz="2000" dirty="0" smtClean="0">
                <a:latin typeface="Arial" pitchFamily="34" charset="0"/>
                <a:cs typeface="Arial" pitchFamily="34" charset="0"/>
              </a:rPr>
              <a:t/>
            </a:r>
            <a:br>
              <a:rPr lang="pt-BR" sz="2000" dirty="0" smtClean="0">
                <a:latin typeface="Arial" pitchFamily="34" charset="0"/>
                <a:cs typeface="Arial" pitchFamily="34" charset="0"/>
              </a:rPr>
            </a:br>
            <a:r>
              <a:rPr lang="pt-BR" sz="2000" dirty="0" smtClean="0">
                <a:latin typeface="Arial" pitchFamily="34" charset="0"/>
                <a:cs typeface="Arial" pitchFamily="34" charset="0"/>
              </a:rPr>
              <a:t/>
            </a:r>
            <a:br>
              <a:rPr lang="pt-BR" sz="2000" dirty="0" smtClean="0">
                <a:latin typeface="Arial" pitchFamily="34" charset="0"/>
                <a:cs typeface="Arial" pitchFamily="34" charset="0"/>
              </a:rPr>
            </a:br>
            <a:r>
              <a:rPr lang="pt-BR" sz="2000" dirty="0">
                <a:latin typeface="Arial" pitchFamily="34" charset="0"/>
                <a:cs typeface="Arial" pitchFamily="34" charset="0"/>
              </a:rPr>
              <a:t/>
            </a:r>
            <a:br>
              <a:rPr lang="pt-BR" sz="2000" dirty="0">
                <a:latin typeface="Arial" pitchFamily="34" charset="0"/>
                <a:cs typeface="Arial" pitchFamily="34" charset="0"/>
              </a:rPr>
            </a:br>
            <a:r>
              <a:rPr lang="pt-BR" sz="2000" dirty="0" smtClean="0">
                <a:latin typeface="Arial" pitchFamily="34" charset="0"/>
                <a:cs typeface="Arial" pitchFamily="34" charset="0"/>
              </a:rPr>
              <a:t/>
            </a:r>
            <a:br>
              <a:rPr lang="pt-BR" sz="2000" dirty="0" smtClean="0">
                <a:latin typeface="Arial" pitchFamily="34" charset="0"/>
                <a:cs typeface="Arial" pitchFamily="34" charset="0"/>
              </a:rPr>
            </a:br>
            <a:r>
              <a:rPr lang="pt-BR" sz="2000" b="1" i="1" dirty="0" smtClean="0">
                <a:solidFill>
                  <a:schemeClr val="tx1"/>
                </a:solidFill>
                <a:effectLst/>
                <a:latin typeface="+mn-lt"/>
                <a:cs typeface="Arial" pitchFamily="34" charset="0"/>
              </a:rPr>
              <a:t>Universidade </a:t>
            </a:r>
            <a:r>
              <a:rPr lang="pt-BR" sz="2000" b="1" i="1" dirty="0">
                <a:solidFill>
                  <a:schemeClr val="tx1"/>
                </a:solidFill>
                <a:effectLst/>
                <a:latin typeface="+mn-lt"/>
                <a:cs typeface="Arial" pitchFamily="34" charset="0"/>
              </a:rPr>
              <a:t>Aberta do Sistema Único de Saúde - UNASUS</a:t>
            </a:r>
            <a:br>
              <a:rPr lang="pt-BR" sz="2000" b="1" i="1" dirty="0">
                <a:solidFill>
                  <a:schemeClr val="tx1"/>
                </a:solidFill>
                <a:effectLst/>
                <a:latin typeface="+mn-lt"/>
                <a:cs typeface="Arial" pitchFamily="34" charset="0"/>
              </a:rPr>
            </a:br>
            <a:r>
              <a:rPr lang="pt-BR" sz="2000" b="1" i="1" dirty="0">
                <a:solidFill>
                  <a:schemeClr val="tx1"/>
                </a:solidFill>
                <a:effectLst/>
                <a:latin typeface="+mn-lt"/>
                <a:cs typeface="Arial" pitchFamily="34" charset="0"/>
              </a:rPr>
              <a:t>Universidade Federal de </a:t>
            </a:r>
            <a:r>
              <a:rPr lang="pt-BR" sz="2000" b="1" i="1" dirty="0" smtClean="0">
                <a:solidFill>
                  <a:schemeClr val="tx1"/>
                </a:solidFill>
                <a:effectLst/>
                <a:latin typeface="+mn-lt"/>
                <a:cs typeface="Arial" pitchFamily="34" charset="0"/>
              </a:rPr>
              <a:t>Pelotas - UFPEL</a:t>
            </a:r>
            <a:br>
              <a:rPr lang="pt-BR" sz="2000" b="1" i="1" dirty="0" smtClean="0">
                <a:solidFill>
                  <a:schemeClr val="tx1"/>
                </a:solidFill>
                <a:effectLst/>
                <a:latin typeface="+mn-lt"/>
                <a:cs typeface="Arial" pitchFamily="34" charset="0"/>
              </a:rPr>
            </a:br>
            <a:r>
              <a:rPr lang="pt-BR" sz="2000" b="1" i="1" dirty="0" smtClean="0">
                <a:solidFill>
                  <a:schemeClr val="tx1"/>
                </a:solidFill>
                <a:effectLst/>
                <a:latin typeface="+mn-lt"/>
                <a:cs typeface="Arial" pitchFamily="34" charset="0"/>
              </a:rPr>
              <a:t>Especialização </a:t>
            </a:r>
            <a:r>
              <a:rPr lang="pt-BR" sz="2000" b="1" i="1" dirty="0">
                <a:solidFill>
                  <a:schemeClr val="tx1"/>
                </a:solidFill>
                <a:effectLst/>
                <a:latin typeface="+mn-lt"/>
                <a:cs typeface="Arial" pitchFamily="34" charset="0"/>
              </a:rPr>
              <a:t>em Saúde da Família</a:t>
            </a:r>
            <a:br>
              <a:rPr lang="pt-BR" sz="2000" b="1" i="1" dirty="0">
                <a:solidFill>
                  <a:schemeClr val="tx1"/>
                </a:solidFill>
                <a:effectLst/>
                <a:latin typeface="+mn-lt"/>
                <a:cs typeface="Arial" pitchFamily="34" charset="0"/>
              </a:rPr>
            </a:br>
            <a:r>
              <a:rPr lang="pt-BR" sz="2000" b="1" i="1" dirty="0">
                <a:solidFill>
                  <a:schemeClr val="tx1"/>
                </a:solidFill>
                <a:effectLst/>
                <a:latin typeface="+mn-lt"/>
                <a:cs typeface="Arial" pitchFamily="34" charset="0"/>
              </a:rPr>
              <a:t>Modalidade a </a:t>
            </a:r>
            <a:r>
              <a:rPr lang="pt-BR" sz="2000" b="1" i="1" dirty="0" smtClean="0">
                <a:solidFill>
                  <a:schemeClr val="tx1"/>
                </a:solidFill>
                <a:effectLst/>
                <a:latin typeface="+mn-lt"/>
                <a:cs typeface="Arial" pitchFamily="34" charset="0"/>
              </a:rPr>
              <a:t>Distância - Turma 4</a:t>
            </a:r>
            <a:r>
              <a:rPr lang="pt-BR" sz="2000" dirty="0" smtClean="0">
                <a:solidFill>
                  <a:schemeClr val="tx1"/>
                </a:solidFill>
                <a:effectLst/>
                <a:latin typeface="Arial" pitchFamily="34" charset="0"/>
                <a:cs typeface="Arial" pitchFamily="34" charset="0"/>
              </a:rPr>
              <a:t/>
            </a:r>
            <a:br>
              <a:rPr lang="pt-BR" sz="2000" dirty="0" smtClean="0">
                <a:solidFill>
                  <a:schemeClr val="tx1"/>
                </a:solidFill>
                <a:effectLst/>
                <a:latin typeface="Arial" pitchFamily="34" charset="0"/>
                <a:cs typeface="Arial" pitchFamily="34" charset="0"/>
              </a:rPr>
            </a:br>
            <a:endParaRPr lang="pt-BR" sz="2000" dirty="0">
              <a:solidFill>
                <a:schemeClr val="tx1"/>
              </a:solidFill>
              <a:effectLst/>
              <a:latin typeface="Arial" pitchFamily="34" charset="0"/>
              <a:cs typeface="Arial" pitchFamily="34" charset="0"/>
            </a:endParaRPr>
          </a:p>
        </p:txBody>
      </p:sp>
      <p:sp>
        <p:nvSpPr>
          <p:cNvPr id="5" name="Subtítulo 4"/>
          <p:cNvSpPr>
            <a:spLocks noGrp="1"/>
          </p:cNvSpPr>
          <p:nvPr>
            <p:ph type="subTitle" idx="1"/>
          </p:nvPr>
        </p:nvSpPr>
        <p:spPr>
          <a:xfrm>
            <a:off x="179512" y="2708920"/>
            <a:ext cx="8856984" cy="3960441"/>
          </a:xfrm>
          <a:noFill/>
          <a:effectLst/>
        </p:spPr>
        <p:txBody>
          <a:bodyPr>
            <a:normAutofit fontScale="25000" lnSpcReduction="20000"/>
          </a:bodyPr>
          <a:lstStyle/>
          <a:p>
            <a:pPr>
              <a:lnSpc>
                <a:spcPct val="120000"/>
              </a:lnSpc>
            </a:pPr>
            <a:endParaRPr lang="pt-BR" sz="9600" u="sng" dirty="0" smtClean="0">
              <a:effectLst/>
              <a:latin typeface="Arial" pitchFamily="34" charset="0"/>
              <a:cs typeface="Arial" pitchFamily="34" charset="0"/>
            </a:endParaRPr>
          </a:p>
          <a:p>
            <a:pPr>
              <a:lnSpc>
                <a:spcPct val="120000"/>
              </a:lnSpc>
            </a:pPr>
            <a:r>
              <a:rPr lang="pt-BR" sz="9600" b="1" i="1" u="sng" dirty="0" smtClean="0">
                <a:solidFill>
                  <a:srgbClr val="450EB2"/>
                </a:solidFill>
                <a:effectLst/>
                <a:cs typeface="Arial" pitchFamily="34" charset="0"/>
              </a:rPr>
              <a:t>Eliane </a:t>
            </a:r>
            <a:r>
              <a:rPr lang="pt-BR" sz="9600" b="1" i="1" u="sng" dirty="0">
                <a:solidFill>
                  <a:srgbClr val="450EB2"/>
                </a:solidFill>
                <a:effectLst/>
                <a:cs typeface="Arial" pitchFamily="34" charset="0"/>
              </a:rPr>
              <a:t>Ferreira da Silva</a:t>
            </a:r>
          </a:p>
          <a:p>
            <a:pPr>
              <a:lnSpc>
                <a:spcPct val="120000"/>
              </a:lnSpc>
            </a:pPr>
            <a:endParaRPr lang="pt-BR" sz="2800" b="1" u="sng" dirty="0" smtClean="0">
              <a:solidFill>
                <a:schemeClr val="tx1"/>
              </a:solidFill>
              <a:effectLst/>
              <a:cs typeface="Arial" pitchFamily="34" charset="0"/>
            </a:endParaRPr>
          </a:p>
          <a:p>
            <a:pPr>
              <a:lnSpc>
                <a:spcPct val="120000"/>
              </a:lnSpc>
            </a:pPr>
            <a:endParaRPr lang="pt-BR" sz="2800" b="1" u="sng" dirty="0" smtClean="0">
              <a:solidFill>
                <a:schemeClr val="tx1"/>
              </a:solidFill>
              <a:effectLst/>
              <a:cs typeface="Arial" pitchFamily="34" charset="0"/>
            </a:endParaRPr>
          </a:p>
          <a:p>
            <a:pPr>
              <a:lnSpc>
                <a:spcPct val="120000"/>
              </a:lnSpc>
            </a:pPr>
            <a:r>
              <a:rPr lang="pt-BR" sz="9600" b="1" dirty="0" smtClean="0">
                <a:solidFill>
                  <a:schemeClr val="accent6">
                    <a:lumMod val="50000"/>
                  </a:schemeClr>
                </a:solidFill>
                <a:effectLst/>
                <a:cs typeface="Arial" pitchFamily="34" charset="0"/>
              </a:rPr>
              <a:t>Melhoraria </a:t>
            </a:r>
            <a:r>
              <a:rPr lang="pt-BR" sz="9600" b="1" dirty="0">
                <a:solidFill>
                  <a:schemeClr val="accent6">
                    <a:lumMod val="50000"/>
                  </a:schemeClr>
                </a:solidFill>
                <a:effectLst/>
                <a:cs typeface="Arial" pitchFamily="34" charset="0"/>
              </a:rPr>
              <a:t>da Detecção de Câncer de Colo do Útero e de Mama, UBS José Fernandes, Nova Xavantina/ MT</a:t>
            </a:r>
          </a:p>
          <a:p>
            <a:pPr>
              <a:lnSpc>
                <a:spcPct val="120000"/>
              </a:lnSpc>
            </a:pPr>
            <a:endParaRPr lang="pt-BR" sz="9600" u="sng" dirty="0" smtClean="0">
              <a:solidFill>
                <a:srgbClr val="C00000"/>
              </a:solidFill>
              <a:effectLst/>
              <a:cs typeface="Arial" pitchFamily="34" charset="0"/>
            </a:endParaRPr>
          </a:p>
          <a:p>
            <a:pPr>
              <a:lnSpc>
                <a:spcPct val="120000"/>
              </a:lnSpc>
            </a:pPr>
            <a:r>
              <a:rPr lang="pt-BR" sz="9600" b="1" i="1" u="sng" dirty="0" smtClean="0">
                <a:solidFill>
                  <a:srgbClr val="450EB2"/>
                </a:solidFill>
                <a:effectLst/>
                <a:cs typeface="Arial" pitchFamily="34" charset="0"/>
              </a:rPr>
              <a:t>Orientadora</a:t>
            </a:r>
            <a:r>
              <a:rPr lang="pt-BR" sz="9600" b="1" i="1" u="sng" dirty="0">
                <a:solidFill>
                  <a:srgbClr val="450EB2"/>
                </a:solidFill>
                <a:effectLst/>
                <a:cs typeface="Arial" pitchFamily="34" charset="0"/>
              </a:rPr>
              <a:t>: Camila Dallazen</a:t>
            </a:r>
          </a:p>
          <a:p>
            <a:pPr>
              <a:lnSpc>
                <a:spcPct val="120000"/>
              </a:lnSpc>
            </a:pPr>
            <a:endParaRPr lang="pt-BR" sz="8000" b="1" i="1" u="sng" dirty="0" smtClean="0">
              <a:solidFill>
                <a:schemeClr val="accent6">
                  <a:lumMod val="50000"/>
                </a:schemeClr>
              </a:solidFill>
              <a:effectLst/>
              <a:cs typeface="Arial" pitchFamily="34" charset="0"/>
            </a:endParaRPr>
          </a:p>
          <a:p>
            <a:pPr>
              <a:lnSpc>
                <a:spcPct val="120000"/>
              </a:lnSpc>
            </a:pPr>
            <a:r>
              <a:rPr lang="pt-BR" sz="8000" b="1" i="1" u="sng" dirty="0" smtClean="0">
                <a:solidFill>
                  <a:schemeClr val="accent6">
                    <a:lumMod val="50000"/>
                  </a:schemeClr>
                </a:solidFill>
                <a:effectLst/>
                <a:cs typeface="Arial" pitchFamily="34" charset="0"/>
              </a:rPr>
              <a:t>Pelotas</a:t>
            </a:r>
            <a:r>
              <a:rPr lang="pt-BR" sz="8000" b="1" i="1" u="sng" dirty="0">
                <a:solidFill>
                  <a:schemeClr val="accent6">
                    <a:lumMod val="50000"/>
                  </a:schemeClr>
                </a:solidFill>
                <a:effectLst/>
                <a:cs typeface="Arial" pitchFamily="34" charset="0"/>
              </a:rPr>
              <a:t>, 2014</a:t>
            </a:r>
          </a:p>
          <a:p>
            <a:endParaRPr lang="pt-BR" sz="9600" u="sng" dirty="0">
              <a:solidFill>
                <a:schemeClr val="tx1"/>
              </a:solidFill>
            </a:endParaRPr>
          </a:p>
        </p:txBody>
      </p:sp>
      <p:pic>
        <p:nvPicPr>
          <p:cNvPr id="6" name="Imagem 5" descr="http://dms.ufpel.edu.br/aquares/images/stories/logos/unasus-ufpel.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6016" y="2356882"/>
            <a:ext cx="691892" cy="699135"/>
          </a:xfrm>
          <a:prstGeom prst="rect">
            <a:avLst/>
          </a:prstGeom>
          <a:noFill/>
          <a:ln>
            <a:noFill/>
          </a:ln>
        </p:spPr>
      </p:pic>
      <p:pic>
        <p:nvPicPr>
          <p:cNvPr id="7" name="Imagem 6" descr="http://www.minhapos.com.br/data/artigos/images/ufpel.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35896" y="2276872"/>
            <a:ext cx="783590" cy="779145"/>
          </a:xfrm>
          <a:prstGeom prst="rect">
            <a:avLst/>
          </a:prstGeom>
          <a:noFill/>
          <a:ln>
            <a:noFill/>
          </a:ln>
        </p:spPr>
      </p:pic>
    </p:spTree>
    <p:extLst>
      <p:ext uri="{BB962C8B-B14F-4D97-AF65-F5344CB8AC3E}">
        <p14:creationId xmlns:p14="http://schemas.microsoft.com/office/powerpoint/2010/main" xmlns="" val="720225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23528" y="1124744"/>
            <a:ext cx="8280919" cy="5001419"/>
          </a:xfrm>
        </p:spPr>
        <p:txBody>
          <a:bodyPr>
            <a:normAutofit fontScale="92500" lnSpcReduction="20000"/>
          </a:bodyPr>
          <a:lstStyle/>
          <a:p>
            <a:pPr>
              <a:lnSpc>
                <a:spcPct val="150000"/>
              </a:lnSpc>
            </a:pPr>
            <a:endParaRPr lang="pt-BR" dirty="0" smtClean="0"/>
          </a:p>
          <a:p>
            <a:pPr>
              <a:lnSpc>
                <a:spcPct val="150000"/>
              </a:lnSpc>
              <a:buClrTx/>
            </a:pPr>
            <a:r>
              <a:rPr lang="pt-BR" sz="2600" dirty="0" smtClean="0"/>
              <a:t>Baixa 2%/7 (2012);</a:t>
            </a:r>
          </a:p>
          <a:p>
            <a:pPr>
              <a:lnSpc>
                <a:spcPct val="150000"/>
              </a:lnSpc>
              <a:buClrTx/>
            </a:pPr>
            <a:r>
              <a:rPr lang="pt-BR" sz="2600" dirty="0" smtClean="0"/>
              <a:t>Número de mamografias limitados;</a:t>
            </a:r>
          </a:p>
          <a:p>
            <a:pPr>
              <a:lnSpc>
                <a:spcPct val="150000"/>
              </a:lnSpc>
              <a:buClrTx/>
            </a:pPr>
            <a:r>
              <a:rPr lang="pt-BR" sz="2600" dirty="0" smtClean="0"/>
              <a:t>Local de realização do exame (cidades);</a:t>
            </a:r>
          </a:p>
          <a:p>
            <a:pPr>
              <a:lnSpc>
                <a:spcPct val="150000"/>
              </a:lnSpc>
              <a:buClrTx/>
            </a:pPr>
            <a:r>
              <a:rPr lang="pt-BR" sz="2600" dirty="0" smtClean="0"/>
              <a:t>Falta de banco de dados e  um sistema de referência e contra referência;</a:t>
            </a:r>
          </a:p>
          <a:p>
            <a:pPr>
              <a:lnSpc>
                <a:spcPct val="150000"/>
              </a:lnSpc>
              <a:buClrTx/>
            </a:pPr>
            <a:r>
              <a:rPr lang="pt-BR" sz="2600" dirty="0" smtClean="0"/>
              <a:t>Central de Regulação;</a:t>
            </a:r>
          </a:p>
          <a:p>
            <a:pPr>
              <a:lnSpc>
                <a:spcPct val="150000"/>
              </a:lnSpc>
              <a:buClrTx/>
            </a:pPr>
            <a:r>
              <a:rPr lang="pt-BR" sz="2600" dirty="0" smtClean="0"/>
              <a:t>Diagnóstico de mulheres com CA de mama no município;</a:t>
            </a:r>
          </a:p>
          <a:p>
            <a:pPr>
              <a:lnSpc>
                <a:spcPct val="150000"/>
              </a:lnSpc>
              <a:buClrTx/>
            </a:pPr>
            <a:r>
              <a:rPr lang="pt-BR" sz="2600" dirty="0" smtClean="0"/>
              <a:t>Tratamento e acompanhamento</a:t>
            </a:r>
            <a:r>
              <a:rPr lang="pt-BR" dirty="0" smtClean="0"/>
              <a:t>.</a:t>
            </a:r>
          </a:p>
          <a:p>
            <a:endParaRPr lang="pt-BR" dirty="0" smtClean="0"/>
          </a:p>
          <a:p>
            <a:endParaRPr lang="pt-BR" dirty="0"/>
          </a:p>
        </p:txBody>
      </p:sp>
      <p:sp>
        <p:nvSpPr>
          <p:cNvPr id="3" name="Título 2"/>
          <p:cNvSpPr>
            <a:spLocks noGrp="1"/>
          </p:cNvSpPr>
          <p:nvPr>
            <p:ph type="title"/>
          </p:nvPr>
        </p:nvSpPr>
        <p:spPr>
          <a:xfrm>
            <a:off x="457200" y="338328"/>
            <a:ext cx="8229600" cy="1074448"/>
          </a:xfrm>
        </p:spPr>
        <p:txBody>
          <a:bodyPr>
            <a:normAutofit fontScale="90000"/>
          </a:bodyPr>
          <a:lstStyle/>
          <a:p>
            <a:r>
              <a:rPr lang="pt-BR" sz="3600" b="1" dirty="0" smtClean="0">
                <a:solidFill>
                  <a:schemeClr val="tx1"/>
                </a:solidFill>
              </a:rPr>
              <a:t>PREVENÇÃO </a:t>
            </a:r>
            <a:r>
              <a:rPr lang="pt-BR" sz="3600" b="1" dirty="0">
                <a:solidFill>
                  <a:schemeClr val="tx1"/>
                </a:solidFill>
              </a:rPr>
              <a:t>DO </a:t>
            </a:r>
            <a:r>
              <a:rPr lang="pt-BR" sz="3600" b="1" dirty="0" smtClean="0">
                <a:solidFill>
                  <a:schemeClr val="tx1"/>
                </a:solidFill>
              </a:rPr>
              <a:t>CA DE MAMA ANTES DA INTERVENÇÃO</a:t>
            </a:r>
            <a:br>
              <a:rPr lang="pt-BR" sz="3600" b="1" dirty="0" smtClean="0">
                <a:solidFill>
                  <a:schemeClr val="tx1"/>
                </a:solidFill>
              </a:rPr>
            </a:br>
            <a:r>
              <a:rPr lang="pt-BR" sz="3200" b="1" dirty="0" smtClean="0">
                <a:solidFill>
                  <a:schemeClr val="tx1"/>
                </a:solidFill>
              </a:rPr>
              <a:t/>
            </a:r>
            <a:br>
              <a:rPr lang="pt-BR" sz="3200" b="1" dirty="0" smtClean="0">
                <a:solidFill>
                  <a:schemeClr val="tx1"/>
                </a:solidFill>
              </a:rPr>
            </a:br>
            <a:r>
              <a:rPr lang="pt-BR" sz="3100" b="1" dirty="0" smtClean="0">
                <a:solidFill>
                  <a:srgbClr val="FF0000"/>
                </a:solidFill>
              </a:rPr>
              <a:t>Mamografia</a:t>
            </a:r>
            <a:endParaRPr lang="pt-BR" sz="3100" dirty="0">
              <a:solidFill>
                <a:srgbClr val="FF0000"/>
              </a:solidFill>
            </a:endParaRPr>
          </a:p>
        </p:txBody>
      </p:sp>
    </p:spTree>
    <p:extLst>
      <p:ext uri="{BB962C8B-B14F-4D97-AF65-F5344CB8AC3E}">
        <p14:creationId xmlns:p14="http://schemas.microsoft.com/office/powerpoint/2010/main" xmlns="" val="3311659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251520" y="1019869"/>
            <a:ext cx="8640960" cy="5649491"/>
          </a:xfrm>
        </p:spPr>
        <p:txBody>
          <a:bodyPr>
            <a:normAutofit/>
          </a:bodyPr>
          <a:lstStyle/>
          <a:p>
            <a:pPr marL="0" indent="0">
              <a:buNone/>
            </a:pPr>
            <a:r>
              <a:rPr lang="pt-BR" b="1" dirty="0">
                <a:solidFill>
                  <a:schemeClr val="tx1"/>
                </a:solidFill>
              </a:rPr>
              <a:t>L</a:t>
            </a:r>
            <a:r>
              <a:rPr lang="pt-BR" b="1" dirty="0" smtClean="0">
                <a:solidFill>
                  <a:schemeClr val="tx1"/>
                </a:solidFill>
              </a:rPr>
              <a:t>evantamento de realização de mamografia em mulheres de 50 a 69 anos residentes no território da UBS e acompanhadas pelas </a:t>
            </a:r>
            <a:r>
              <a:rPr lang="pt-BR" b="1" dirty="0">
                <a:solidFill>
                  <a:schemeClr val="tx1"/>
                </a:solidFill>
              </a:rPr>
              <a:t>ACS antes da </a:t>
            </a:r>
            <a:r>
              <a:rPr lang="pt-BR" b="1" dirty="0" smtClean="0">
                <a:solidFill>
                  <a:schemeClr val="tx1"/>
                </a:solidFill>
              </a:rPr>
              <a:t>intervenção:</a:t>
            </a:r>
          </a:p>
          <a:p>
            <a:endParaRPr lang="pt-BR" dirty="0" smtClean="0">
              <a:solidFill>
                <a:srgbClr val="FF0000"/>
              </a:solidFill>
            </a:endParaRPr>
          </a:p>
          <a:p>
            <a:endParaRPr lang="pt-BR" dirty="0" smtClean="0">
              <a:solidFill>
                <a:srgbClr val="FF0000"/>
              </a:solidFill>
            </a:endParaRPr>
          </a:p>
          <a:p>
            <a:endParaRPr lang="pt-BR" dirty="0" smtClean="0">
              <a:solidFill>
                <a:srgbClr val="FF0000"/>
              </a:solidFill>
            </a:endParaRPr>
          </a:p>
          <a:p>
            <a:endParaRPr lang="pt-BR" dirty="0">
              <a:solidFill>
                <a:srgbClr val="FF0000"/>
              </a:solidFill>
            </a:endParaRPr>
          </a:p>
          <a:p>
            <a:endParaRPr lang="pt-BR" b="1" dirty="0" smtClean="0"/>
          </a:p>
          <a:p>
            <a:endParaRPr lang="pt-BR" b="1" dirty="0"/>
          </a:p>
          <a:p>
            <a:endParaRPr lang="pt-BR" b="1" dirty="0" smtClean="0"/>
          </a:p>
          <a:p>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xmlns="" val="1553393799"/>
              </p:ext>
            </p:extLst>
          </p:nvPr>
        </p:nvGraphicFramePr>
        <p:xfrm>
          <a:off x="539552" y="2780928"/>
          <a:ext cx="7992888" cy="2286000"/>
        </p:xfrm>
        <a:graphic>
          <a:graphicData uri="http://schemas.openxmlformats.org/drawingml/2006/table">
            <a:tbl>
              <a:tblPr firstRow="1" bandRow="1">
                <a:tableStyleId>{5C22544A-7EE6-4342-B048-85BDC9FD1C3A}</a:tableStyleId>
              </a:tblPr>
              <a:tblGrid>
                <a:gridCol w="6048672"/>
                <a:gridCol w="936104"/>
                <a:gridCol w="1008112"/>
              </a:tblGrid>
              <a:tr h="144016">
                <a:tc>
                  <a:txBody>
                    <a:bodyPr/>
                    <a:lstStyle/>
                    <a:p>
                      <a:r>
                        <a:rPr lang="pt-BR" sz="2400" dirty="0" smtClean="0">
                          <a:solidFill>
                            <a:schemeClr val="tx1"/>
                          </a:solidFill>
                        </a:rPr>
                        <a:t>Situação</a:t>
                      </a:r>
                      <a:endParaRPr lang="pt-BR" sz="2400" dirty="0">
                        <a:solidFill>
                          <a:schemeClr val="tx1"/>
                        </a:solidFill>
                      </a:endParaRPr>
                    </a:p>
                  </a:txBody>
                  <a:tcPr>
                    <a:solidFill>
                      <a:schemeClr val="accent3">
                        <a:lumMod val="60000"/>
                        <a:lumOff val="40000"/>
                      </a:schemeClr>
                    </a:solidFill>
                  </a:tcPr>
                </a:tc>
                <a:tc>
                  <a:txBody>
                    <a:bodyPr/>
                    <a:lstStyle/>
                    <a:p>
                      <a:r>
                        <a:rPr lang="pt-BR" sz="2400" dirty="0" smtClean="0">
                          <a:solidFill>
                            <a:schemeClr val="tx1"/>
                          </a:solidFill>
                        </a:rPr>
                        <a:t>Total</a:t>
                      </a:r>
                      <a:endParaRPr lang="pt-BR" sz="2400" dirty="0">
                        <a:solidFill>
                          <a:schemeClr val="tx1"/>
                        </a:solidFill>
                      </a:endParaRPr>
                    </a:p>
                  </a:txBody>
                  <a:tcPr>
                    <a:solidFill>
                      <a:schemeClr val="accent3">
                        <a:lumMod val="60000"/>
                        <a:lumOff val="40000"/>
                      </a:schemeClr>
                    </a:solidFill>
                  </a:tcPr>
                </a:tc>
                <a:tc>
                  <a:txBody>
                    <a:bodyPr/>
                    <a:lstStyle/>
                    <a:p>
                      <a:r>
                        <a:rPr lang="pt-BR" sz="2400" dirty="0" smtClean="0">
                          <a:solidFill>
                            <a:schemeClr val="tx1"/>
                          </a:solidFill>
                        </a:rPr>
                        <a:t>%</a:t>
                      </a:r>
                      <a:endParaRPr lang="pt-BR" sz="2400" dirty="0">
                        <a:solidFill>
                          <a:schemeClr val="tx1"/>
                        </a:solidFill>
                      </a:endParaRPr>
                    </a:p>
                  </a:txBody>
                  <a:tcPr>
                    <a:solidFill>
                      <a:schemeClr val="accent3">
                        <a:lumMod val="60000"/>
                        <a:lumOff val="40000"/>
                      </a:schemeClr>
                    </a:solidFill>
                  </a:tcPr>
                </a:tc>
              </a:tr>
              <a:tr h="370840">
                <a:tc>
                  <a:txBody>
                    <a:bodyPr/>
                    <a:lstStyle/>
                    <a:p>
                      <a:r>
                        <a:rPr lang="pt-BR" sz="2400" dirty="0" smtClean="0">
                          <a:solidFill>
                            <a:schemeClr val="tx1"/>
                          </a:solidFill>
                        </a:rPr>
                        <a:t>Com mamografia em </a:t>
                      </a:r>
                      <a:r>
                        <a:rPr lang="pt-BR" sz="2400" baseline="0" dirty="0" smtClean="0">
                          <a:solidFill>
                            <a:schemeClr val="tx1"/>
                          </a:solidFill>
                        </a:rPr>
                        <a:t>atraso</a:t>
                      </a:r>
                      <a:endParaRPr lang="pt-BR" sz="2400" dirty="0">
                        <a:solidFill>
                          <a:schemeClr val="tx1"/>
                        </a:solidFill>
                      </a:endParaRPr>
                    </a:p>
                  </a:txBody>
                  <a:tcPr/>
                </a:tc>
                <a:tc>
                  <a:txBody>
                    <a:bodyPr/>
                    <a:lstStyle/>
                    <a:p>
                      <a:r>
                        <a:rPr lang="pt-BR" sz="2400" dirty="0" smtClean="0">
                          <a:solidFill>
                            <a:schemeClr val="tx1"/>
                          </a:solidFill>
                        </a:rPr>
                        <a:t>39</a:t>
                      </a:r>
                      <a:endParaRPr lang="pt-BR" sz="2400" dirty="0">
                        <a:solidFill>
                          <a:schemeClr val="tx1"/>
                        </a:solidFill>
                      </a:endParaRPr>
                    </a:p>
                  </a:txBody>
                  <a:tcPr/>
                </a:tc>
                <a:tc>
                  <a:txBody>
                    <a:bodyPr/>
                    <a:lstStyle/>
                    <a:p>
                      <a:r>
                        <a:rPr lang="pt-BR" sz="2400" dirty="0" smtClean="0">
                          <a:solidFill>
                            <a:schemeClr val="tx1"/>
                          </a:solidFill>
                        </a:rPr>
                        <a:t>11,1%</a:t>
                      </a:r>
                      <a:endParaRPr lang="pt-BR" sz="2400" dirty="0">
                        <a:solidFill>
                          <a:schemeClr val="tx1"/>
                        </a:solidFill>
                      </a:endParaRPr>
                    </a:p>
                  </a:txBody>
                  <a:tcPr/>
                </a:tc>
              </a:tr>
              <a:tr h="370840">
                <a:tc>
                  <a:txBody>
                    <a:bodyPr/>
                    <a:lstStyle/>
                    <a:p>
                      <a:r>
                        <a:rPr lang="pt-BR" sz="2400" dirty="0" smtClean="0">
                          <a:solidFill>
                            <a:schemeClr val="tx1"/>
                          </a:solidFill>
                        </a:rPr>
                        <a:t>Com mamografia</a:t>
                      </a:r>
                      <a:r>
                        <a:rPr lang="pt-BR" sz="2400" baseline="0" dirty="0" smtClean="0">
                          <a:solidFill>
                            <a:schemeClr val="tx1"/>
                          </a:solidFill>
                        </a:rPr>
                        <a:t> atualizada</a:t>
                      </a:r>
                      <a:endParaRPr lang="pt-BR" sz="2400" dirty="0">
                        <a:solidFill>
                          <a:schemeClr val="tx1"/>
                        </a:solidFill>
                      </a:endParaRPr>
                    </a:p>
                  </a:txBody>
                  <a:tcPr/>
                </a:tc>
                <a:tc>
                  <a:txBody>
                    <a:bodyPr/>
                    <a:lstStyle/>
                    <a:p>
                      <a:r>
                        <a:rPr lang="pt-BR" sz="2400" dirty="0" smtClean="0">
                          <a:solidFill>
                            <a:schemeClr val="tx1"/>
                          </a:solidFill>
                        </a:rPr>
                        <a:t>50</a:t>
                      </a:r>
                      <a:endParaRPr lang="pt-BR" sz="2400" dirty="0">
                        <a:solidFill>
                          <a:schemeClr val="tx1"/>
                        </a:solidFill>
                      </a:endParaRPr>
                    </a:p>
                  </a:txBody>
                  <a:tcPr/>
                </a:tc>
                <a:tc>
                  <a:txBody>
                    <a:bodyPr/>
                    <a:lstStyle/>
                    <a:p>
                      <a:r>
                        <a:rPr lang="pt-BR" sz="2400" dirty="0" smtClean="0">
                          <a:solidFill>
                            <a:schemeClr val="tx1"/>
                          </a:solidFill>
                        </a:rPr>
                        <a:t>14,3%</a:t>
                      </a:r>
                      <a:endParaRPr lang="pt-BR" sz="2400" dirty="0">
                        <a:solidFill>
                          <a:schemeClr val="tx1"/>
                        </a:solidFill>
                      </a:endParaRPr>
                    </a:p>
                  </a:txBody>
                  <a:tcPr/>
                </a:tc>
              </a:tr>
              <a:tr h="370840">
                <a:tc>
                  <a:txBody>
                    <a:bodyPr/>
                    <a:lstStyle/>
                    <a:p>
                      <a:r>
                        <a:rPr lang="pt-BR" sz="2400" dirty="0" smtClean="0">
                          <a:solidFill>
                            <a:schemeClr val="tx1"/>
                          </a:solidFill>
                        </a:rPr>
                        <a:t>Nunca realizaram exame de mamografia</a:t>
                      </a:r>
                      <a:endParaRPr lang="pt-BR" sz="2400" dirty="0">
                        <a:solidFill>
                          <a:schemeClr val="tx1"/>
                        </a:solidFill>
                      </a:endParaRPr>
                    </a:p>
                  </a:txBody>
                  <a:tcPr/>
                </a:tc>
                <a:tc>
                  <a:txBody>
                    <a:bodyPr/>
                    <a:lstStyle/>
                    <a:p>
                      <a:r>
                        <a:rPr lang="pt-BR" sz="2400" dirty="0" smtClean="0">
                          <a:solidFill>
                            <a:schemeClr val="tx1"/>
                          </a:solidFill>
                        </a:rPr>
                        <a:t>261</a:t>
                      </a:r>
                      <a:endParaRPr lang="pt-BR" sz="2400" dirty="0">
                        <a:solidFill>
                          <a:schemeClr val="tx1"/>
                        </a:solidFill>
                      </a:endParaRPr>
                    </a:p>
                  </a:txBody>
                  <a:tcPr/>
                </a:tc>
                <a:tc>
                  <a:txBody>
                    <a:bodyPr/>
                    <a:lstStyle/>
                    <a:p>
                      <a:r>
                        <a:rPr lang="pt-BR" sz="2400" dirty="0" smtClean="0">
                          <a:solidFill>
                            <a:schemeClr val="tx1"/>
                          </a:solidFill>
                        </a:rPr>
                        <a:t>74,6%</a:t>
                      </a:r>
                      <a:endParaRPr lang="pt-BR" sz="2400" dirty="0">
                        <a:solidFill>
                          <a:schemeClr val="tx1"/>
                        </a:solidFill>
                      </a:endParaRPr>
                    </a:p>
                  </a:txBody>
                  <a:tcPr/>
                </a:tc>
              </a:tr>
              <a:tr h="370840">
                <a:tc>
                  <a:txBody>
                    <a:bodyPr/>
                    <a:lstStyle/>
                    <a:p>
                      <a:r>
                        <a:rPr lang="pt-BR" sz="2400" b="1" dirty="0" smtClean="0">
                          <a:solidFill>
                            <a:schemeClr val="tx1"/>
                          </a:solidFill>
                        </a:rPr>
                        <a:t>Total</a:t>
                      </a:r>
                      <a:endParaRPr lang="pt-BR" sz="2400" b="1" dirty="0">
                        <a:solidFill>
                          <a:schemeClr val="tx1"/>
                        </a:solidFill>
                      </a:endParaRPr>
                    </a:p>
                  </a:txBody>
                  <a:tcPr>
                    <a:solidFill>
                      <a:schemeClr val="accent3">
                        <a:lumMod val="60000"/>
                        <a:lumOff val="40000"/>
                      </a:schemeClr>
                    </a:solidFill>
                  </a:tcPr>
                </a:tc>
                <a:tc>
                  <a:txBody>
                    <a:bodyPr/>
                    <a:lstStyle/>
                    <a:p>
                      <a:r>
                        <a:rPr lang="pt-BR" sz="2400" b="1" dirty="0" smtClean="0">
                          <a:solidFill>
                            <a:schemeClr val="tx1"/>
                          </a:solidFill>
                        </a:rPr>
                        <a:t>350</a:t>
                      </a:r>
                      <a:endParaRPr lang="pt-BR" sz="2400" b="1" dirty="0">
                        <a:solidFill>
                          <a:schemeClr val="tx1"/>
                        </a:solidFill>
                      </a:endParaRPr>
                    </a:p>
                  </a:txBody>
                  <a:tcPr>
                    <a:solidFill>
                      <a:schemeClr val="accent3">
                        <a:lumMod val="60000"/>
                        <a:lumOff val="40000"/>
                      </a:schemeClr>
                    </a:solidFill>
                  </a:tcPr>
                </a:tc>
                <a:tc>
                  <a:txBody>
                    <a:bodyPr/>
                    <a:lstStyle/>
                    <a:p>
                      <a:r>
                        <a:rPr lang="pt-BR" sz="2400" b="1" dirty="0" smtClean="0">
                          <a:solidFill>
                            <a:schemeClr val="tx1"/>
                          </a:solidFill>
                        </a:rPr>
                        <a:t>100</a:t>
                      </a:r>
                      <a:endParaRPr lang="pt-BR" sz="2400" b="1" dirty="0">
                        <a:solidFill>
                          <a:schemeClr val="tx1"/>
                        </a:solidFill>
                      </a:endParaRPr>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xmlns="" val="3716830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ço Reservado para Conteúdo 11"/>
          <p:cNvSpPr>
            <a:spLocks noGrp="1"/>
          </p:cNvSpPr>
          <p:nvPr>
            <p:ph idx="1"/>
          </p:nvPr>
        </p:nvSpPr>
        <p:spPr/>
        <p:txBody>
          <a:bodyPr/>
          <a:lstStyle/>
          <a:p>
            <a:pPr marL="0" indent="0" algn="just">
              <a:lnSpc>
                <a:spcPct val="150000"/>
              </a:lnSpc>
              <a:buNone/>
            </a:pPr>
            <a:r>
              <a:rPr lang="pt-BR" b="1" dirty="0">
                <a:solidFill>
                  <a:srgbClr val="450EB2"/>
                </a:solidFill>
              </a:rPr>
              <a:t>Melhorar a detecção precoce de câncer de colo de útero e mama em mulheres nas faixas etárias prioritárias, residentes na área de abrangência da UBS José Fernandes, Nova Xavantina, MT.</a:t>
            </a:r>
          </a:p>
          <a:p>
            <a:pPr algn="just"/>
            <a:endParaRPr lang="pt-BR" b="1" dirty="0">
              <a:solidFill>
                <a:srgbClr val="0070C0"/>
              </a:solidFill>
            </a:endParaRPr>
          </a:p>
        </p:txBody>
      </p:sp>
      <p:sp>
        <p:nvSpPr>
          <p:cNvPr id="2" name="Título 1"/>
          <p:cNvSpPr>
            <a:spLocks noGrp="1"/>
          </p:cNvSpPr>
          <p:nvPr>
            <p:ph type="title"/>
          </p:nvPr>
        </p:nvSpPr>
        <p:spPr/>
        <p:txBody>
          <a:bodyPr>
            <a:normAutofit/>
          </a:bodyPr>
          <a:lstStyle/>
          <a:p>
            <a:r>
              <a:rPr lang="pt-BR" sz="3200" b="1" dirty="0">
                <a:solidFill>
                  <a:schemeClr val="tx1"/>
                </a:solidFill>
              </a:rPr>
              <a:t>Objetivo  geral </a:t>
            </a:r>
            <a:r>
              <a:rPr lang="pt-BR" sz="3200" b="1" dirty="0"/>
              <a:t> </a:t>
            </a:r>
          </a:p>
        </p:txBody>
      </p:sp>
    </p:spTree>
    <p:extLst>
      <p:ext uri="{BB962C8B-B14F-4D97-AF65-F5344CB8AC3E}">
        <p14:creationId xmlns:p14="http://schemas.microsoft.com/office/powerpoint/2010/main" xmlns="" val="3393846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338684" y="1844824"/>
            <a:ext cx="8245797" cy="4392613"/>
          </a:xfrm>
        </p:spPr>
        <p:txBody>
          <a:bodyPr>
            <a:normAutofit/>
          </a:bodyPr>
          <a:lstStyle/>
          <a:p>
            <a:pPr marL="0" indent="0">
              <a:lnSpc>
                <a:spcPct val="150000"/>
              </a:lnSpc>
              <a:buNone/>
            </a:pPr>
            <a:endParaRPr lang="pt-BR" dirty="0" smtClean="0"/>
          </a:p>
          <a:p>
            <a:pPr>
              <a:lnSpc>
                <a:spcPct val="150000"/>
              </a:lnSpc>
              <a:buClrTx/>
            </a:pPr>
            <a:r>
              <a:rPr lang="pt-BR" dirty="0" smtClean="0"/>
              <a:t>Resultado </a:t>
            </a:r>
            <a:r>
              <a:rPr lang="pt-BR" dirty="0"/>
              <a:t>dos </a:t>
            </a:r>
            <a:r>
              <a:rPr lang="pt-BR" dirty="0" smtClean="0"/>
              <a:t>exames</a:t>
            </a:r>
            <a:endParaRPr lang="pt-BR" dirty="0"/>
          </a:p>
          <a:p>
            <a:pPr>
              <a:lnSpc>
                <a:spcPct val="150000"/>
              </a:lnSpc>
              <a:buClrTx/>
            </a:pPr>
            <a:r>
              <a:rPr lang="pt-BR" dirty="0"/>
              <a:t>Adequabilidade das amostras </a:t>
            </a:r>
            <a:r>
              <a:rPr lang="pt-BR" dirty="0" err="1" smtClean="0"/>
              <a:t>citopatológicas</a:t>
            </a:r>
            <a:endParaRPr lang="pt-BR" dirty="0"/>
          </a:p>
          <a:p>
            <a:pPr>
              <a:lnSpc>
                <a:spcPct val="150000"/>
              </a:lnSpc>
              <a:buClrTx/>
            </a:pPr>
            <a:r>
              <a:rPr lang="pt-BR" dirty="0"/>
              <a:t>Registro das mulheres acompanhadas na </a:t>
            </a:r>
            <a:r>
              <a:rPr lang="pt-BR" dirty="0" smtClean="0"/>
              <a:t>UBS</a:t>
            </a:r>
            <a:endParaRPr lang="pt-BR" dirty="0"/>
          </a:p>
          <a:p>
            <a:pPr>
              <a:lnSpc>
                <a:spcPct val="150000"/>
              </a:lnSpc>
              <a:buClrTx/>
            </a:pPr>
            <a:r>
              <a:rPr lang="pt-BR" dirty="0" smtClean="0"/>
              <a:t>Avaliação do risco </a:t>
            </a:r>
            <a:r>
              <a:rPr lang="pt-BR" dirty="0"/>
              <a:t>para os cânceres </a:t>
            </a:r>
          </a:p>
          <a:p>
            <a:pPr>
              <a:lnSpc>
                <a:spcPct val="150000"/>
              </a:lnSpc>
              <a:buClrTx/>
            </a:pPr>
            <a:r>
              <a:rPr lang="pt-BR" dirty="0" smtClean="0"/>
              <a:t>Orientações</a:t>
            </a:r>
            <a:endParaRPr lang="pt-BR" dirty="0"/>
          </a:p>
          <a:p>
            <a:endParaRPr lang="pt-BR" dirty="0"/>
          </a:p>
        </p:txBody>
      </p:sp>
      <p:sp>
        <p:nvSpPr>
          <p:cNvPr id="4" name="Título 2"/>
          <p:cNvSpPr txBox="1">
            <a:spLocks/>
          </p:cNvSpPr>
          <p:nvPr/>
        </p:nvSpPr>
        <p:spPr>
          <a:xfrm>
            <a:off x="338684" y="-2738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 </a:t>
            </a:r>
            <a:r>
              <a:rPr lang="pt-BR" sz="1800" dirty="0" smtClean="0">
                <a:solidFill>
                  <a:srgbClr val="450EB2"/>
                </a:solidFill>
              </a:rPr>
              <a:t/>
            </a:r>
            <a:br>
              <a:rPr lang="pt-BR" sz="1800" dirty="0" smtClean="0">
                <a:solidFill>
                  <a:srgbClr val="450EB2"/>
                </a:solidFill>
              </a:rPr>
            </a:br>
            <a:endParaRPr lang="pt-BR" sz="1800" dirty="0"/>
          </a:p>
        </p:txBody>
      </p:sp>
      <p:sp>
        <p:nvSpPr>
          <p:cNvPr id="5" name="Retângulo 4"/>
          <p:cNvSpPr/>
          <p:nvPr/>
        </p:nvSpPr>
        <p:spPr>
          <a:xfrm>
            <a:off x="2699792" y="1340768"/>
            <a:ext cx="3841308" cy="461665"/>
          </a:xfrm>
          <a:prstGeom prst="rect">
            <a:avLst/>
          </a:prstGeom>
        </p:spPr>
        <p:txBody>
          <a:bodyPr wrap="none">
            <a:spAutoFit/>
          </a:bodyPr>
          <a:lstStyle/>
          <a:p>
            <a:r>
              <a:rPr lang="pt-BR" sz="2400" b="1" dirty="0">
                <a:solidFill>
                  <a:srgbClr val="450EB2"/>
                </a:solidFill>
              </a:rPr>
              <a:t>Monitoramento e Avaliação</a:t>
            </a:r>
            <a:endParaRPr lang="pt-BR" sz="2400" dirty="0"/>
          </a:p>
        </p:txBody>
      </p:sp>
    </p:spTree>
    <p:extLst>
      <p:ext uri="{BB962C8B-B14F-4D97-AF65-F5344CB8AC3E}">
        <p14:creationId xmlns:p14="http://schemas.microsoft.com/office/powerpoint/2010/main" xmlns="" val="500191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992350"/>
            <a:ext cx="8640959" cy="4857403"/>
          </a:xfrm>
        </p:spPr>
        <p:txBody>
          <a:bodyPr>
            <a:normAutofit/>
          </a:bodyPr>
          <a:lstStyle/>
          <a:p>
            <a:pPr>
              <a:lnSpc>
                <a:spcPct val="150000"/>
              </a:lnSpc>
              <a:buClrTx/>
            </a:pPr>
            <a:r>
              <a:rPr lang="pt-BR" dirty="0" smtClean="0"/>
              <a:t>Acolhimento de todas </a:t>
            </a:r>
            <a:r>
              <a:rPr lang="pt-BR" dirty="0"/>
              <a:t>as mulheres de 25 a 64 </a:t>
            </a:r>
            <a:endParaRPr lang="pt-BR" dirty="0" smtClean="0"/>
          </a:p>
          <a:p>
            <a:pPr>
              <a:lnSpc>
                <a:spcPct val="150000"/>
              </a:lnSpc>
              <a:buClrTx/>
            </a:pPr>
            <a:r>
              <a:rPr lang="pt-BR" dirty="0" smtClean="0"/>
              <a:t>Cadastramento de </a:t>
            </a:r>
            <a:r>
              <a:rPr lang="pt-BR" dirty="0"/>
              <a:t>todas as mulheres de 25 e 64 </a:t>
            </a:r>
            <a:r>
              <a:rPr lang="pt-BR" dirty="0" smtClean="0"/>
              <a:t>anos</a:t>
            </a:r>
          </a:p>
          <a:p>
            <a:pPr>
              <a:lnSpc>
                <a:spcPct val="150000"/>
              </a:lnSpc>
              <a:buClrTx/>
            </a:pPr>
            <a:r>
              <a:rPr lang="pt-BR" dirty="0" smtClean="0"/>
              <a:t>Acolhimento de </a:t>
            </a:r>
            <a:r>
              <a:rPr lang="pt-BR" dirty="0"/>
              <a:t>todas as mulheres de 50 a 69 anos de idade </a:t>
            </a:r>
            <a:endParaRPr lang="pt-BR" dirty="0" smtClean="0"/>
          </a:p>
          <a:p>
            <a:pPr>
              <a:lnSpc>
                <a:spcPct val="150000"/>
              </a:lnSpc>
              <a:buClrTx/>
            </a:pPr>
            <a:r>
              <a:rPr lang="pt-BR" dirty="0" smtClean="0"/>
              <a:t>Cadastramento de </a:t>
            </a:r>
            <a:r>
              <a:rPr lang="pt-BR" dirty="0"/>
              <a:t>todas as mulheres de 50 e 69 anos de </a:t>
            </a:r>
            <a:r>
              <a:rPr lang="pt-BR" dirty="0" smtClean="0"/>
              <a:t>idade</a:t>
            </a:r>
          </a:p>
          <a:p>
            <a:pPr>
              <a:lnSpc>
                <a:spcPct val="150000"/>
              </a:lnSpc>
              <a:buClrTx/>
            </a:pPr>
            <a:r>
              <a:rPr lang="pt-BR" dirty="0" smtClean="0"/>
              <a:t>Facilitação ao acesso </a:t>
            </a:r>
            <a:r>
              <a:rPr lang="pt-BR" dirty="0"/>
              <a:t>das mulheres ao resultado </a:t>
            </a:r>
            <a:r>
              <a:rPr lang="pt-BR" dirty="0" smtClean="0"/>
              <a:t>dos exames</a:t>
            </a:r>
          </a:p>
          <a:p>
            <a:pPr>
              <a:lnSpc>
                <a:spcPct val="150000"/>
              </a:lnSpc>
              <a:buClrTx/>
            </a:pPr>
            <a:r>
              <a:rPr lang="pt-BR" dirty="0" smtClean="0"/>
              <a:t>Acolhimento de </a:t>
            </a:r>
            <a:r>
              <a:rPr lang="pt-BR" dirty="0"/>
              <a:t>todas as mulheres </a:t>
            </a:r>
            <a:r>
              <a:rPr lang="pt-BR" dirty="0" smtClean="0"/>
              <a:t>que buscam  </a:t>
            </a:r>
            <a:r>
              <a:rPr lang="pt-BR" dirty="0"/>
              <a:t>resultado </a:t>
            </a:r>
            <a:r>
              <a:rPr lang="pt-BR" dirty="0" smtClean="0"/>
              <a:t>dos exames</a:t>
            </a:r>
          </a:p>
        </p:txBody>
      </p:sp>
      <p:sp>
        <p:nvSpPr>
          <p:cNvPr id="3" name="Título 2"/>
          <p:cNvSpPr>
            <a:spLocks noGrp="1"/>
          </p:cNvSpPr>
          <p:nvPr>
            <p:ph type="title"/>
          </p:nvPr>
        </p:nvSpPr>
        <p:spPr>
          <a:xfrm>
            <a:off x="395536" y="1052736"/>
            <a:ext cx="8229600" cy="1036704"/>
          </a:xfrm>
        </p:spPr>
        <p:txBody>
          <a:bodyPr>
            <a:normAutofit/>
          </a:bodyPr>
          <a:lstStyle/>
          <a:p>
            <a:r>
              <a:rPr lang="pt-BR" sz="2400" b="1" dirty="0">
                <a:solidFill>
                  <a:srgbClr val="450EB2"/>
                </a:solidFill>
              </a:rPr>
              <a:t>Organização e Gestão do </a:t>
            </a:r>
            <a:r>
              <a:rPr lang="pt-BR" sz="2400" b="1" dirty="0" smtClean="0">
                <a:solidFill>
                  <a:srgbClr val="450EB2"/>
                </a:solidFill>
              </a:rPr>
              <a:t>Serviço</a:t>
            </a:r>
            <a:endParaRPr lang="pt-BR" dirty="0"/>
          </a:p>
        </p:txBody>
      </p:sp>
      <p:sp>
        <p:nvSpPr>
          <p:cNvPr id="5" name="Título 2"/>
          <p:cNvSpPr txBox="1">
            <a:spLocks/>
          </p:cNvSpPr>
          <p:nvPr/>
        </p:nvSpPr>
        <p:spPr>
          <a:xfrm>
            <a:off x="179388" y="4462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 </a:t>
            </a:r>
            <a:r>
              <a:rPr lang="pt-BR" sz="1800" dirty="0" smtClean="0">
                <a:solidFill>
                  <a:srgbClr val="450EB2"/>
                </a:solidFill>
              </a:rPr>
              <a:t/>
            </a:r>
            <a:br>
              <a:rPr lang="pt-BR" sz="1800" dirty="0" smtClean="0">
                <a:solidFill>
                  <a:srgbClr val="450EB2"/>
                </a:solidFill>
              </a:rPr>
            </a:br>
            <a:endParaRPr lang="pt-BR" sz="1800" dirty="0"/>
          </a:p>
        </p:txBody>
      </p:sp>
    </p:spTree>
    <p:extLst>
      <p:ext uri="{BB962C8B-B14F-4D97-AF65-F5344CB8AC3E}">
        <p14:creationId xmlns:p14="http://schemas.microsoft.com/office/powerpoint/2010/main" xmlns="" val="2996588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395536" y="2144613"/>
            <a:ext cx="8424936" cy="4164707"/>
          </a:xfrm>
        </p:spPr>
        <p:txBody>
          <a:bodyPr/>
          <a:lstStyle/>
          <a:p>
            <a:pPr algn="just">
              <a:lnSpc>
                <a:spcPct val="150000"/>
              </a:lnSpc>
              <a:buClrTx/>
            </a:pPr>
            <a:r>
              <a:rPr lang="pt-BR" dirty="0" smtClean="0"/>
              <a:t>Organização de visitas </a:t>
            </a:r>
            <a:r>
              <a:rPr lang="pt-BR" dirty="0"/>
              <a:t>domiciliares para busca de mulheres </a:t>
            </a:r>
            <a:r>
              <a:rPr lang="pt-BR" dirty="0" smtClean="0"/>
              <a:t>faltosas</a:t>
            </a:r>
          </a:p>
          <a:p>
            <a:pPr algn="just">
              <a:lnSpc>
                <a:spcPct val="150000"/>
              </a:lnSpc>
              <a:buClrTx/>
            </a:pPr>
            <a:r>
              <a:rPr lang="pt-BR" dirty="0"/>
              <a:t>Organizar a agenda para acolher a demanda de mulheres provenientes das </a:t>
            </a:r>
            <a:r>
              <a:rPr lang="pt-BR" dirty="0" smtClean="0"/>
              <a:t>buscas</a:t>
            </a:r>
          </a:p>
          <a:p>
            <a:pPr algn="just">
              <a:lnSpc>
                <a:spcPct val="150000"/>
              </a:lnSpc>
              <a:buClrTx/>
            </a:pPr>
            <a:r>
              <a:rPr lang="pt-BR" dirty="0"/>
              <a:t>Definir responsável para a leitura dos resultados dos exames para detecção precoce de câncer de colo de útero e de mama</a:t>
            </a:r>
          </a:p>
        </p:txBody>
      </p:sp>
      <p:sp>
        <p:nvSpPr>
          <p:cNvPr id="3" name="Título 2"/>
          <p:cNvSpPr txBox="1">
            <a:spLocks/>
          </p:cNvSpPr>
          <p:nvPr/>
        </p:nvSpPr>
        <p:spPr>
          <a:xfrm>
            <a:off x="429117" y="1378512"/>
            <a:ext cx="8229600" cy="826352"/>
          </a:xfrm>
          <a:prstGeom prst="rect">
            <a:avLst/>
          </a:prstGeom>
        </p:spPr>
        <p:txBody>
          <a:bodyP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400" b="1" dirty="0" smtClean="0">
                <a:solidFill>
                  <a:srgbClr val="450EB2"/>
                </a:solidFill>
              </a:rPr>
              <a:t>Organização e Gestão do Serviço</a:t>
            </a:r>
            <a:endParaRPr lang="pt-BR" dirty="0"/>
          </a:p>
        </p:txBody>
      </p:sp>
      <p:sp>
        <p:nvSpPr>
          <p:cNvPr id="4" name="Título 2"/>
          <p:cNvSpPr txBox="1">
            <a:spLocks/>
          </p:cNvSpPr>
          <p:nvPr/>
        </p:nvSpPr>
        <p:spPr>
          <a:xfrm>
            <a:off x="179388" y="4462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 </a:t>
            </a:r>
            <a:r>
              <a:rPr lang="pt-BR" sz="1800" dirty="0" smtClean="0">
                <a:solidFill>
                  <a:srgbClr val="450EB2"/>
                </a:solidFill>
              </a:rPr>
              <a:t/>
            </a:r>
            <a:br>
              <a:rPr lang="pt-BR" sz="1800" dirty="0" smtClean="0">
                <a:solidFill>
                  <a:srgbClr val="450EB2"/>
                </a:solidFill>
              </a:rPr>
            </a:br>
            <a:endParaRPr lang="pt-BR" sz="1800" dirty="0"/>
          </a:p>
        </p:txBody>
      </p:sp>
    </p:spTree>
    <p:extLst>
      <p:ext uri="{BB962C8B-B14F-4D97-AF65-F5344CB8AC3E}">
        <p14:creationId xmlns:p14="http://schemas.microsoft.com/office/powerpoint/2010/main" xmlns="" val="3496254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395536" y="1876053"/>
            <a:ext cx="8568952" cy="4649291"/>
          </a:xfrm>
        </p:spPr>
        <p:txBody>
          <a:bodyPr>
            <a:normAutofit/>
          </a:bodyPr>
          <a:lstStyle/>
          <a:p>
            <a:pPr>
              <a:lnSpc>
                <a:spcPct val="150000"/>
              </a:lnSpc>
              <a:buClrTx/>
            </a:pPr>
            <a:r>
              <a:rPr lang="pt-BR" dirty="0"/>
              <a:t>Organizar arquivo para acomodar os resultados dos exames. </a:t>
            </a:r>
          </a:p>
          <a:p>
            <a:pPr>
              <a:lnSpc>
                <a:spcPct val="150000"/>
              </a:lnSpc>
              <a:buClrTx/>
            </a:pPr>
            <a:r>
              <a:rPr lang="pt-BR" dirty="0" smtClean="0"/>
              <a:t>Definir </a:t>
            </a:r>
            <a:r>
              <a:rPr lang="pt-BR" dirty="0"/>
              <a:t>responsável pelo monitoramento da adequabilidade das amostras de exames coletados.</a:t>
            </a:r>
          </a:p>
          <a:p>
            <a:pPr>
              <a:lnSpc>
                <a:spcPct val="150000"/>
              </a:lnSpc>
              <a:buClrTx/>
            </a:pPr>
            <a:r>
              <a:rPr lang="pt-BR" dirty="0" smtClean="0"/>
              <a:t>Manter </a:t>
            </a:r>
            <a:r>
              <a:rPr lang="pt-BR" dirty="0"/>
              <a:t>as informações do SIAB atualizadas ou ficha própria. </a:t>
            </a:r>
          </a:p>
          <a:p>
            <a:pPr>
              <a:lnSpc>
                <a:spcPct val="150000"/>
              </a:lnSpc>
              <a:buClrTx/>
            </a:pPr>
            <a:r>
              <a:rPr lang="pt-BR" dirty="0" smtClean="0"/>
              <a:t>Implantar </a:t>
            </a:r>
            <a:r>
              <a:rPr lang="pt-BR" dirty="0"/>
              <a:t>planilha/ficha/registro específico de acompanhamento.</a:t>
            </a:r>
          </a:p>
          <a:p>
            <a:pPr>
              <a:lnSpc>
                <a:spcPct val="150000"/>
              </a:lnSpc>
              <a:buClrTx/>
            </a:pPr>
            <a:r>
              <a:rPr lang="pt-BR" dirty="0" smtClean="0"/>
              <a:t>Pactuar </a:t>
            </a:r>
            <a:r>
              <a:rPr lang="pt-BR" dirty="0"/>
              <a:t>com a equipe o registro das informações. </a:t>
            </a:r>
          </a:p>
          <a:p>
            <a:pPr>
              <a:lnSpc>
                <a:spcPct val="150000"/>
              </a:lnSpc>
              <a:buClrTx/>
            </a:pPr>
            <a:endParaRPr lang="pt-BR" dirty="0"/>
          </a:p>
        </p:txBody>
      </p:sp>
      <p:sp>
        <p:nvSpPr>
          <p:cNvPr id="3" name="Título 2"/>
          <p:cNvSpPr txBox="1">
            <a:spLocks/>
          </p:cNvSpPr>
          <p:nvPr/>
        </p:nvSpPr>
        <p:spPr>
          <a:xfrm>
            <a:off x="429117" y="1378512"/>
            <a:ext cx="8229600" cy="826352"/>
          </a:xfrm>
          <a:prstGeom prst="rect">
            <a:avLst/>
          </a:prstGeom>
        </p:spPr>
        <p:txBody>
          <a:bodyP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400" b="1" dirty="0" smtClean="0">
                <a:solidFill>
                  <a:srgbClr val="450EB2"/>
                </a:solidFill>
              </a:rPr>
              <a:t>Organização e Gestão do Serviço</a:t>
            </a:r>
            <a:endParaRPr lang="pt-BR" dirty="0"/>
          </a:p>
        </p:txBody>
      </p:sp>
      <p:sp>
        <p:nvSpPr>
          <p:cNvPr id="4" name="Título 2"/>
          <p:cNvSpPr txBox="1">
            <a:spLocks/>
          </p:cNvSpPr>
          <p:nvPr/>
        </p:nvSpPr>
        <p:spPr>
          <a:xfrm>
            <a:off x="179388" y="4462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a:t>
            </a:r>
            <a:r>
              <a:rPr lang="pt-BR" sz="1800" dirty="0" smtClean="0">
                <a:solidFill>
                  <a:srgbClr val="450EB2"/>
                </a:solidFill>
              </a:rPr>
              <a:t/>
            </a:r>
            <a:br>
              <a:rPr lang="pt-BR" sz="1800" dirty="0" smtClean="0">
                <a:solidFill>
                  <a:srgbClr val="450EB2"/>
                </a:solidFill>
              </a:rPr>
            </a:br>
            <a:endParaRPr lang="pt-BR" sz="1800" dirty="0"/>
          </a:p>
        </p:txBody>
      </p:sp>
    </p:spTree>
    <p:extLst>
      <p:ext uri="{BB962C8B-B14F-4D97-AF65-F5344CB8AC3E}">
        <p14:creationId xmlns:p14="http://schemas.microsoft.com/office/powerpoint/2010/main" xmlns="" val="3396646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179512" y="2348880"/>
            <a:ext cx="8712968" cy="3528392"/>
          </a:xfrm>
        </p:spPr>
        <p:txBody>
          <a:bodyPr/>
          <a:lstStyle/>
          <a:p>
            <a:pPr>
              <a:lnSpc>
                <a:spcPct val="150000"/>
              </a:lnSpc>
              <a:buClrTx/>
            </a:pPr>
            <a:r>
              <a:rPr lang="pt-BR" dirty="0"/>
              <a:t>Definir responsável pelo monitoramento do registro.</a:t>
            </a:r>
          </a:p>
          <a:p>
            <a:pPr>
              <a:lnSpc>
                <a:spcPct val="150000"/>
              </a:lnSpc>
              <a:buClrTx/>
            </a:pPr>
            <a:r>
              <a:rPr lang="pt-BR" dirty="0" smtClean="0"/>
              <a:t>Identificar </a:t>
            </a:r>
            <a:r>
              <a:rPr lang="pt-BR" dirty="0"/>
              <a:t>as mulheres de maior risco para câncer de colo de útero e de mama. </a:t>
            </a:r>
          </a:p>
          <a:p>
            <a:pPr>
              <a:lnSpc>
                <a:spcPct val="150000"/>
              </a:lnSpc>
              <a:buClrTx/>
            </a:pPr>
            <a:r>
              <a:rPr lang="pt-BR" dirty="0" smtClean="0"/>
              <a:t>Estabelecer </a:t>
            </a:r>
            <a:r>
              <a:rPr lang="pt-BR" dirty="0"/>
              <a:t>acompanhamento diferenciado para as mulheres de maior risco para câncer de colo de útero e de mama.</a:t>
            </a:r>
          </a:p>
        </p:txBody>
      </p:sp>
      <p:sp>
        <p:nvSpPr>
          <p:cNvPr id="3" name="Título 2"/>
          <p:cNvSpPr txBox="1">
            <a:spLocks/>
          </p:cNvSpPr>
          <p:nvPr/>
        </p:nvSpPr>
        <p:spPr>
          <a:xfrm>
            <a:off x="429117" y="1378512"/>
            <a:ext cx="8229600" cy="826352"/>
          </a:xfrm>
          <a:prstGeom prst="rect">
            <a:avLst/>
          </a:prstGeom>
        </p:spPr>
        <p:txBody>
          <a:bodyP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400" b="1" dirty="0" smtClean="0">
                <a:solidFill>
                  <a:srgbClr val="450EB2"/>
                </a:solidFill>
              </a:rPr>
              <a:t>Organização e Gestão do Serviço</a:t>
            </a:r>
            <a:endParaRPr lang="pt-BR" dirty="0"/>
          </a:p>
        </p:txBody>
      </p:sp>
      <p:sp>
        <p:nvSpPr>
          <p:cNvPr id="4" name="Título 2"/>
          <p:cNvSpPr txBox="1">
            <a:spLocks/>
          </p:cNvSpPr>
          <p:nvPr/>
        </p:nvSpPr>
        <p:spPr>
          <a:xfrm>
            <a:off x="179388" y="4462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 </a:t>
            </a:r>
            <a:r>
              <a:rPr lang="pt-BR" sz="1800" dirty="0" smtClean="0">
                <a:solidFill>
                  <a:srgbClr val="450EB2"/>
                </a:solidFill>
              </a:rPr>
              <a:t/>
            </a:r>
            <a:br>
              <a:rPr lang="pt-BR" sz="1800" dirty="0" smtClean="0">
                <a:solidFill>
                  <a:srgbClr val="450EB2"/>
                </a:solidFill>
              </a:rPr>
            </a:br>
            <a:endParaRPr lang="pt-BR" sz="1800" dirty="0"/>
          </a:p>
        </p:txBody>
      </p:sp>
    </p:spTree>
    <p:extLst>
      <p:ext uri="{BB962C8B-B14F-4D97-AF65-F5344CB8AC3E}">
        <p14:creationId xmlns:p14="http://schemas.microsoft.com/office/powerpoint/2010/main" xmlns="" val="4070378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278146" y="2216089"/>
            <a:ext cx="8856984" cy="1572951"/>
          </a:xfrm>
        </p:spPr>
        <p:txBody>
          <a:bodyPr>
            <a:noAutofit/>
          </a:bodyPr>
          <a:lstStyle/>
          <a:p>
            <a:pPr marL="342900" indent="-342900" algn="l">
              <a:lnSpc>
                <a:spcPct val="150000"/>
              </a:lnSpc>
              <a:buFont typeface="Candara" panose="020E0502030303020204" pitchFamily="34" charset="0"/>
              <a:buChar char="*"/>
            </a:pPr>
            <a:r>
              <a:rPr lang="pt-BR" sz="2400" dirty="0" smtClean="0">
                <a:solidFill>
                  <a:schemeClr val="tx1"/>
                </a:solidFill>
              </a:rPr>
              <a:t>Esclarecer a comunidade sobre a importância da realização do exame </a:t>
            </a:r>
            <a:r>
              <a:rPr lang="pt-BR" sz="2400" dirty="0" err="1" smtClean="0">
                <a:solidFill>
                  <a:schemeClr val="tx1"/>
                </a:solidFill>
              </a:rPr>
              <a:t>citopatológico</a:t>
            </a:r>
            <a:r>
              <a:rPr lang="pt-BR" sz="2400" dirty="0" smtClean="0">
                <a:solidFill>
                  <a:schemeClr val="tx1"/>
                </a:solidFill>
              </a:rPr>
              <a:t> do colo uterino pelas mulheres de 25 a 64 anos de idade. </a:t>
            </a:r>
            <a:r>
              <a:rPr lang="pt-BR" sz="2400" dirty="0">
                <a:solidFill>
                  <a:schemeClr val="tx1"/>
                </a:solidFill>
              </a:rPr>
              <a:t/>
            </a:r>
            <a:br>
              <a:rPr lang="pt-BR" sz="2400" dirty="0">
                <a:solidFill>
                  <a:schemeClr val="tx1"/>
                </a:solidFill>
              </a:rPr>
            </a:br>
            <a:endParaRPr lang="pt-BR" sz="2400" dirty="0">
              <a:solidFill>
                <a:schemeClr val="tx1"/>
              </a:solidFill>
            </a:endParaRPr>
          </a:p>
        </p:txBody>
      </p:sp>
      <p:sp>
        <p:nvSpPr>
          <p:cNvPr id="8" name="Espaço Reservado para Texto 7"/>
          <p:cNvSpPr>
            <a:spLocks noGrp="1"/>
          </p:cNvSpPr>
          <p:nvPr>
            <p:ph type="body" idx="1"/>
          </p:nvPr>
        </p:nvSpPr>
        <p:spPr>
          <a:xfrm>
            <a:off x="1547664" y="1340768"/>
            <a:ext cx="6408711" cy="936103"/>
          </a:xfrm>
        </p:spPr>
        <p:txBody>
          <a:bodyPr/>
          <a:lstStyle/>
          <a:p>
            <a:r>
              <a:rPr lang="pt-BR" sz="2400" b="1" dirty="0">
                <a:solidFill>
                  <a:srgbClr val="450EB2"/>
                </a:solidFill>
              </a:rPr>
              <a:t>Engajamento Público</a:t>
            </a:r>
            <a:endParaRPr lang="pt-BR" sz="2400" dirty="0">
              <a:solidFill>
                <a:srgbClr val="450EB2"/>
              </a:solidFill>
            </a:endParaRPr>
          </a:p>
          <a:p>
            <a:endParaRPr lang="pt-BR" dirty="0"/>
          </a:p>
        </p:txBody>
      </p:sp>
      <p:sp>
        <p:nvSpPr>
          <p:cNvPr id="6" name="CaixaDeTexto 5"/>
          <p:cNvSpPr txBox="1"/>
          <p:nvPr/>
        </p:nvSpPr>
        <p:spPr>
          <a:xfrm>
            <a:off x="395535" y="3966155"/>
            <a:ext cx="8496943" cy="830997"/>
          </a:xfrm>
          <a:prstGeom prst="rect">
            <a:avLst/>
          </a:prstGeom>
          <a:noFill/>
        </p:spPr>
        <p:txBody>
          <a:bodyPr wrap="square" rtlCol="0">
            <a:spAutoFit/>
          </a:bodyPr>
          <a:lstStyle/>
          <a:p>
            <a:pPr marL="285750" indent="-285750" algn="just">
              <a:buFont typeface="Candara" panose="020E0502030303020204" pitchFamily="34" charset="0"/>
              <a:buChar char="*"/>
            </a:pPr>
            <a:r>
              <a:rPr lang="pt-BR" sz="2400" dirty="0"/>
              <a:t>Esclarecer a comunidade sobre a periodicidade preconizada para a realização do exame </a:t>
            </a:r>
            <a:r>
              <a:rPr lang="pt-BR" sz="2400" dirty="0" err="1"/>
              <a:t>citopatológico</a:t>
            </a:r>
            <a:r>
              <a:rPr lang="pt-BR" sz="2400" dirty="0"/>
              <a:t> do colo uterino.</a:t>
            </a:r>
          </a:p>
        </p:txBody>
      </p:sp>
      <p:sp>
        <p:nvSpPr>
          <p:cNvPr id="9" name="CaixaDeTexto 8"/>
          <p:cNvSpPr txBox="1"/>
          <p:nvPr/>
        </p:nvSpPr>
        <p:spPr>
          <a:xfrm>
            <a:off x="422374" y="4974267"/>
            <a:ext cx="8470105" cy="830997"/>
          </a:xfrm>
          <a:prstGeom prst="rect">
            <a:avLst/>
          </a:prstGeom>
          <a:noFill/>
        </p:spPr>
        <p:txBody>
          <a:bodyPr wrap="square" rtlCol="0">
            <a:spAutoFit/>
          </a:bodyPr>
          <a:lstStyle/>
          <a:p>
            <a:pPr marL="285750" indent="-285750" algn="just">
              <a:buFont typeface="Candara" panose="020E0502030303020204" pitchFamily="34" charset="0"/>
              <a:buChar char="*"/>
            </a:pPr>
            <a:r>
              <a:rPr lang="pt-BR" sz="2400" dirty="0"/>
              <a:t>Esclarecer a comunidade sobre a importância da realização de mamografia pelas mulheres de 50 a 69 anos de idade. </a:t>
            </a:r>
          </a:p>
        </p:txBody>
      </p:sp>
      <p:sp>
        <p:nvSpPr>
          <p:cNvPr id="10" name="CaixaDeTexto 9"/>
          <p:cNvSpPr txBox="1"/>
          <p:nvPr/>
        </p:nvSpPr>
        <p:spPr>
          <a:xfrm>
            <a:off x="422374" y="5910371"/>
            <a:ext cx="8470105" cy="830997"/>
          </a:xfrm>
          <a:prstGeom prst="rect">
            <a:avLst/>
          </a:prstGeom>
          <a:noFill/>
        </p:spPr>
        <p:txBody>
          <a:bodyPr wrap="square" rtlCol="0">
            <a:spAutoFit/>
          </a:bodyPr>
          <a:lstStyle/>
          <a:p>
            <a:pPr marL="285750" indent="-285750">
              <a:buFont typeface="Candara" panose="020E0502030303020204" pitchFamily="34" charset="0"/>
              <a:buChar char="*"/>
            </a:pPr>
            <a:r>
              <a:rPr lang="pt-BR" sz="2400" dirty="0"/>
              <a:t>Esclarecer a comunidade sobre a importância de realização do autoexame de mamas. </a:t>
            </a:r>
          </a:p>
        </p:txBody>
      </p:sp>
      <p:sp>
        <p:nvSpPr>
          <p:cNvPr id="11" name="Título 2"/>
          <p:cNvSpPr txBox="1">
            <a:spLocks/>
          </p:cNvSpPr>
          <p:nvPr/>
        </p:nvSpPr>
        <p:spPr>
          <a:xfrm>
            <a:off x="179388" y="4462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 </a:t>
            </a:r>
            <a:r>
              <a:rPr lang="pt-BR" sz="1800" dirty="0" smtClean="0">
                <a:solidFill>
                  <a:srgbClr val="450EB2"/>
                </a:solidFill>
              </a:rPr>
              <a:t/>
            </a:r>
            <a:br>
              <a:rPr lang="pt-BR" sz="1800" dirty="0" smtClean="0">
                <a:solidFill>
                  <a:srgbClr val="450EB2"/>
                </a:solidFill>
              </a:rPr>
            </a:br>
            <a:endParaRPr lang="pt-BR" sz="1800" dirty="0"/>
          </a:p>
        </p:txBody>
      </p:sp>
    </p:spTree>
    <p:extLst>
      <p:ext uri="{BB962C8B-B14F-4D97-AF65-F5344CB8AC3E}">
        <p14:creationId xmlns:p14="http://schemas.microsoft.com/office/powerpoint/2010/main" xmlns="" val="4252343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0144" y="1916832"/>
            <a:ext cx="8640960" cy="4801314"/>
          </a:xfrm>
          <a:prstGeom prst="rect">
            <a:avLst/>
          </a:prstGeom>
        </p:spPr>
        <p:txBody>
          <a:bodyPr wrap="square">
            <a:spAutoFit/>
          </a:bodyPr>
          <a:lstStyle/>
          <a:p>
            <a:pPr marL="342900" indent="-342900">
              <a:lnSpc>
                <a:spcPct val="150000"/>
              </a:lnSpc>
              <a:buFont typeface="Candara" panose="020E0502030303020204" pitchFamily="34" charset="0"/>
              <a:buChar char="*"/>
            </a:pPr>
            <a:r>
              <a:rPr lang="pt-BR" sz="2400" dirty="0" smtClean="0"/>
              <a:t>Esclarecer </a:t>
            </a:r>
            <a:r>
              <a:rPr lang="pt-BR" sz="2400" dirty="0"/>
              <a:t>a comunidade sobre a periodicidade preconizada para a realização do exame de mama. </a:t>
            </a:r>
          </a:p>
          <a:p>
            <a:pPr marL="342900" indent="-342900">
              <a:lnSpc>
                <a:spcPct val="150000"/>
              </a:lnSpc>
              <a:buFont typeface="Candara" panose="020E0502030303020204" pitchFamily="34" charset="0"/>
              <a:buChar char="*"/>
            </a:pPr>
            <a:r>
              <a:rPr lang="pt-BR" sz="2400" dirty="0" smtClean="0"/>
              <a:t>Informar </a:t>
            </a:r>
            <a:r>
              <a:rPr lang="pt-BR" sz="2400" dirty="0"/>
              <a:t>a comunidade sobre a importância de realização do exame para detecção precoce do câncer de colo de útero e de mama e do acompanhamento regular.</a:t>
            </a:r>
          </a:p>
          <a:p>
            <a:pPr marL="342900" indent="-342900">
              <a:lnSpc>
                <a:spcPct val="150000"/>
              </a:lnSpc>
              <a:buFont typeface="Candara" panose="020E0502030303020204" pitchFamily="34" charset="0"/>
              <a:buChar char="*"/>
            </a:pPr>
            <a:r>
              <a:rPr lang="pt-BR" sz="2400" dirty="0" smtClean="0"/>
              <a:t>Ouvir </a:t>
            </a:r>
            <a:r>
              <a:rPr lang="pt-BR" sz="2400" dirty="0"/>
              <a:t>a comunidade sobre estratégias para não ocorrer evasão das mulheres (se houver número excessivo de mulheres faltosas</a:t>
            </a:r>
            <a:r>
              <a:rPr lang="pt-BR" sz="2400" dirty="0" smtClean="0"/>
              <a:t>).</a:t>
            </a:r>
            <a:endParaRPr lang="pt-BR" dirty="0"/>
          </a:p>
          <a:p>
            <a:pPr marL="285750" indent="-285750">
              <a:buFont typeface="Candara" panose="020E0502030303020204" pitchFamily="34" charset="0"/>
              <a:buChar char="*"/>
            </a:pPr>
            <a:endParaRPr lang="pt-BR" dirty="0" smtClean="0"/>
          </a:p>
        </p:txBody>
      </p:sp>
      <p:sp>
        <p:nvSpPr>
          <p:cNvPr id="3" name="Espaço Reservado para Texto 7"/>
          <p:cNvSpPr txBox="1">
            <a:spLocks/>
          </p:cNvSpPr>
          <p:nvPr/>
        </p:nvSpPr>
        <p:spPr>
          <a:xfrm>
            <a:off x="1547664" y="1340768"/>
            <a:ext cx="6408711" cy="936103"/>
          </a:xfrm>
          <a:prstGeom prst="rect">
            <a:avLst/>
          </a:prstGeom>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None/>
            </a:pPr>
            <a:r>
              <a:rPr lang="pt-BR" b="1" dirty="0" smtClean="0">
                <a:solidFill>
                  <a:srgbClr val="450EB2"/>
                </a:solidFill>
              </a:rPr>
              <a:t>Engajamento Público</a:t>
            </a:r>
            <a:endParaRPr lang="pt-BR" dirty="0" smtClean="0">
              <a:solidFill>
                <a:srgbClr val="450EB2"/>
              </a:solidFill>
            </a:endParaRPr>
          </a:p>
          <a:p>
            <a:pPr marL="0" indent="0" algn="ctr">
              <a:buNone/>
            </a:pPr>
            <a:endParaRPr lang="pt-BR" dirty="0"/>
          </a:p>
        </p:txBody>
      </p:sp>
      <p:sp>
        <p:nvSpPr>
          <p:cNvPr id="4" name="Título 2"/>
          <p:cNvSpPr txBox="1">
            <a:spLocks/>
          </p:cNvSpPr>
          <p:nvPr/>
        </p:nvSpPr>
        <p:spPr>
          <a:xfrm>
            <a:off x="179388" y="4462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 </a:t>
            </a:r>
            <a:r>
              <a:rPr lang="pt-BR" sz="1800" dirty="0" smtClean="0">
                <a:solidFill>
                  <a:srgbClr val="450EB2"/>
                </a:solidFill>
              </a:rPr>
              <a:t/>
            </a:r>
            <a:br>
              <a:rPr lang="pt-BR" sz="1800" dirty="0" smtClean="0">
                <a:solidFill>
                  <a:srgbClr val="450EB2"/>
                </a:solidFill>
              </a:rPr>
            </a:br>
            <a:endParaRPr lang="pt-BR" sz="1800" dirty="0"/>
          </a:p>
        </p:txBody>
      </p:sp>
    </p:spTree>
    <p:extLst>
      <p:ext uri="{BB962C8B-B14F-4D97-AF65-F5344CB8AC3E}">
        <p14:creationId xmlns:p14="http://schemas.microsoft.com/office/powerpoint/2010/main" xmlns="" val="395688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Texto 8"/>
          <p:cNvSpPr>
            <a:spLocks noGrp="1"/>
          </p:cNvSpPr>
          <p:nvPr>
            <p:ph idx="1"/>
          </p:nvPr>
        </p:nvSpPr>
        <p:spPr>
          <a:xfrm>
            <a:off x="107504" y="2388021"/>
            <a:ext cx="8928992" cy="4353347"/>
          </a:xfrm>
        </p:spPr>
        <p:txBody>
          <a:bodyPr>
            <a:normAutofit/>
          </a:bodyPr>
          <a:lstStyle/>
          <a:p>
            <a:pPr marL="0" indent="0" algn="just">
              <a:buNone/>
            </a:pPr>
            <a:r>
              <a:rPr lang="pt-BR" sz="2800" b="1" dirty="0" smtClean="0">
                <a:solidFill>
                  <a:schemeClr val="tx1"/>
                </a:solidFill>
              </a:rPr>
              <a:t>Importância  da  prevenção do câncer de colo uterino e câncer de mama</a:t>
            </a:r>
          </a:p>
          <a:p>
            <a:pPr marL="0" indent="0" algn="just">
              <a:buNone/>
            </a:pPr>
            <a:r>
              <a:rPr lang="pt-BR" sz="2800" dirty="0" smtClean="0">
                <a:solidFill>
                  <a:schemeClr val="tx1"/>
                </a:solidFill>
              </a:rPr>
              <a:t>  </a:t>
            </a:r>
          </a:p>
          <a:p>
            <a:pPr>
              <a:buClr>
                <a:schemeClr val="tx1"/>
              </a:buClr>
            </a:pPr>
            <a:r>
              <a:rPr lang="pt-BR" b="1" dirty="0" smtClean="0">
                <a:solidFill>
                  <a:srgbClr val="450EB2"/>
                </a:solidFill>
              </a:rPr>
              <a:t>Incidência e mortalidade de câncer de colo de útero e mama;</a:t>
            </a:r>
          </a:p>
          <a:p>
            <a:endParaRPr lang="pt-BR" b="1" dirty="0">
              <a:solidFill>
                <a:srgbClr val="450EB2"/>
              </a:solidFill>
            </a:endParaRPr>
          </a:p>
          <a:p>
            <a:pPr>
              <a:buClr>
                <a:schemeClr val="tx2"/>
              </a:buClr>
            </a:pPr>
            <a:r>
              <a:rPr lang="pt-BR" b="1" dirty="0" smtClean="0">
                <a:solidFill>
                  <a:srgbClr val="450EB2"/>
                </a:solidFill>
              </a:rPr>
              <a:t>Ações programáticas/intervenção.  </a:t>
            </a:r>
            <a:endParaRPr lang="pt-BR" b="1" dirty="0">
              <a:solidFill>
                <a:srgbClr val="450EB2"/>
              </a:solidFill>
            </a:endParaRPr>
          </a:p>
        </p:txBody>
      </p:sp>
      <p:sp>
        <p:nvSpPr>
          <p:cNvPr id="3" name="Título 2"/>
          <p:cNvSpPr>
            <a:spLocks noGrp="1"/>
          </p:cNvSpPr>
          <p:nvPr>
            <p:ph type="title"/>
          </p:nvPr>
        </p:nvSpPr>
        <p:spPr/>
        <p:txBody>
          <a:bodyPr>
            <a:normAutofit fontScale="90000"/>
          </a:bodyPr>
          <a:lstStyle/>
          <a:p>
            <a:r>
              <a:rPr lang="pt-BR" dirty="0" smtClean="0"/>
              <a:t/>
            </a:r>
            <a:br>
              <a:rPr lang="pt-BR" dirty="0" smtClean="0"/>
            </a:br>
            <a:r>
              <a:rPr lang="pt-BR" sz="3600" b="1" dirty="0" smtClean="0">
                <a:solidFill>
                  <a:schemeClr val="tx1"/>
                </a:solidFill>
                <a:latin typeface="Arial" pitchFamily="34" charset="0"/>
                <a:cs typeface="Arial" pitchFamily="34" charset="0"/>
              </a:rPr>
              <a:t>Introdução </a:t>
            </a:r>
            <a:r>
              <a:rPr lang="pt-BR" sz="3600" b="1" dirty="0" smtClean="0">
                <a:solidFill>
                  <a:srgbClr val="450EB2"/>
                </a:solidFill>
                <a:latin typeface="Arial" pitchFamily="34" charset="0"/>
                <a:cs typeface="Arial" pitchFamily="34" charset="0"/>
              </a:rPr>
              <a:t> </a:t>
            </a:r>
            <a:r>
              <a:rPr lang="pt-BR" sz="3600" dirty="0" smtClean="0">
                <a:solidFill>
                  <a:schemeClr val="tx1"/>
                </a:solidFill>
                <a:latin typeface="Arial" pitchFamily="34" charset="0"/>
                <a:cs typeface="Arial" pitchFamily="34" charset="0"/>
              </a:rPr>
              <a:t/>
            </a:r>
            <a:br>
              <a:rPr lang="pt-BR" sz="3600" dirty="0" smtClean="0">
                <a:solidFill>
                  <a:schemeClr val="tx1"/>
                </a:solidFill>
                <a:latin typeface="Arial" pitchFamily="34" charset="0"/>
                <a:cs typeface="Arial" pitchFamily="34" charset="0"/>
              </a:rPr>
            </a:br>
            <a:endParaRPr lang="pt-BR" sz="3200" dirty="0">
              <a:solidFill>
                <a:schemeClr val="tx1"/>
              </a:solidFill>
            </a:endParaRPr>
          </a:p>
        </p:txBody>
      </p:sp>
    </p:spTree>
    <p:extLst>
      <p:ext uri="{BB962C8B-B14F-4D97-AF65-F5344CB8AC3E}">
        <p14:creationId xmlns:p14="http://schemas.microsoft.com/office/powerpoint/2010/main" xmlns="" val="1428821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2132856"/>
            <a:ext cx="8568952" cy="3970318"/>
          </a:xfrm>
          <a:prstGeom prst="rect">
            <a:avLst/>
          </a:prstGeom>
        </p:spPr>
        <p:txBody>
          <a:bodyPr wrap="square">
            <a:spAutoFit/>
          </a:bodyPr>
          <a:lstStyle/>
          <a:p>
            <a:pPr marL="342900" indent="-342900">
              <a:lnSpc>
                <a:spcPct val="150000"/>
              </a:lnSpc>
              <a:buFont typeface="Candara" panose="020E0502030303020204" pitchFamily="34" charset="0"/>
              <a:buChar char="*"/>
            </a:pPr>
            <a:r>
              <a:rPr lang="pt-BR" sz="2400" dirty="0" smtClean="0"/>
              <a:t>Esclarecer </a:t>
            </a:r>
            <a:r>
              <a:rPr lang="pt-BR" sz="2400" dirty="0"/>
              <a:t>as mulheres e a comunidade sobre a periodicidade preconizada para a realização dos exames. </a:t>
            </a:r>
          </a:p>
          <a:p>
            <a:pPr marL="342900" indent="-342900">
              <a:lnSpc>
                <a:spcPct val="150000"/>
              </a:lnSpc>
              <a:buFont typeface="Candara" panose="020E0502030303020204" pitchFamily="34" charset="0"/>
              <a:buChar char="*"/>
            </a:pPr>
            <a:r>
              <a:rPr lang="pt-BR" sz="2400" dirty="0" smtClean="0"/>
              <a:t>Compartilhar </a:t>
            </a:r>
            <a:r>
              <a:rPr lang="pt-BR" sz="2400" dirty="0"/>
              <a:t>com as usuárias e a comunidade as condutas esperadas para que possam exercer o controle </a:t>
            </a:r>
            <a:r>
              <a:rPr lang="pt-BR" sz="2400" dirty="0" smtClean="0"/>
              <a:t>social</a:t>
            </a:r>
          </a:p>
          <a:p>
            <a:pPr marL="342900" indent="-342900">
              <a:lnSpc>
                <a:spcPct val="150000"/>
              </a:lnSpc>
              <a:buFont typeface="Candara" panose="020E0502030303020204" pitchFamily="34" charset="0"/>
              <a:buChar char="*"/>
            </a:pPr>
            <a:r>
              <a:rPr lang="pt-BR" sz="2400" dirty="0" smtClean="0"/>
              <a:t>Informar </a:t>
            </a:r>
            <a:r>
              <a:rPr lang="pt-BR" sz="2400" dirty="0"/>
              <a:t>as mulheres e a comunidade sobre tempo de espera para retorno do resultado do exame citopatológico de colo de útero. </a:t>
            </a:r>
            <a:endParaRPr lang="pt-BR" sz="2400" dirty="0" smtClean="0"/>
          </a:p>
        </p:txBody>
      </p:sp>
      <p:sp>
        <p:nvSpPr>
          <p:cNvPr id="3" name="Espaço Reservado para Texto 7"/>
          <p:cNvSpPr txBox="1">
            <a:spLocks/>
          </p:cNvSpPr>
          <p:nvPr/>
        </p:nvSpPr>
        <p:spPr>
          <a:xfrm>
            <a:off x="1547664" y="1340768"/>
            <a:ext cx="6408711" cy="936103"/>
          </a:xfrm>
          <a:prstGeom prst="rect">
            <a:avLst/>
          </a:prstGeom>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None/>
            </a:pPr>
            <a:r>
              <a:rPr lang="pt-BR" b="1" dirty="0" smtClean="0">
                <a:solidFill>
                  <a:srgbClr val="450EB2"/>
                </a:solidFill>
              </a:rPr>
              <a:t>Engajamento Público</a:t>
            </a:r>
            <a:endParaRPr lang="pt-BR" dirty="0" smtClean="0">
              <a:solidFill>
                <a:srgbClr val="450EB2"/>
              </a:solidFill>
            </a:endParaRPr>
          </a:p>
          <a:p>
            <a:pPr marL="0" indent="0" algn="ctr">
              <a:buNone/>
            </a:pPr>
            <a:endParaRPr lang="pt-BR" dirty="0"/>
          </a:p>
        </p:txBody>
      </p:sp>
      <p:sp>
        <p:nvSpPr>
          <p:cNvPr id="4" name="Título 2"/>
          <p:cNvSpPr txBox="1">
            <a:spLocks/>
          </p:cNvSpPr>
          <p:nvPr/>
        </p:nvSpPr>
        <p:spPr>
          <a:xfrm>
            <a:off x="179388" y="4462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 </a:t>
            </a:r>
            <a:r>
              <a:rPr lang="pt-BR" sz="1800" dirty="0" smtClean="0">
                <a:solidFill>
                  <a:srgbClr val="450EB2"/>
                </a:solidFill>
              </a:rPr>
              <a:t/>
            </a:r>
            <a:br>
              <a:rPr lang="pt-BR" sz="1800" dirty="0" smtClean="0">
                <a:solidFill>
                  <a:srgbClr val="450EB2"/>
                </a:solidFill>
              </a:rPr>
            </a:br>
            <a:endParaRPr lang="pt-BR" sz="1800" dirty="0"/>
          </a:p>
        </p:txBody>
      </p:sp>
    </p:spTree>
    <p:extLst>
      <p:ext uri="{BB962C8B-B14F-4D97-AF65-F5344CB8AC3E}">
        <p14:creationId xmlns:p14="http://schemas.microsoft.com/office/powerpoint/2010/main" xmlns="" val="2038063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2276872"/>
            <a:ext cx="8568952" cy="3416320"/>
          </a:xfrm>
          <a:prstGeom prst="rect">
            <a:avLst/>
          </a:prstGeom>
        </p:spPr>
        <p:txBody>
          <a:bodyPr wrap="square">
            <a:spAutoFit/>
          </a:bodyPr>
          <a:lstStyle/>
          <a:p>
            <a:pPr marL="342900" indent="-342900" algn="just">
              <a:lnSpc>
                <a:spcPct val="150000"/>
              </a:lnSpc>
              <a:buFont typeface="Candara" panose="020E0502030303020204" pitchFamily="34" charset="0"/>
              <a:buChar char="*"/>
            </a:pPr>
            <a:r>
              <a:rPr lang="pt-BR" sz="2400" dirty="0" smtClean="0"/>
              <a:t>Compartilhar </a:t>
            </a:r>
            <a:r>
              <a:rPr lang="pt-BR" sz="2400" dirty="0"/>
              <a:t>com as usuárias e a comunidade os indicadores de monitoramento da qualidade dos exames coletados</a:t>
            </a:r>
            <a:r>
              <a:rPr lang="pt-BR" sz="2400" dirty="0" smtClean="0"/>
              <a:t>.</a:t>
            </a:r>
          </a:p>
          <a:p>
            <a:pPr algn="just">
              <a:lnSpc>
                <a:spcPct val="150000"/>
              </a:lnSpc>
            </a:pPr>
            <a:endParaRPr lang="pt-BR" sz="2400" dirty="0"/>
          </a:p>
          <a:p>
            <a:pPr marL="342900" indent="-342900" algn="just">
              <a:lnSpc>
                <a:spcPct val="150000"/>
              </a:lnSpc>
              <a:buFont typeface="Candara" panose="020E0502030303020204" pitchFamily="34" charset="0"/>
              <a:buChar char="*"/>
            </a:pPr>
            <a:r>
              <a:rPr lang="pt-BR" sz="2400" dirty="0" smtClean="0"/>
              <a:t>Esclarecer </a:t>
            </a:r>
            <a:r>
              <a:rPr lang="pt-BR" sz="2400" dirty="0"/>
              <a:t>as mulheres sobre o seu direito de manutenção dos registros de saúde no serviço inclusive sobre a possibilidade de solicitação de segunda via se necessário</a:t>
            </a:r>
          </a:p>
        </p:txBody>
      </p:sp>
      <p:sp>
        <p:nvSpPr>
          <p:cNvPr id="3" name="Espaço Reservado para Texto 7"/>
          <p:cNvSpPr txBox="1">
            <a:spLocks/>
          </p:cNvSpPr>
          <p:nvPr/>
        </p:nvSpPr>
        <p:spPr>
          <a:xfrm>
            <a:off x="1547664" y="1340768"/>
            <a:ext cx="6408711" cy="936103"/>
          </a:xfrm>
          <a:prstGeom prst="rect">
            <a:avLst/>
          </a:prstGeom>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None/>
            </a:pPr>
            <a:r>
              <a:rPr lang="pt-BR" b="1" dirty="0" smtClean="0">
                <a:solidFill>
                  <a:srgbClr val="450EB2"/>
                </a:solidFill>
              </a:rPr>
              <a:t>Engajamento Público</a:t>
            </a:r>
            <a:endParaRPr lang="pt-BR" dirty="0" smtClean="0">
              <a:solidFill>
                <a:srgbClr val="450EB2"/>
              </a:solidFill>
            </a:endParaRPr>
          </a:p>
          <a:p>
            <a:pPr marL="0" indent="0" algn="ctr">
              <a:buNone/>
            </a:pPr>
            <a:endParaRPr lang="pt-BR" dirty="0"/>
          </a:p>
        </p:txBody>
      </p:sp>
      <p:sp>
        <p:nvSpPr>
          <p:cNvPr id="4" name="Título 2"/>
          <p:cNvSpPr txBox="1">
            <a:spLocks/>
          </p:cNvSpPr>
          <p:nvPr/>
        </p:nvSpPr>
        <p:spPr>
          <a:xfrm>
            <a:off x="179388" y="4462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a:t>
            </a:r>
            <a:r>
              <a:rPr lang="pt-BR" sz="1800" dirty="0" smtClean="0">
                <a:solidFill>
                  <a:srgbClr val="450EB2"/>
                </a:solidFill>
              </a:rPr>
              <a:t/>
            </a:r>
            <a:br>
              <a:rPr lang="pt-BR" sz="1800" dirty="0" smtClean="0">
                <a:solidFill>
                  <a:srgbClr val="450EB2"/>
                </a:solidFill>
              </a:rPr>
            </a:br>
            <a:endParaRPr lang="pt-BR" sz="1800" dirty="0"/>
          </a:p>
        </p:txBody>
      </p:sp>
    </p:spTree>
    <p:extLst>
      <p:ext uri="{BB962C8B-B14F-4D97-AF65-F5344CB8AC3E}">
        <p14:creationId xmlns:p14="http://schemas.microsoft.com/office/powerpoint/2010/main" xmlns="" val="2977518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969" y="1700808"/>
            <a:ext cx="8280920" cy="5632311"/>
          </a:xfrm>
          <a:prstGeom prst="rect">
            <a:avLst/>
          </a:prstGeom>
        </p:spPr>
        <p:txBody>
          <a:bodyPr wrap="square">
            <a:spAutoFit/>
          </a:bodyPr>
          <a:lstStyle/>
          <a:p>
            <a:pPr marL="342900" indent="-342900" algn="just">
              <a:lnSpc>
                <a:spcPct val="150000"/>
              </a:lnSpc>
              <a:buFont typeface="Candara" panose="020E0502030303020204" pitchFamily="34" charset="0"/>
              <a:buChar char="*"/>
            </a:pPr>
            <a:r>
              <a:rPr lang="pt-BR" sz="2400" dirty="0" smtClean="0"/>
              <a:t>Esclarecer </a:t>
            </a:r>
            <a:r>
              <a:rPr lang="pt-BR" sz="2400" dirty="0"/>
              <a:t>as mulheres e a comunidade sobre os fatores de risco para câncer de colo de útero e de mama. </a:t>
            </a:r>
          </a:p>
          <a:p>
            <a:pPr marL="342900" indent="-342900" algn="just">
              <a:lnSpc>
                <a:spcPct val="150000"/>
              </a:lnSpc>
              <a:buFont typeface="Candara" panose="020E0502030303020204" pitchFamily="34" charset="0"/>
              <a:buChar char="*"/>
            </a:pPr>
            <a:r>
              <a:rPr lang="pt-BR" sz="2400" dirty="0" smtClean="0"/>
              <a:t>Estabelecer </a:t>
            </a:r>
            <a:r>
              <a:rPr lang="pt-BR" sz="2400" dirty="0"/>
              <a:t>medidas de combate aos fatores de risco passíveis de modificação. </a:t>
            </a:r>
            <a:endParaRPr lang="pt-BR" sz="2400" dirty="0" smtClean="0"/>
          </a:p>
          <a:p>
            <a:pPr marL="342900" indent="-342900" algn="just">
              <a:lnSpc>
                <a:spcPct val="150000"/>
              </a:lnSpc>
              <a:buFont typeface="Candara" panose="020E0502030303020204" pitchFamily="34" charset="0"/>
              <a:buChar char="*"/>
            </a:pPr>
            <a:r>
              <a:rPr lang="pt-BR" sz="2400" dirty="0" smtClean="0"/>
              <a:t>Ensinar </a:t>
            </a:r>
            <a:r>
              <a:rPr lang="pt-BR" sz="2400" dirty="0"/>
              <a:t>a população sobre os sinais de alerta para detecção precoce de câncer de colo de útero e de mama. </a:t>
            </a:r>
            <a:endParaRPr lang="pt-BR" sz="2400" dirty="0" smtClean="0"/>
          </a:p>
          <a:p>
            <a:pPr marL="342900" indent="-342900" algn="just">
              <a:lnSpc>
                <a:spcPct val="150000"/>
              </a:lnSpc>
              <a:buFont typeface="Candara" panose="020E0502030303020204" pitchFamily="34" charset="0"/>
              <a:buChar char="*"/>
            </a:pPr>
            <a:r>
              <a:rPr lang="pt-BR" sz="2400" dirty="0" smtClean="0"/>
              <a:t>Incentivar </a:t>
            </a:r>
            <a:r>
              <a:rPr lang="pt-BR" sz="2400" dirty="0"/>
              <a:t>na comunidade para: o uso de preservativos; a não adesão ao uso de tabaco, álcool e drogas; a prática de atividade física regular; os hábitos alimentares saudáveis</a:t>
            </a:r>
            <a:endParaRPr lang="pt-BR" sz="2400" dirty="0" smtClean="0"/>
          </a:p>
          <a:p>
            <a:pPr marL="342900" indent="-342900" algn="just">
              <a:lnSpc>
                <a:spcPct val="150000"/>
              </a:lnSpc>
              <a:buFont typeface="Candara" panose="020E0502030303020204" pitchFamily="34" charset="0"/>
              <a:buChar char="*"/>
            </a:pPr>
            <a:endParaRPr lang="pt-BR" sz="2400" dirty="0"/>
          </a:p>
        </p:txBody>
      </p:sp>
      <p:sp>
        <p:nvSpPr>
          <p:cNvPr id="3" name="Espaço Reservado para Texto 7"/>
          <p:cNvSpPr txBox="1">
            <a:spLocks/>
          </p:cNvSpPr>
          <p:nvPr/>
        </p:nvSpPr>
        <p:spPr>
          <a:xfrm>
            <a:off x="1547664" y="1340768"/>
            <a:ext cx="6408711" cy="936103"/>
          </a:xfrm>
          <a:prstGeom prst="rect">
            <a:avLst/>
          </a:prstGeom>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None/>
            </a:pPr>
            <a:r>
              <a:rPr lang="pt-BR" b="1" dirty="0" smtClean="0">
                <a:solidFill>
                  <a:srgbClr val="450EB2"/>
                </a:solidFill>
              </a:rPr>
              <a:t>Engajamento Público</a:t>
            </a:r>
            <a:endParaRPr lang="pt-BR" dirty="0" smtClean="0">
              <a:solidFill>
                <a:srgbClr val="450EB2"/>
              </a:solidFill>
            </a:endParaRPr>
          </a:p>
          <a:p>
            <a:pPr marL="0" indent="0" algn="ctr">
              <a:buNone/>
            </a:pPr>
            <a:endParaRPr lang="pt-BR" dirty="0"/>
          </a:p>
        </p:txBody>
      </p:sp>
      <p:sp>
        <p:nvSpPr>
          <p:cNvPr id="4" name="Título 2"/>
          <p:cNvSpPr txBox="1">
            <a:spLocks/>
          </p:cNvSpPr>
          <p:nvPr/>
        </p:nvSpPr>
        <p:spPr>
          <a:xfrm>
            <a:off x="179388" y="4462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 </a:t>
            </a:r>
            <a:r>
              <a:rPr lang="pt-BR" sz="1800" dirty="0" smtClean="0">
                <a:solidFill>
                  <a:srgbClr val="450EB2"/>
                </a:solidFill>
              </a:rPr>
              <a:t/>
            </a:r>
            <a:br>
              <a:rPr lang="pt-BR" sz="1800" dirty="0" smtClean="0">
                <a:solidFill>
                  <a:srgbClr val="450EB2"/>
                </a:solidFill>
              </a:rPr>
            </a:br>
            <a:endParaRPr lang="pt-BR" sz="1800" dirty="0"/>
          </a:p>
        </p:txBody>
      </p:sp>
    </p:spTree>
    <p:extLst>
      <p:ext uri="{BB962C8B-B14F-4D97-AF65-F5344CB8AC3E}">
        <p14:creationId xmlns:p14="http://schemas.microsoft.com/office/powerpoint/2010/main" xmlns="" val="1702480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2099989"/>
            <a:ext cx="8712967" cy="4857403"/>
          </a:xfrm>
        </p:spPr>
        <p:txBody>
          <a:bodyPr>
            <a:normAutofit/>
          </a:bodyPr>
          <a:lstStyle/>
          <a:p>
            <a:pPr algn="just">
              <a:lnSpc>
                <a:spcPct val="150000"/>
              </a:lnSpc>
              <a:buClrTx/>
            </a:pPr>
            <a:r>
              <a:rPr lang="pt-BR" dirty="0" smtClean="0"/>
              <a:t>Capacitar </a:t>
            </a:r>
            <a:r>
              <a:rPr lang="pt-BR" dirty="0"/>
              <a:t>a equipe da unidade de saúde no acolhimento às mulheres de 25 a 64 anos de idade.</a:t>
            </a:r>
          </a:p>
          <a:p>
            <a:pPr algn="just">
              <a:lnSpc>
                <a:spcPct val="150000"/>
              </a:lnSpc>
              <a:buClrTx/>
            </a:pPr>
            <a:r>
              <a:rPr lang="pt-BR" dirty="0" smtClean="0"/>
              <a:t>Capacitar </a:t>
            </a:r>
            <a:r>
              <a:rPr lang="pt-BR" dirty="0"/>
              <a:t>os ACS para o cadastramento das mulheres entre 25 a 64 anos.</a:t>
            </a:r>
          </a:p>
          <a:p>
            <a:pPr algn="just">
              <a:lnSpc>
                <a:spcPct val="150000"/>
              </a:lnSpc>
              <a:buClrTx/>
            </a:pPr>
            <a:r>
              <a:rPr lang="pt-BR" dirty="0" smtClean="0"/>
              <a:t>Capacitar </a:t>
            </a:r>
            <a:r>
              <a:rPr lang="pt-BR" dirty="0"/>
              <a:t>a equipe da unidade de saúde quanto a periodicidade de realização do exame citopatológico de colo do útero.</a:t>
            </a:r>
          </a:p>
          <a:p>
            <a:pPr algn="just">
              <a:lnSpc>
                <a:spcPct val="150000"/>
              </a:lnSpc>
              <a:buClrTx/>
            </a:pPr>
            <a:r>
              <a:rPr lang="pt-BR" dirty="0" smtClean="0"/>
              <a:t>Capacitar </a:t>
            </a:r>
            <a:r>
              <a:rPr lang="pt-BR" dirty="0"/>
              <a:t>a equipe da unidade de saúde no acolhimento às mulheres de 50 a 69 anos de idade</a:t>
            </a:r>
            <a:r>
              <a:rPr lang="pt-BR" dirty="0" smtClean="0"/>
              <a:t>.</a:t>
            </a:r>
            <a:endParaRPr lang="pt-BR" dirty="0"/>
          </a:p>
        </p:txBody>
      </p:sp>
      <p:sp>
        <p:nvSpPr>
          <p:cNvPr id="4" name="Título 2"/>
          <p:cNvSpPr txBox="1">
            <a:spLocks/>
          </p:cNvSpPr>
          <p:nvPr/>
        </p:nvSpPr>
        <p:spPr>
          <a:xfrm>
            <a:off x="179388" y="4462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a:t>
            </a:r>
            <a:r>
              <a:rPr lang="pt-BR" sz="1800" dirty="0" smtClean="0">
                <a:solidFill>
                  <a:srgbClr val="450EB2"/>
                </a:solidFill>
              </a:rPr>
              <a:t/>
            </a:r>
            <a:br>
              <a:rPr lang="pt-BR" sz="1800" dirty="0" smtClean="0">
                <a:solidFill>
                  <a:srgbClr val="450EB2"/>
                </a:solidFill>
              </a:rPr>
            </a:br>
            <a:endParaRPr lang="pt-BR" sz="1800" dirty="0"/>
          </a:p>
        </p:txBody>
      </p:sp>
      <p:sp>
        <p:nvSpPr>
          <p:cNvPr id="6" name="Retângulo 5"/>
          <p:cNvSpPr/>
          <p:nvPr/>
        </p:nvSpPr>
        <p:spPr>
          <a:xfrm>
            <a:off x="2375694" y="1383159"/>
            <a:ext cx="4572000" cy="461665"/>
          </a:xfrm>
          <a:prstGeom prst="rect">
            <a:avLst/>
          </a:prstGeom>
        </p:spPr>
        <p:txBody>
          <a:bodyPr>
            <a:spAutoFit/>
          </a:bodyPr>
          <a:lstStyle/>
          <a:p>
            <a:pPr algn="ctr"/>
            <a:r>
              <a:rPr lang="pt-BR" sz="2400" b="1" dirty="0">
                <a:solidFill>
                  <a:srgbClr val="450EB2"/>
                </a:solidFill>
              </a:rPr>
              <a:t>Qualificação da Prática </a:t>
            </a:r>
            <a:r>
              <a:rPr lang="pt-BR" sz="2400" b="1" dirty="0" smtClean="0">
                <a:solidFill>
                  <a:srgbClr val="450EB2"/>
                </a:solidFill>
              </a:rPr>
              <a:t>Clínica</a:t>
            </a:r>
            <a:endParaRPr lang="pt-BR" sz="2400" dirty="0"/>
          </a:p>
        </p:txBody>
      </p:sp>
    </p:spTree>
    <p:extLst>
      <p:ext uri="{BB962C8B-B14F-4D97-AF65-F5344CB8AC3E}">
        <p14:creationId xmlns:p14="http://schemas.microsoft.com/office/powerpoint/2010/main" xmlns="" val="1475835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251520" y="2420888"/>
            <a:ext cx="8640960" cy="3816424"/>
          </a:xfrm>
        </p:spPr>
        <p:txBody>
          <a:bodyPr>
            <a:normAutofit/>
          </a:bodyPr>
          <a:lstStyle/>
          <a:p>
            <a:pPr algn="just">
              <a:lnSpc>
                <a:spcPct val="150000"/>
              </a:lnSpc>
              <a:buClrTx/>
            </a:pPr>
            <a:r>
              <a:rPr lang="pt-BR" dirty="0" smtClean="0"/>
              <a:t>Capacitar </a:t>
            </a:r>
            <a:r>
              <a:rPr lang="pt-BR" dirty="0"/>
              <a:t>os ACS para o cadastramento das mulheres entre 50 a 69 anos de idade.</a:t>
            </a:r>
          </a:p>
          <a:p>
            <a:pPr algn="just">
              <a:lnSpc>
                <a:spcPct val="150000"/>
              </a:lnSpc>
              <a:buClrTx/>
            </a:pPr>
            <a:r>
              <a:rPr lang="pt-BR" dirty="0" smtClean="0"/>
              <a:t>Capacitar </a:t>
            </a:r>
            <a:r>
              <a:rPr lang="pt-BR" dirty="0"/>
              <a:t>a equipe da unidade de saúde quanto a periodicidade e a importância da realização da mamografia.</a:t>
            </a:r>
          </a:p>
          <a:p>
            <a:pPr algn="just">
              <a:lnSpc>
                <a:spcPct val="150000"/>
              </a:lnSpc>
              <a:buClrTx/>
            </a:pPr>
            <a:r>
              <a:rPr lang="pt-BR" dirty="0" smtClean="0"/>
              <a:t>Disponibilizar </a:t>
            </a:r>
            <a:r>
              <a:rPr lang="pt-BR" dirty="0"/>
              <a:t>protocolo técnico atualizado para o manejo dos resultados dos exames. </a:t>
            </a:r>
          </a:p>
          <a:p>
            <a:pPr algn="just">
              <a:buClrTx/>
            </a:pPr>
            <a:endParaRPr lang="pt-BR" dirty="0"/>
          </a:p>
        </p:txBody>
      </p:sp>
      <p:sp>
        <p:nvSpPr>
          <p:cNvPr id="3" name="Título 2"/>
          <p:cNvSpPr txBox="1">
            <a:spLocks/>
          </p:cNvSpPr>
          <p:nvPr/>
        </p:nvSpPr>
        <p:spPr>
          <a:xfrm>
            <a:off x="179388" y="44624"/>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a:t>
            </a:r>
            <a:r>
              <a:rPr lang="pt-BR" sz="1800" dirty="0" smtClean="0">
                <a:solidFill>
                  <a:srgbClr val="450EB2"/>
                </a:solidFill>
              </a:rPr>
              <a:t/>
            </a:r>
            <a:br>
              <a:rPr lang="pt-BR" sz="1800" dirty="0" smtClean="0">
                <a:solidFill>
                  <a:srgbClr val="450EB2"/>
                </a:solidFill>
              </a:rPr>
            </a:br>
            <a:endParaRPr lang="pt-BR" sz="1800" dirty="0"/>
          </a:p>
        </p:txBody>
      </p:sp>
      <p:sp>
        <p:nvSpPr>
          <p:cNvPr id="4" name="Retângulo 3"/>
          <p:cNvSpPr/>
          <p:nvPr/>
        </p:nvSpPr>
        <p:spPr>
          <a:xfrm>
            <a:off x="2375694" y="1383159"/>
            <a:ext cx="4572000" cy="461665"/>
          </a:xfrm>
          <a:prstGeom prst="rect">
            <a:avLst/>
          </a:prstGeom>
        </p:spPr>
        <p:txBody>
          <a:bodyPr>
            <a:spAutoFit/>
          </a:bodyPr>
          <a:lstStyle/>
          <a:p>
            <a:pPr algn="ctr"/>
            <a:r>
              <a:rPr lang="pt-BR" sz="2400" b="1" dirty="0">
                <a:solidFill>
                  <a:srgbClr val="450EB2"/>
                </a:solidFill>
              </a:rPr>
              <a:t>Qualificação da Prática </a:t>
            </a:r>
            <a:r>
              <a:rPr lang="pt-BR" sz="2400" b="1" dirty="0" smtClean="0">
                <a:solidFill>
                  <a:srgbClr val="450EB2"/>
                </a:solidFill>
              </a:rPr>
              <a:t>Clínica</a:t>
            </a:r>
            <a:endParaRPr lang="pt-BR" sz="2400" dirty="0"/>
          </a:p>
        </p:txBody>
      </p:sp>
    </p:spTree>
    <p:extLst>
      <p:ext uri="{BB962C8B-B14F-4D97-AF65-F5344CB8AC3E}">
        <p14:creationId xmlns:p14="http://schemas.microsoft.com/office/powerpoint/2010/main" xmlns="" val="1256390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251520" y="2388021"/>
            <a:ext cx="8640960" cy="3849291"/>
          </a:xfrm>
        </p:spPr>
        <p:txBody>
          <a:bodyPr>
            <a:normAutofit/>
          </a:bodyPr>
          <a:lstStyle/>
          <a:p>
            <a:pPr>
              <a:lnSpc>
                <a:spcPct val="150000"/>
              </a:lnSpc>
              <a:buClrTx/>
            </a:pPr>
            <a:r>
              <a:rPr lang="pt-BR" dirty="0" smtClean="0"/>
              <a:t>Capacitar </a:t>
            </a:r>
            <a:r>
              <a:rPr lang="pt-BR" dirty="0"/>
              <a:t>os ACS para que orientem a periodicidade adequada dos exames durante a busca ativa das faltosas.</a:t>
            </a:r>
          </a:p>
          <a:p>
            <a:pPr>
              <a:lnSpc>
                <a:spcPct val="150000"/>
              </a:lnSpc>
              <a:buClrTx/>
            </a:pPr>
            <a:r>
              <a:rPr lang="pt-BR" dirty="0" smtClean="0"/>
              <a:t>Capacitar </a:t>
            </a:r>
            <a:r>
              <a:rPr lang="pt-BR" dirty="0"/>
              <a:t>a equipe da unidade de saúde para o acolhimento da demanda por resultado de exames.</a:t>
            </a:r>
          </a:p>
          <a:p>
            <a:pPr>
              <a:lnSpc>
                <a:spcPct val="150000"/>
              </a:lnSpc>
              <a:buClrTx/>
            </a:pPr>
            <a:r>
              <a:rPr lang="pt-BR" dirty="0" smtClean="0"/>
              <a:t>Capacitar </a:t>
            </a:r>
            <a:r>
              <a:rPr lang="pt-BR" dirty="0"/>
              <a:t>a equipe da unidade de saúde para monitoramento dos resultados do exame citopatológico do colo uterino.</a:t>
            </a:r>
          </a:p>
          <a:p>
            <a:pPr>
              <a:buClrTx/>
            </a:pPr>
            <a:endParaRPr lang="pt-BR" dirty="0"/>
          </a:p>
        </p:txBody>
      </p:sp>
      <p:sp>
        <p:nvSpPr>
          <p:cNvPr id="3" name="Título 2"/>
          <p:cNvSpPr txBox="1">
            <a:spLocks/>
          </p:cNvSpPr>
          <p:nvPr/>
        </p:nvSpPr>
        <p:spPr>
          <a:xfrm>
            <a:off x="143892" y="188640"/>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a:t>
            </a:r>
            <a:endParaRPr lang="pt-BR" sz="1800" dirty="0"/>
          </a:p>
        </p:txBody>
      </p:sp>
      <p:sp>
        <p:nvSpPr>
          <p:cNvPr id="4" name="Retângulo 3"/>
          <p:cNvSpPr/>
          <p:nvPr/>
        </p:nvSpPr>
        <p:spPr>
          <a:xfrm>
            <a:off x="2340198" y="1441178"/>
            <a:ext cx="4572000" cy="461665"/>
          </a:xfrm>
          <a:prstGeom prst="rect">
            <a:avLst/>
          </a:prstGeom>
        </p:spPr>
        <p:txBody>
          <a:bodyPr>
            <a:spAutoFit/>
          </a:bodyPr>
          <a:lstStyle/>
          <a:p>
            <a:pPr algn="ctr"/>
            <a:r>
              <a:rPr lang="pt-BR" sz="2400" b="1" dirty="0">
                <a:solidFill>
                  <a:srgbClr val="450EB2"/>
                </a:solidFill>
              </a:rPr>
              <a:t>Qualificação da Prática </a:t>
            </a:r>
            <a:r>
              <a:rPr lang="pt-BR" sz="2400" b="1" dirty="0" smtClean="0">
                <a:solidFill>
                  <a:srgbClr val="450EB2"/>
                </a:solidFill>
              </a:rPr>
              <a:t>Clínica</a:t>
            </a:r>
            <a:endParaRPr lang="pt-BR" sz="2400" dirty="0"/>
          </a:p>
        </p:txBody>
      </p:sp>
    </p:spTree>
    <p:extLst>
      <p:ext uri="{BB962C8B-B14F-4D97-AF65-F5344CB8AC3E}">
        <p14:creationId xmlns:p14="http://schemas.microsoft.com/office/powerpoint/2010/main" xmlns="" val="2269458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251520" y="1988840"/>
            <a:ext cx="8640960" cy="5040560"/>
          </a:xfrm>
        </p:spPr>
        <p:txBody>
          <a:bodyPr>
            <a:normAutofit fontScale="85000" lnSpcReduction="10000"/>
          </a:bodyPr>
          <a:lstStyle/>
          <a:p>
            <a:pPr algn="just">
              <a:lnSpc>
                <a:spcPct val="150000"/>
              </a:lnSpc>
              <a:buClrTx/>
            </a:pPr>
            <a:r>
              <a:rPr lang="pt-BR" dirty="0"/>
              <a:t>Atualizar a equipe na coleta do citopatológico do colo de útero de acordo com protocolo do MS.</a:t>
            </a:r>
          </a:p>
          <a:p>
            <a:pPr algn="just">
              <a:lnSpc>
                <a:spcPct val="150000"/>
              </a:lnSpc>
              <a:buClrTx/>
            </a:pPr>
            <a:r>
              <a:rPr lang="pt-BR" dirty="0" smtClean="0"/>
              <a:t>Treinar </a:t>
            </a:r>
            <a:r>
              <a:rPr lang="pt-BR" dirty="0"/>
              <a:t>a equipe da unidade de saúde para o registro adequado das informações.</a:t>
            </a:r>
          </a:p>
          <a:p>
            <a:pPr algn="just">
              <a:lnSpc>
                <a:spcPct val="150000"/>
              </a:lnSpc>
              <a:buClrTx/>
            </a:pPr>
            <a:r>
              <a:rPr lang="pt-BR" dirty="0" smtClean="0"/>
              <a:t>Capacitar </a:t>
            </a:r>
            <a:r>
              <a:rPr lang="pt-BR" dirty="0"/>
              <a:t>a equipe da UBS para realizar avaliação de risco para câncer de colo de útero e de mama. </a:t>
            </a:r>
          </a:p>
          <a:p>
            <a:pPr algn="just">
              <a:lnSpc>
                <a:spcPct val="150000"/>
              </a:lnSpc>
              <a:buClrTx/>
            </a:pPr>
            <a:r>
              <a:rPr lang="pt-BR" dirty="0"/>
              <a:t> </a:t>
            </a:r>
            <a:r>
              <a:rPr lang="pt-BR" dirty="0" smtClean="0"/>
              <a:t>Capacitar </a:t>
            </a:r>
            <a:r>
              <a:rPr lang="pt-BR" dirty="0"/>
              <a:t>a equipe da UBS para medidas de controle dos fatores de risco passíveis de </a:t>
            </a:r>
            <a:r>
              <a:rPr lang="pt-BR" dirty="0" smtClean="0"/>
              <a:t>modificação</a:t>
            </a:r>
          </a:p>
          <a:p>
            <a:pPr algn="just">
              <a:lnSpc>
                <a:spcPct val="150000"/>
              </a:lnSpc>
              <a:buClrTx/>
            </a:pPr>
            <a:r>
              <a:rPr lang="pt-BR" dirty="0"/>
              <a:t>Capacitar a equipe para orientar a prevenção de DST e estratégias de combate aos fatores de risco para câncer de colo de útero e de mama.</a:t>
            </a:r>
          </a:p>
        </p:txBody>
      </p:sp>
      <p:sp>
        <p:nvSpPr>
          <p:cNvPr id="3" name="Título 2"/>
          <p:cNvSpPr txBox="1">
            <a:spLocks/>
          </p:cNvSpPr>
          <p:nvPr/>
        </p:nvSpPr>
        <p:spPr>
          <a:xfrm>
            <a:off x="143892" y="188640"/>
            <a:ext cx="8964612"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000" b="1" dirty="0" smtClean="0">
                <a:solidFill>
                  <a:schemeClr val="tx1"/>
                </a:solidFill>
              </a:rPr>
              <a:t/>
            </a:r>
            <a:br>
              <a:rPr lang="pt-BR" sz="2000" b="1" dirty="0" smtClean="0">
                <a:solidFill>
                  <a:schemeClr val="tx1"/>
                </a:solidFill>
              </a:rPr>
            </a:br>
            <a:endParaRPr lang="pt-BR" sz="2000" b="1" dirty="0"/>
          </a:p>
          <a:p>
            <a:r>
              <a:rPr lang="pt-BR" sz="2800" b="1" dirty="0" smtClean="0">
                <a:solidFill>
                  <a:schemeClr val="tx1"/>
                </a:solidFill>
              </a:rPr>
              <a:t>Metodologia </a:t>
            </a:r>
            <a:r>
              <a:rPr lang="pt-BR" sz="2800" b="1" dirty="0" smtClean="0"/>
              <a:t> </a:t>
            </a:r>
            <a:br>
              <a:rPr lang="pt-BR" sz="2800" b="1" dirty="0" smtClean="0"/>
            </a:br>
            <a:r>
              <a:rPr lang="pt-BR" sz="2000" b="1" dirty="0" smtClean="0">
                <a:solidFill>
                  <a:srgbClr val="FF0000"/>
                </a:solidFill>
              </a:rPr>
              <a:t>Ações </a:t>
            </a:r>
            <a:r>
              <a:rPr lang="pt-BR" sz="1800" dirty="0" smtClean="0">
                <a:solidFill>
                  <a:srgbClr val="450EB2"/>
                </a:solidFill>
              </a:rPr>
              <a:t/>
            </a:r>
            <a:br>
              <a:rPr lang="pt-BR" sz="1800" dirty="0" smtClean="0">
                <a:solidFill>
                  <a:srgbClr val="450EB2"/>
                </a:solidFill>
              </a:rPr>
            </a:br>
            <a:endParaRPr lang="pt-BR" sz="1800" dirty="0"/>
          </a:p>
        </p:txBody>
      </p:sp>
      <p:sp>
        <p:nvSpPr>
          <p:cNvPr id="4" name="Retângulo 3"/>
          <p:cNvSpPr/>
          <p:nvPr/>
        </p:nvSpPr>
        <p:spPr>
          <a:xfrm>
            <a:off x="2340198" y="1441178"/>
            <a:ext cx="4572000" cy="461665"/>
          </a:xfrm>
          <a:prstGeom prst="rect">
            <a:avLst/>
          </a:prstGeom>
        </p:spPr>
        <p:txBody>
          <a:bodyPr>
            <a:spAutoFit/>
          </a:bodyPr>
          <a:lstStyle/>
          <a:p>
            <a:pPr algn="ctr"/>
            <a:r>
              <a:rPr lang="pt-BR" sz="2400" b="1" dirty="0">
                <a:solidFill>
                  <a:srgbClr val="450EB2"/>
                </a:solidFill>
              </a:rPr>
              <a:t>Qualificação da Prática </a:t>
            </a:r>
            <a:r>
              <a:rPr lang="pt-BR" sz="2400" b="1" dirty="0" smtClean="0">
                <a:solidFill>
                  <a:srgbClr val="450EB2"/>
                </a:solidFill>
              </a:rPr>
              <a:t>Clínica</a:t>
            </a:r>
            <a:endParaRPr lang="pt-BR" sz="2400" dirty="0"/>
          </a:p>
        </p:txBody>
      </p:sp>
    </p:spTree>
    <p:extLst>
      <p:ext uri="{BB962C8B-B14F-4D97-AF65-F5344CB8AC3E}">
        <p14:creationId xmlns:p14="http://schemas.microsoft.com/office/powerpoint/2010/main" xmlns="" val="3786114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79512" y="980728"/>
            <a:ext cx="8712968" cy="5760640"/>
          </a:xfrm>
        </p:spPr>
        <p:txBody>
          <a:bodyPr>
            <a:normAutofit/>
          </a:bodyPr>
          <a:lstStyle/>
          <a:p>
            <a:pPr algn="l">
              <a:lnSpc>
                <a:spcPct val="150000"/>
              </a:lnSpc>
            </a:pPr>
            <a:r>
              <a:rPr lang="pt-BR" sz="2400" dirty="0" smtClean="0">
                <a:solidFill>
                  <a:schemeClr val="tx1"/>
                </a:solidFill>
              </a:rPr>
              <a:t>- Levantamento de mulheres em idade prioritária para realização dos exames (Ficha A)</a:t>
            </a:r>
            <a:br>
              <a:rPr lang="pt-BR" sz="2400" dirty="0" smtClean="0">
                <a:solidFill>
                  <a:schemeClr val="tx1"/>
                </a:solidFill>
              </a:rPr>
            </a:br>
            <a:r>
              <a:rPr lang="pt-BR" sz="2400" dirty="0" smtClean="0">
                <a:solidFill>
                  <a:schemeClr val="tx1"/>
                </a:solidFill>
              </a:rPr>
              <a:t>- Quais </a:t>
            </a:r>
            <a:r>
              <a:rPr lang="pt-BR" sz="2400" dirty="0">
                <a:solidFill>
                  <a:schemeClr val="tx1"/>
                </a:solidFill>
              </a:rPr>
              <a:t>mulheres não fazem parte do programa de prevenção do câncer da mama e do colo do </a:t>
            </a:r>
            <a:r>
              <a:rPr lang="pt-BR" sz="2400" dirty="0" smtClean="0">
                <a:solidFill>
                  <a:schemeClr val="tx1"/>
                </a:solidFill>
              </a:rPr>
              <a:t>útero</a:t>
            </a:r>
            <a:br>
              <a:rPr lang="pt-BR" sz="2400" dirty="0" smtClean="0">
                <a:solidFill>
                  <a:schemeClr val="tx1"/>
                </a:solidFill>
              </a:rPr>
            </a:br>
            <a:r>
              <a:rPr lang="pt-BR" sz="2400" dirty="0" smtClean="0">
                <a:solidFill>
                  <a:schemeClr val="tx1"/>
                </a:solidFill>
              </a:rPr>
              <a:t>- Quais </a:t>
            </a:r>
            <a:r>
              <a:rPr lang="pt-BR" sz="2400" dirty="0">
                <a:solidFill>
                  <a:schemeClr val="tx1"/>
                </a:solidFill>
              </a:rPr>
              <a:t>mulheres estão com exames em atraso e/ou </a:t>
            </a:r>
            <a:r>
              <a:rPr lang="pt-BR" sz="2400" dirty="0" smtClean="0">
                <a:solidFill>
                  <a:schemeClr val="tx1"/>
                </a:solidFill>
              </a:rPr>
              <a:t>atualizados</a:t>
            </a:r>
            <a:br>
              <a:rPr lang="pt-BR" sz="2400" dirty="0" smtClean="0">
                <a:solidFill>
                  <a:schemeClr val="tx1"/>
                </a:solidFill>
              </a:rPr>
            </a:br>
            <a:r>
              <a:rPr lang="pt-BR" sz="2400" dirty="0">
                <a:solidFill>
                  <a:schemeClr val="tx1"/>
                </a:solidFill>
              </a:rPr>
              <a:t>-</a:t>
            </a:r>
            <a:r>
              <a:rPr lang="pt-BR" sz="2400" dirty="0" smtClean="0">
                <a:solidFill>
                  <a:schemeClr val="tx1"/>
                </a:solidFill>
              </a:rPr>
              <a:t> Quais </a:t>
            </a:r>
            <a:r>
              <a:rPr lang="pt-BR" sz="2400" dirty="0">
                <a:solidFill>
                  <a:schemeClr val="tx1"/>
                </a:solidFill>
              </a:rPr>
              <a:t>buscam o serviço privado para realização de tais </a:t>
            </a:r>
            <a:r>
              <a:rPr lang="pt-BR" sz="2400" dirty="0" smtClean="0">
                <a:solidFill>
                  <a:schemeClr val="tx1"/>
                </a:solidFill>
              </a:rPr>
              <a:t>exames</a:t>
            </a:r>
            <a:endParaRPr lang="pt-BR" sz="2400" dirty="0">
              <a:solidFill>
                <a:schemeClr val="tx1"/>
              </a:solidFill>
            </a:endParaRPr>
          </a:p>
        </p:txBody>
      </p:sp>
      <p:sp>
        <p:nvSpPr>
          <p:cNvPr id="3" name="Espaço Reservado para Texto 2"/>
          <p:cNvSpPr>
            <a:spLocks noGrp="1"/>
          </p:cNvSpPr>
          <p:nvPr>
            <p:ph type="body" idx="4294967295"/>
          </p:nvPr>
        </p:nvSpPr>
        <p:spPr>
          <a:xfrm>
            <a:off x="251520" y="620688"/>
            <a:ext cx="8892480" cy="864096"/>
          </a:xfrm>
        </p:spPr>
        <p:txBody>
          <a:bodyPr>
            <a:normAutofit/>
          </a:bodyPr>
          <a:lstStyle/>
          <a:p>
            <a:pPr marL="0" indent="0" algn="ctr">
              <a:buNone/>
            </a:pPr>
            <a:r>
              <a:rPr lang="pt-BR" sz="3200" b="1" dirty="0" smtClean="0">
                <a:solidFill>
                  <a:schemeClr val="tx1"/>
                </a:solidFill>
              </a:rPr>
              <a:t>Logística</a:t>
            </a:r>
            <a:endParaRPr lang="pt-BR" sz="3200" b="1" dirty="0">
              <a:solidFill>
                <a:schemeClr val="tx1"/>
              </a:solidFill>
            </a:endParaRPr>
          </a:p>
        </p:txBody>
      </p:sp>
    </p:spTree>
    <p:extLst>
      <p:ext uri="{BB962C8B-B14F-4D97-AF65-F5344CB8AC3E}">
        <p14:creationId xmlns:p14="http://schemas.microsoft.com/office/powerpoint/2010/main" xmlns="" val="2847215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323528" y="1628800"/>
            <a:ext cx="8640960" cy="1252537"/>
          </a:xfrm>
        </p:spPr>
        <p:txBody>
          <a:bodyPr>
            <a:normAutofit/>
          </a:bodyPr>
          <a:lstStyle/>
          <a:p>
            <a:pPr algn="just">
              <a:lnSpc>
                <a:spcPct val="150000"/>
              </a:lnSpc>
            </a:pPr>
            <a:r>
              <a:rPr lang="pt-BR" sz="2400" dirty="0" smtClean="0">
                <a:solidFill>
                  <a:schemeClr val="tx1"/>
                </a:solidFill>
              </a:rPr>
              <a:t>- Monitoramento </a:t>
            </a:r>
            <a:r>
              <a:rPr lang="pt-BR" sz="2400" dirty="0">
                <a:solidFill>
                  <a:schemeClr val="tx1"/>
                </a:solidFill>
              </a:rPr>
              <a:t>das mulheres que realizam os exames (criação de 2 arquivos </a:t>
            </a:r>
            <a:r>
              <a:rPr lang="pt-BR" sz="2400" dirty="0" smtClean="0">
                <a:solidFill>
                  <a:schemeClr val="tx1"/>
                </a:solidFill>
              </a:rPr>
              <a:t>Excel: controle do câncer de colo de útero/mama)</a:t>
            </a:r>
            <a:endParaRPr lang="pt-BR" sz="2400" dirty="0">
              <a:solidFill>
                <a:schemeClr val="tx1"/>
              </a:solidFill>
            </a:endParaRPr>
          </a:p>
        </p:txBody>
      </p:sp>
      <p:sp>
        <p:nvSpPr>
          <p:cNvPr id="3" name="Espaço Reservado para Conteúdo 2"/>
          <p:cNvSpPr>
            <a:spLocks noGrp="1"/>
          </p:cNvSpPr>
          <p:nvPr>
            <p:ph idx="4294967295"/>
          </p:nvPr>
        </p:nvSpPr>
        <p:spPr>
          <a:xfrm>
            <a:off x="251520" y="2820491"/>
            <a:ext cx="8712968" cy="4352925"/>
          </a:xfrm>
        </p:spPr>
        <p:txBody>
          <a:bodyPr/>
          <a:lstStyle/>
          <a:p>
            <a:pPr marL="0" indent="0">
              <a:lnSpc>
                <a:spcPct val="150000"/>
              </a:lnSpc>
              <a:buNone/>
            </a:pPr>
            <a:r>
              <a:rPr lang="pt-BR" dirty="0" smtClean="0"/>
              <a:t>- Fichas espelho elaboradas pelo UFPEL / prontuário</a:t>
            </a:r>
          </a:p>
          <a:p>
            <a:pPr marL="0" indent="0">
              <a:lnSpc>
                <a:spcPct val="150000"/>
              </a:lnSpc>
              <a:buNone/>
            </a:pPr>
            <a:r>
              <a:rPr lang="pt-BR" dirty="0" smtClean="0"/>
              <a:t>- Avaliação da cobertura dos exames/Planilhas eletrônicas de controle elaboradas pela UFPEL</a:t>
            </a:r>
          </a:p>
          <a:p>
            <a:pPr marL="0" indent="0">
              <a:lnSpc>
                <a:spcPct val="150000"/>
              </a:lnSpc>
              <a:buNone/>
            </a:pPr>
            <a:r>
              <a:rPr lang="pt-BR" dirty="0" smtClean="0"/>
              <a:t>- Capacitação da equipe /Cadernos de atenção de controle dos cânceres de colo de útero e mama</a:t>
            </a:r>
          </a:p>
          <a:p>
            <a:pPr marL="0" indent="0">
              <a:lnSpc>
                <a:spcPct val="150000"/>
              </a:lnSpc>
              <a:buNone/>
            </a:pPr>
            <a:r>
              <a:rPr lang="pt-BR" dirty="0" smtClean="0"/>
              <a:t>- Solicitação de exame de mamografia (não é rotina da UBS)</a:t>
            </a:r>
          </a:p>
          <a:p>
            <a:pPr marL="0" indent="0">
              <a:lnSpc>
                <a:spcPct val="150000"/>
              </a:lnSpc>
              <a:buNone/>
            </a:pPr>
            <a:endParaRPr lang="pt-BR" dirty="0"/>
          </a:p>
        </p:txBody>
      </p:sp>
      <p:sp>
        <p:nvSpPr>
          <p:cNvPr id="4" name="Espaço Reservado para Texto 2"/>
          <p:cNvSpPr txBox="1">
            <a:spLocks/>
          </p:cNvSpPr>
          <p:nvPr/>
        </p:nvSpPr>
        <p:spPr>
          <a:xfrm>
            <a:off x="251520" y="620688"/>
            <a:ext cx="8892480" cy="8640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Font typeface="Symbol" pitchFamily="18" charset="2"/>
              <a:buNone/>
            </a:pPr>
            <a:r>
              <a:rPr lang="pt-BR" sz="3200" b="1" dirty="0" smtClean="0">
                <a:solidFill>
                  <a:schemeClr val="tx1"/>
                </a:solidFill>
              </a:rPr>
              <a:t>Logística</a:t>
            </a:r>
            <a:endParaRPr lang="pt-BR" sz="3200" b="1" dirty="0">
              <a:solidFill>
                <a:schemeClr val="tx1"/>
              </a:solidFill>
            </a:endParaRPr>
          </a:p>
        </p:txBody>
      </p:sp>
    </p:spTree>
    <p:extLst>
      <p:ext uri="{BB962C8B-B14F-4D97-AF65-F5344CB8AC3E}">
        <p14:creationId xmlns:p14="http://schemas.microsoft.com/office/powerpoint/2010/main" xmlns="" val="4198259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idx="1"/>
          </p:nvPr>
        </p:nvSpPr>
        <p:spPr>
          <a:xfrm>
            <a:off x="179512" y="3324125"/>
            <a:ext cx="8712968" cy="3345235"/>
          </a:xfrm>
        </p:spPr>
        <p:txBody>
          <a:bodyPr>
            <a:normAutofit/>
          </a:bodyPr>
          <a:lstStyle/>
          <a:p>
            <a:pPr marL="342900" indent="-342900">
              <a:buFontTx/>
              <a:buChar char="-"/>
            </a:pPr>
            <a:r>
              <a:rPr lang="pt-BR" sz="2600" b="1" dirty="0" smtClean="0">
                <a:solidFill>
                  <a:srgbClr val="450EB2"/>
                </a:solidFill>
              </a:rPr>
              <a:t>Propostas para alcance das metas:</a:t>
            </a:r>
            <a:endParaRPr lang="pt-BR" sz="2400" dirty="0" smtClean="0">
              <a:solidFill>
                <a:schemeClr val="tx1"/>
              </a:solidFill>
            </a:endParaRPr>
          </a:p>
          <a:p>
            <a:pPr marL="342900" indent="-342900">
              <a:buFontTx/>
              <a:buChar char="-"/>
            </a:pPr>
            <a:r>
              <a:rPr lang="pt-BR" sz="2400" dirty="0" smtClean="0">
                <a:solidFill>
                  <a:schemeClr val="tx1"/>
                </a:solidFill>
              </a:rPr>
              <a:t>- Orientações diversas com o publico e profissionais da equipe</a:t>
            </a:r>
          </a:p>
          <a:p>
            <a:pPr marL="342900" indent="-342900">
              <a:buFontTx/>
              <a:buChar char="-"/>
            </a:pPr>
            <a:r>
              <a:rPr lang="pt-BR" sz="2400" dirty="0" smtClean="0">
                <a:solidFill>
                  <a:schemeClr val="tx1"/>
                </a:solidFill>
              </a:rPr>
              <a:t>-Ampliação dos dias de coleta de CP e consultas</a:t>
            </a:r>
          </a:p>
          <a:p>
            <a:pPr marL="342900" indent="-342900">
              <a:buFontTx/>
              <a:buChar char="-"/>
            </a:pPr>
            <a:r>
              <a:rPr lang="pt-BR" sz="2400" dirty="0" smtClean="0">
                <a:solidFill>
                  <a:schemeClr val="tx1"/>
                </a:solidFill>
              </a:rPr>
              <a:t>- Campanhas</a:t>
            </a:r>
          </a:p>
          <a:p>
            <a:pPr marL="342900" indent="-342900">
              <a:buFontTx/>
              <a:buChar char="-"/>
            </a:pPr>
            <a:r>
              <a:rPr lang="pt-BR" dirty="0" smtClean="0">
                <a:solidFill>
                  <a:schemeClr val="tx1"/>
                </a:solidFill>
              </a:rPr>
              <a:t>- Alimentação das planilhas e acompanhamento da intervenção</a:t>
            </a:r>
          </a:p>
          <a:p>
            <a:pPr marL="342900" indent="-342900">
              <a:buFontTx/>
              <a:buChar char="-"/>
            </a:pPr>
            <a:r>
              <a:rPr lang="pt-BR" dirty="0" smtClean="0">
                <a:solidFill>
                  <a:schemeClr val="tx1"/>
                </a:solidFill>
              </a:rPr>
              <a:t>- Registros das atividades desenvolvidas ao longo da intervenção</a:t>
            </a:r>
            <a:endParaRPr lang="pt-BR" sz="2400" dirty="0">
              <a:solidFill>
                <a:schemeClr val="tx1"/>
              </a:solidFill>
            </a:endParaRPr>
          </a:p>
        </p:txBody>
      </p:sp>
      <p:sp>
        <p:nvSpPr>
          <p:cNvPr id="4" name="Título 3"/>
          <p:cNvSpPr>
            <a:spLocks noGrp="1"/>
          </p:cNvSpPr>
          <p:nvPr>
            <p:ph type="title"/>
          </p:nvPr>
        </p:nvSpPr>
        <p:spPr>
          <a:xfrm>
            <a:off x="539552" y="2132856"/>
            <a:ext cx="8229600" cy="1252728"/>
          </a:xfrm>
        </p:spPr>
        <p:txBody>
          <a:bodyPr>
            <a:normAutofit fontScale="90000"/>
          </a:bodyPr>
          <a:lstStyle/>
          <a:p>
            <a:pPr algn="l">
              <a:lnSpc>
                <a:spcPct val="150000"/>
              </a:lnSpc>
            </a:pPr>
            <a:r>
              <a:rPr lang="pt-BR" sz="2400" dirty="0" smtClean="0">
                <a:solidFill>
                  <a:schemeClr val="tx1"/>
                </a:solidFill>
              </a:rPr>
              <a:t>- O que se espera da intervenção? Aumentar o número de exames citopatológicos para 11% e mamografia 4%</a:t>
            </a:r>
            <a:br>
              <a:rPr lang="pt-BR" sz="2400" dirty="0" smtClean="0">
                <a:solidFill>
                  <a:schemeClr val="tx1"/>
                </a:solidFill>
              </a:rPr>
            </a:br>
            <a:r>
              <a:rPr lang="pt-BR" sz="2000" dirty="0">
                <a:solidFill>
                  <a:schemeClr val="tx1"/>
                </a:solidFill>
              </a:rPr>
              <a:t>-- </a:t>
            </a:r>
            <a:r>
              <a:rPr lang="pt-BR" sz="2400" dirty="0">
                <a:solidFill>
                  <a:schemeClr val="tx1"/>
                </a:solidFill>
              </a:rPr>
              <a:t>Tempo de </a:t>
            </a:r>
            <a:r>
              <a:rPr lang="pt-BR" sz="2400" dirty="0" smtClean="0">
                <a:solidFill>
                  <a:schemeClr val="tx1"/>
                </a:solidFill>
              </a:rPr>
              <a:t>intervenção</a:t>
            </a:r>
            <a:r>
              <a:rPr lang="pt-BR" sz="2400" dirty="0">
                <a:solidFill>
                  <a:schemeClr val="tx1"/>
                </a:solidFill>
              </a:rPr>
              <a:t/>
            </a:r>
            <a:br>
              <a:rPr lang="pt-BR" sz="2400" dirty="0">
                <a:solidFill>
                  <a:schemeClr val="tx1"/>
                </a:solidFill>
              </a:rPr>
            </a:br>
            <a:endParaRPr lang="pt-BR" sz="2400" dirty="0">
              <a:solidFill>
                <a:schemeClr val="tx1"/>
              </a:solidFill>
            </a:endParaRPr>
          </a:p>
        </p:txBody>
      </p:sp>
      <p:sp>
        <p:nvSpPr>
          <p:cNvPr id="6" name="Espaço Reservado para Texto 2"/>
          <p:cNvSpPr txBox="1">
            <a:spLocks/>
          </p:cNvSpPr>
          <p:nvPr/>
        </p:nvSpPr>
        <p:spPr>
          <a:xfrm>
            <a:off x="251520" y="620688"/>
            <a:ext cx="8892480" cy="8640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Font typeface="Symbol" pitchFamily="18" charset="2"/>
              <a:buNone/>
            </a:pPr>
            <a:r>
              <a:rPr lang="pt-BR" sz="3200" b="1" dirty="0" smtClean="0">
                <a:solidFill>
                  <a:schemeClr val="tx1"/>
                </a:solidFill>
              </a:rPr>
              <a:t>Logística</a:t>
            </a:r>
            <a:endParaRPr lang="pt-BR" sz="3200" b="1" dirty="0">
              <a:solidFill>
                <a:schemeClr val="tx1"/>
              </a:solidFill>
            </a:endParaRPr>
          </a:p>
        </p:txBody>
      </p:sp>
    </p:spTree>
    <p:extLst>
      <p:ext uri="{BB962C8B-B14F-4D97-AF65-F5344CB8AC3E}">
        <p14:creationId xmlns:p14="http://schemas.microsoft.com/office/powerpoint/2010/main" xmlns="" val="2181138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57200" y="338328"/>
            <a:ext cx="8229600" cy="1146456"/>
          </a:xfrm>
        </p:spPr>
        <p:txBody>
          <a:bodyPr>
            <a:normAutofit/>
          </a:bodyPr>
          <a:lstStyle/>
          <a:p>
            <a:r>
              <a:rPr lang="pt-BR" sz="3200" b="1" dirty="0" smtClean="0">
                <a:solidFill>
                  <a:schemeClr val="tx1"/>
                </a:solidFill>
              </a:rPr>
              <a:t>Caracterização </a:t>
            </a:r>
            <a:r>
              <a:rPr lang="pt-BR" sz="3200" b="1" dirty="0">
                <a:solidFill>
                  <a:schemeClr val="tx1"/>
                </a:solidFill>
              </a:rPr>
              <a:t> </a:t>
            </a:r>
            <a:r>
              <a:rPr lang="pt-BR" sz="3200" b="1" dirty="0" smtClean="0">
                <a:solidFill>
                  <a:schemeClr val="tx1"/>
                </a:solidFill>
              </a:rPr>
              <a:t>de Nova Xavantina, MT</a:t>
            </a:r>
            <a:r>
              <a:rPr lang="pt-BR" sz="3200" b="1" dirty="0">
                <a:solidFill>
                  <a:schemeClr val="tx1"/>
                </a:solidFill>
              </a:rPr>
              <a:t/>
            </a:r>
            <a:br>
              <a:rPr lang="pt-BR" sz="3200" b="1" dirty="0">
                <a:solidFill>
                  <a:schemeClr val="tx1"/>
                </a:solidFill>
              </a:rPr>
            </a:br>
            <a:r>
              <a:rPr lang="pt-BR" sz="2800" b="1" dirty="0" smtClean="0">
                <a:solidFill>
                  <a:srgbClr val="450EB2"/>
                </a:solidFill>
              </a:rPr>
              <a:t>Localização/capital</a:t>
            </a:r>
            <a:endParaRPr lang="pt-BR" sz="2800" b="1" dirty="0">
              <a:solidFill>
                <a:srgbClr val="450EB2"/>
              </a:solidFill>
            </a:endParaRPr>
          </a:p>
        </p:txBody>
      </p:sp>
      <p:pic>
        <p:nvPicPr>
          <p:cNvPr id="4" name="Espaço Reservado para Conteúdo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1484784"/>
            <a:ext cx="7272808" cy="5040559"/>
          </a:xfrm>
          <a:prstGeom prst="rect">
            <a:avLst/>
          </a:prstGeom>
          <a:noFill/>
        </p:spPr>
      </p:pic>
    </p:spTree>
    <p:extLst>
      <p:ext uri="{BB962C8B-B14F-4D97-AF65-F5344CB8AC3E}">
        <p14:creationId xmlns:p14="http://schemas.microsoft.com/office/powerpoint/2010/main" xmlns="" val="273938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idx="4294967295"/>
          </p:nvPr>
        </p:nvSpPr>
        <p:spPr>
          <a:xfrm>
            <a:off x="0" y="338138"/>
            <a:ext cx="8229600" cy="1252537"/>
          </a:xfrm>
        </p:spPr>
        <p:txBody>
          <a:bodyPr>
            <a:normAutofit fontScale="90000"/>
          </a:bodyPr>
          <a:lstStyle/>
          <a:p>
            <a:r>
              <a:rPr lang="pt-BR" dirty="0"/>
              <a:t>•</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sz="3600" b="1" dirty="0" smtClean="0">
                <a:solidFill>
                  <a:schemeClr val="tx1"/>
                </a:solidFill>
              </a:rPr>
              <a:t>Objetivos</a:t>
            </a:r>
            <a:r>
              <a:rPr lang="pt-BR" sz="3600" b="1" dirty="0">
                <a:solidFill>
                  <a:schemeClr val="tx1"/>
                </a:solidFill>
              </a:rPr>
              <a:t>,  Metas  e  Resultado</a:t>
            </a:r>
            <a:r>
              <a:rPr lang="pt-BR" sz="6600" dirty="0">
                <a:solidFill>
                  <a:schemeClr val="tx1"/>
                </a:solidFill>
              </a:rPr>
              <a:t> </a:t>
            </a:r>
            <a:r>
              <a:rPr lang="pt-BR" dirty="0"/>
              <a:t/>
            </a:r>
            <a:br>
              <a:rPr lang="pt-BR" dirty="0"/>
            </a:br>
            <a:endParaRPr lang="pt-BR" dirty="0"/>
          </a:p>
        </p:txBody>
      </p:sp>
    </p:spTree>
    <p:extLst>
      <p:ext uri="{BB962C8B-B14F-4D97-AF65-F5344CB8AC3E}">
        <p14:creationId xmlns:p14="http://schemas.microsoft.com/office/powerpoint/2010/main" xmlns="" val="28624675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395536" y="1739949"/>
            <a:ext cx="8748464" cy="5505475"/>
          </a:xfrm>
        </p:spPr>
        <p:txBody>
          <a:bodyPr>
            <a:normAutofit/>
          </a:bodyPr>
          <a:lstStyle/>
          <a:p>
            <a:pPr marL="0" indent="0">
              <a:buNone/>
            </a:pPr>
            <a:r>
              <a:rPr lang="pt-BR" b="1" dirty="0" smtClean="0">
                <a:solidFill>
                  <a:srgbClr val="450EB2"/>
                </a:solidFill>
              </a:rPr>
              <a:t>Objetivo 1</a:t>
            </a:r>
            <a:r>
              <a:rPr lang="pt-BR" dirty="0">
                <a:solidFill>
                  <a:srgbClr val="450EB2"/>
                </a:solidFill>
              </a:rPr>
              <a:t>. </a:t>
            </a:r>
            <a:endParaRPr lang="pt-BR" dirty="0" smtClean="0">
              <a:solidFill>
                <a:srgbClr val="450EB2"/>
              </a:solidFill>
            </a:endParaRPr>
          </a:p>
          <a:p>
            <a:pPr marL="0" indent="0">
              <a:buNone/>
            </a:pPr>
            <a:r>
              <a:rPr lang="pt-BR" dirty="0" smtClean="0"/>
              <a:t>Ampliar </a:t>
            </a:r>
            <a:r>
              <a:rPr lang="pt-BR" dirty="0"/>
              <a:t>a cobertura de detecção precoce do câncer de colo e do </a:t>
            </a:r>
            <a:r>
              <a:rPr lang="pt-BR" dirty="0" smtClean="0"/>
              <a:t>câncer </a:t>
            </a:r>
            <a:r>
              <a:rPr lang="pt-BR" dirty="0"/>
              <a:t>de mama</a:t>
            </a:r>
            <a:r>
              <a:rPr lang="pt-BR" dirty="0" smtClean="0"/>
              <a:t>.</a:t>
            </a:r>
          </a:p>
          <a:p>
            <a:pPr marL="0" indent="0">
              <a:buNone/>
            </a:pPr>
            <a:endParaRPr lang="pt-BR" dirty="0" smtClean="0"/>
          </a:p>
          <a:p>
            <a:pPr marL="0" indent="0">
              <a:buNone/>
            </a:pPr>
            <a:r>
              <a:rPr lang="pt-BR" b="1" dirty="0">
                <a:solidFill>
                  <a:srgbClr val="450EB2"/>
                </a:solidFill>
              </a:rPr>
              <a:t>Meta </a:t>
            </a:r>
            <a:r>
              <a:rPr lang="pt-BR" b="1" dirty="0" smtClean="0">
                <a:solidFill>
                  <a:srgbClr val="450EB2"/>
                </a:solidFill>
              </a:rPr>
              <a:t>1.1</a:t>
            </a:r>
            <a:endParaRPr lang="pt-BR" dirty="0" smtClean="0">
              <a:solidFill>
                <a:srgbClr val="450EB2"/>
              </a:solidFill>
            </a:endParaRPr>
          </a:p>
          <a:p>
            <a:pPr marL="0" indent="0">
              <a:buNone/>
            </a:pPr>
            <a:r>
              <a:rPr lang="pt-BR" dirty="0" smtClean="0"/>
              <a:t>Ampliar </a:t>
            </a:r>
            <a:r>
              <a:rPr lang="pt-BR" dirty="0"/>
              <a:t>a cobertura de detecção precoce do câncer de colo uterino das mulheres na faixa etária entre 25 e 64 anos de idade para 33% por ano e 11% no período de intervenção</a:t>
            </a:r>
            <a:r>
              <a:rPr lang="pt-BR" dirty="0" smtClean="0"/>
              <a:t>.</a:t>
            </a:r>
            <a:endParaRPr lang="pt-BR" dirty="0"/>
          </a:p>
        </p:txBody>
      </p:sp>
    </p:spTree>
    <p:extLst>
      <p:ext uri="{BB962C8B-B14F-4D97-AF65-F5344CB8AC3E}">
        <p14:creationId xmlns:p14="http://schemas.microsoft.com/office/powerpoint/2010/main" xmlns="" val="2928356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7"/>
          <p:cNvSpPr>
            <a:spLocks noGrp="1"/>
          </p:cNvSpPr>
          <p:nvPr>
            <p:ph type="subTitle" idx="4294967295"/>
          </p:nvPr>
        </p:nvSpPr>
        <p:spPr>
          <a:xfrm>
            <a:off x="827584" y="3573016"/>
            <a:ext cx="8064896" cy="2969344"/>
          </a:xfrm>
        </p:spPr>
        <p:txBody>
          <a:bodyPr>
            <a:normAutofit/>
          </a:bodyPr>
          <a:lstStyle/>
          <a:p>
            <a:endParaRPr lang="pt-BR" sz="1400" b="1" dirty="0" smtClean="0">
              <a:solidFill>
                <a:schemeClr val="tx1"/>
              </a:solidFill>
            </a:endParaRPr>
          </a:p>
          <a:p>
            <a:endParaRPr lang="pt-BR" sz="1400" b="1" dirty="0">
              <a:solidFill>
                <a:schemeClr val="tx1"/>
              </a:solidFill>
            </a:endParaRPr>
          </a:p>
          <a:p>
            <a:endParaRPr lang="pt-BR" sz="1400" b="1" dirty="0" smtClean="0">
              <a:solidFill>
                <a:schemeClr val="tx1"/>
              </a:solidFill>
            </a:endParaRPr>
          </a:p>
          <a:p>
            <a:endParaRPr lang="pt-BR" sz="1400" b="1" dirty="0">
              <a:solidFill>
                <a:schemeClr val="tx1"/>
              </a:solidFill>
            </a:endParaRPr>
          </a:p>
          <a:p>
            <a:endParaRPr lang="pt-BR" sz="1400" b="1" dirty="0" smtClean="0">
              <a:solidFill>
                <a:schemeClr val="tx1"/>
              </a:solidFill>
            </a:endParaRPr>
          </a:p>
          <a:p>
            <a:endParaRPr lang="pt-BR" sz="1400" b="1" dirty="0">
              <a:solidFill>
                <a:schemeClr val="tx1"/>
              </a:solidFill>
            </a:endParaRPr>
          </a:p>
          <a:p>
            <a:endParaRPr lang="pt-BR" sz="1400" b="1" dirty="0" smtClean="0">
              <a:solidFill>
                <a:schemeClr val="tx1"/>
              </a:solidFill>
            </a:endParaRPr>
          </a:p>
          <a:p>
            <a:endParaRPr lang="pt-BR" sz="1400" b="1" dirty="0" smtClean="0">
              <a:solidFill>
                <a:schemeClr val="tx1"/>
              </a:solidFill>
            </a:endParaRPr>
          </a:p>
          <a:p>
            <a:r>
              <a:rPr lang="pt-BR" sz="2000" b="1" dirty="0" smtClean="0">
                <a:solidFill>
                  <a:schemeClr val="tx1"/>
                </a:solidFill>
              </a:rPr>
              <a:t>Proporção </a:t>
            </a:r>
            <a:r>
              <a:rPr lang="pt-BR" sz="2000" b="1" dirty="0">
                <a:solidFill>
                  <a:schemeClr val="tx1"/>
                </a:solidFill>
              </a:rPr>
              <a:t>de mulheres entre 25 e 64 anos com exame em dia para detecção precoce do câncer de colo de útero</a:t>
            </a:r>
          </a:p>
          <a:p>
            <a:endParaRPr lang="pt-BR" sz="1400" b="1" dirty="0">
              <a:solidFill>
                <a:schemeClr val="tx1"/>
              </a:solidFill>
            </a:endParaRPr>
          </a:p>
        </p:txBody>
      </p:sp>
      <p:graphicFrame>
        <p:nvGraphicFramePr>
          <p:cNvPr id="9" name="Gráfico 8"/>
          <p:cNvGraphicFramePr/>
          <p:nvPr>
            <p:extLst>
              <p:ext uri="{D42A27DB-BD31-4B8C-83A1-F6EECF244321}">
                <p14:modId xmlns:p14="http://schemas.microsoft.com/office/powerpoint/2010/main" xmlns="" val="1682187390"/>
              </p:ext>
            </p:extLst>
          </p:nvPr>
        </p:nvGraphicFramePr>
        <p:xfrm>
          <a:off x="827584" y="1124744"/>
          <a:ext cx="7920880" cy="4248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91231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827584" y="1772816"/>
            <a:ext cx="7408333" cy="4386800"/>
          </a:xfrm>
        </p:spPr>
        <p:txBody>
          <a:bodyPr/>
          <a:lstStyle/>
          <a:p>
            <a:pPr indent="0">
              <a:lnSpc>
                <a:spcPct val="150000"/>
              </a:lnSpc>
              <a:buClrTx/>
              <a:buNone/>
            </a:pPr>
            <a:r>
              <a:rPr lang="pt-BR" b="1" dirty="0">
                <a:solidFill>
                  <a:schemeClr val="tx1"/>
                </a:solidFill>
              </a:rPr>
              <a:t>O alcance da meta se deve</a:t>
            </a:r>
            <a:r>
              <a:rPr lang="pt-BR" b="1" dirty="0" smtClean="0">
                <a:solidFill>
                  <a:schemeClr val="tx1"/>
                </a:solidFill>
              </a:rPr>
              <a:t>:</a:t>
            </a:r>
          </a:p>
          <a:p>
            <a:pPr indent="0">
              <a:lnSpc>
                <a:spcPct val="150000"/>
              </a:lnSpc>
              <a:buClrTx/>
            </a:pPr>
            <a:endParaRPr lang="pt-BR" b="1" dirty="0" smtClean="0">
              <a:solidFill>
                <a:schemeClr val="tx1"/>
              </a:solidFill>
            </a:endParaRPr>
          </a:p>
          <a:p>
            <a:pPr indent="0">
              <a:lnSpc>
                <a:spcPct val="150000"/>
              </a:lnSpc>
              <a:buClrTx/>
            </a:pPr>
            <a:r>
              <a:rPr lang="pt-BR" dirty="0" smtClean="0"/>
              <a:t>Ações </a:t>
            </a:r>
            <a:r>
              <a:rPr lang="pt-BR" dirty="0"/>
              <a:t>educativas </a:t>
            </a:r>
            <a:endParaRPr lang="pt-BR" dirty="0" smtClean="0"/>
          </a:p>
          <a:p>
            <a:pPr indent="0">
              <a:lnSpc>
                <a:spcPct val="150000"/>
              </a:lnSpc>
              <a:buClrTx/>
            </a:pPr>
            <a:r>
              <a:rPr lang="pt-BR" dirty="0" smtClean="0"/>
              <a:t>Utilização dos meios de </a:t>
            </a:r>
            <a:r>
              <a:rPr lang="pt-BR" dirty="0"/>
              <a:t>comunicação de </a:t>
            </a:r>
            <a:r>
              <a:rPr lang="pt-BR" dirty="0" smtClean="0"/>
              <a:t>massa</a:t>
            </a:r>
          </a:p>
          <a:p>
            <a:pPr indent="0">
              <a:lnSpc>
                <a:spcPct val="150000"/>
              </a:lnSpc>
              <a:buClrTx/>
            </a:pPr>
            <a:r>
              <a:rPr lang="pt-BR" dirty="0" smtClean="0"/>
              <a:t>Envolvimento da equipe da UBS</a:t>
            </a:r>
          </a:p>
          <a:p>
            <a:pPr indent="0">
              <a:lnSpc>
                <a:spcPct val="150000"/>
              </a:lnSpc>
              <a:buClrTx/>
            </a:pPr>
            <a:r>
              <a:rPr lang="pt-BR" dirty="0" smtClean="0"/>
              <a:t>Campanha </a:t>
            </a:r>
            <a:r>
              <a:rPr lang="pt-BR" dirty="0"/>
              <a:t>de </a:t>
            </a:r>
            <a:r>
              <a:rPr lang="pt-BR" dirty="0" smtClean="0"/>
              <a:t>coleta.</a:t>
            </a:r>
            <a:endParaRPr lang="pt-BR" dirty="0"/>
          </a:p>
        </p:txBody>
      </p:sp>
      <p:sp>
        <p:nvSpPr>
          <p:cNvPr id="4" name="Título 3"/>
          <p:cNvSpPr>
            <a:spLocks noGrp="1"/>
          </p:cNvSpPr>
          <p:nvPr>
            <p:ph type="title"/>
          </p:nvPr>
        </p:nvSpPr>
        <p:spPr/>
        <p:txBody>
          <a:bodyPr>
            <a:normAutofit/>
          </a:bodyPr>
          <a:lstStyle/>
          <a:p>
            <a:r>
              <a:rPr lang="pt-BR" sz="2800" b="1" dirty="0" smtClean="0">
                <a:solidFill>
                  <a:srgbClr val="450EB2"/>
                </a:solidFill>
              </a:rPr>
              <a:t>Aspectos qualitativos</a:t>
            </a:r>
            <a:endParaRPr lang="pt-BR" sz="2800" b="1" dirty="0">
              <a:solidFill>
                <a:srgbClr val="450EB2"/>
              </a:solidFill>
            </a:endParaRPr>
          </a:p>
        </p:txBody>
      </p:sp>
    </p:spTree>
    <p:extLst>
      <p:ext uri="{BB962C8B-B14F-4D97-AF65-F5344CB8AC3E}">
        <p14:creationId xmlns:p14="http://schemas.microsoft.com/office/powerpoint/2010/main" xmlns="" val="1763665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403647" y="2675467"/>
            <a:ext cx="6876753" cy="3993894"/>
          </a:xfrm>
        </p:spPr>
        <p:txBody>
          <a:bodyPr>
            <a:normAutofit lnSpcReduction="10000"/>
          </a:bodyPr>
          <a:lstStyle/>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pPr marL="0" indent="0">
              <a:buNone/>
            </a:pPr>
            <a:endParaRPr lang="pt-BR" sz="2200" dirty="0" smtClean="0"/>
          </a:p>
          <a:p>
            <a:pPr marL="0" indent="0">
              <a:buNone/>
            </a:pPr>
            <a:r>
              <a:rPr lang="pt-BR" sz="2200" b="1" dirty="0" smtClean="0"/>
              <a:t>Proporção </a:t>
            </a:r>
            <a:r>
              <a:rPr lang="pt-BR" sz="2200" b="1" dirty="0"/>
              <a:t>de mulheres entre 50 e 69 anos com exame em dia para detecção precoce de câncer de mama</a:t>
            </a:r>
          </a:p>
          <a:p>
            <a:endParaRPr lang="pt-BR" sz="2200" dirty="0"/>
          </a:p>
        </p:txBody>
      </p:sp>
      <p:sp>
        <p:nvSpPr>
          <p:cNvPr id="3" name="Título 2"/>
          <p:cNvSpPr>
            <a:spLocks noGrp="1"/>
          </p:cNvSpPr>
          <p:nvPr>
            <p:ph type="title"/>
          </p:nvPr>
        </p:nvSpPr>
        <p:spPr>
          <a:xfrm>
            <a:off x="457200" y="188640"/>
            <a:ext cx="8229600" cy="1512168"/>
          </a:xfrm>
        </p:spPr>
        <p:txBody>
          <a:bodyPr>
            <a:normAutofit fontScale="90000"/>
          </a:bodyPr>
          <a:lstStyle/>
          <a:p>
            <a:r>
              <a:rPr lang="pt-BR" sz="2700" b="1" dirty="0" smtClean="0">
                <a:solidFill>
                  <a:srgbClr val="450EB2"/>
                </a:solidFill>
              </a:rPr>
              <a:t/>
            </a:r>
            <a:br>
              <a:rPr lang="pt-BR" sz="2700" b="1" dirty="0" smtClean="0">
                <a:solidFill>
                  <a:srgbClr val="450EB2"/>
                </a:solidFill>
              </a:rPr>
            </a:br>
            <a:r>
              <a:rPr lang="pt-BR" sz="2700" b="1" dirty="0">
                <a:solidFill>
                  <a:srgbClr val="450EB2"/>
                </a:solidFill>
              </a:rPr>
              <a:t/>
            </a:r>
            <a:br>
              <a:rPr lang="pt-BR" sz="2700" b="1" dirty="0">
                <a:solidFill>
                  <a:srgbClr val="450EB2"/>
                </a:solidFill>
              </a:rPr>
            </a:br>
            <a:r>
              <a:rPr lang="pt-BR" sz="2700" b="1" dirty="0">
                <a:solidFill>
                  <a:srgbClr val="450EB2"/>
                </a:solidFill>
              </a:rPr>
              <a:t>Meta 1.2</a:t>
            </a:r>
            <a:r>
              <a:rPr lang="pt-BR" sz="2700" b="1" dirty="0" smtClean="0">
                <a:solidFill>
                  <a:srgbClr val="450EB2"/>
                </a:solidFill>
              </a:rPr>
              <a:t/>
            </a:r>
            <a:br>
              <a:rPr lang="pt-BR" sz="2700" b="1" dirty="0" smtClean="0">
                <a:solidFill>
                  <a:srgbClr val="450EB2"/>
                </a:solidFill>
              </a:rPr>
            </a:br>
            <a:r>
              <a:rPr lang="pt-BR" sz="2700" dirty="0" smtClean="0">
                <a:solidFill>
                  <a:schemeClr val="tx1"/>
                </a:solidFill>
              </a:rPr>
              <a:t>Ampliar </a:t>
            </a:r>
            <a:r>
              <a:rPr lang="pt-BR" sz="2700" dirty="0">
                <a:solidFill>
                  <a:schemeClr val="tx1"/>
                </a:solidFill>
              </a:rPr>
              <a:t>a cobertura de detecção precoce do câncer de mama das mulheres na faixa etária entre 50 e 69 anos de idade para 12% por ano e 4% no período de intervenção.</a:t>
            </a:r>
            <a:r>
              <a:rPr lang="pt-BR" dirty="0">
                <a:solidFill>
                  <a:schemeClr val="tx1"/>
                </a:solidFill>
              </a:rPr>
              <a:t/>
            </a:r>
            <a:br>
              <a:rPr lang="pt-BR" dirty="0">
                <a:solidFill>
                  <a:schemeClr val="tx1"/>
                </a:solidFill>
              </a:rPr>
            </a:br>
            <a:endParaRPr lang="pt-BR" dirty="0">
              <a:solidFill>
                <a:schemeClr val="tx1"/>
              </a:solidFill>
            </a:endParaRPr>
          </a:p>
        </p:txBody>
      </p:sp>
      <p:graphicFrame>
        <p:nvGraphicFramePr>
          <p:cNvPr id="4" name="Gráfico 3"/>
          <p:cNvGraphicFramePr/>
          <p:nvPr>
            <p:extLst>
              <p:ext uri="{D42A27DB-BD31-4B8C-83A1-F6EECF244321}">
                <p14:modId xmlns:p14="http://schemas.microsoft.com/office/powerpoint/2010/main" xmlns="" val="145514970"/>
              </p:ext>
            </p:extLst>
          </p:nvPr>
        </p:nvGraphicFramePr>
        <p:xfrm>
          <a:off x="1403648" y="2204864"/>
          <a:ext cx="6840760" cy="3168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5107596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179512" y="692696"/>
            <a:ext cx="8784976" cy="5433467"/>
          </a:xfrm>
        </p:spPr>
        <p:txBody>
          <a:bodyPr>
            <a:normAutofit/>
          </a:bodyPr>
          <a:lstStyle/>
          <a:p>
            <a:pPr>
              <a:buClrTx/>
            </a:pPr>
            <a:r>
              <a:rPr lang="pt-BR" dirty="0" smtClean="0"/>
              <a:t>Aumento </a:t>
            </a:r>
            <a:r>
              <a:rPr lang="pt-BR" dirty="0"/>
              <a:t>no exame de mamografias (2012: 2% e 2013: 3,7%)</a:t>
            </a:r>
          </a:p>
          <a:p>
            <a:pPr marL="0" indent="0">
              <a:buClrTx/>
              <a:buNone/>
            </a:pPr>
            <a:endParaRPr lang="pt-BR" sz="2800" b="1" dirty="0" smtClean="0">
              <a:solidFill>
                <a:srgbClr val="450EB2"/>
              </a:solidFill>
            </a:endParaRPr>
          </a:p>
          <a:p>
            <a:pPr>
              <a:buClrTx/>
            </a:pPr>
            <a:endParaRPr lang="pt-BR" sz="2800" b="1" dirty="0">
              <a:solidFill>
                <a:srgbClr val="450EB2"/>
              </a:solidFill>
            </a:endParaRPr>
          </a:p>
          <a:p>
            <a:pPr marL="0" indent="0" algn="ctr">
              <a:buClrTx/>
              <a:buNone/>
            </a:pPr>
            <a:r>
              <a:rPr lang="pt-BR" sz="2800" b="1" dirty="0" smtClean="0">
                <a:solidFill>
                  <a:srgbClr val="450EB2"/>
                </a:solidFill>
              </a:rPr>
              <a:t>Aspetos qualitativos</a:t>
            </a:r>
          </a:p>
          <a:p>
            <a:pPr>
              <a:buClrTx/>
            </a:pPr>
            <a:endParaRPr lang="pt-BR" dirty="0"/>
          </a:p>
          <a:p>
            <a:pPr>
              <a:buClrTx/>
            </a:pPr>
            <a:endParaRPr lang="pt-BR" b="1" dirty="0">
              <a:solidFill>
                <a:schemeClr val="tx1"/>
              </a:solidFill>
            </a:endParaRPr>
          </a:p>
          <a:p>
            <a:pPr marL="0" indent="0">
              <a:buClrTx/>
              <a:buNone/>
            </a:pPr>
            <a:r>
              <a:rPr lang="pt-BR" b="1" dirty="0" smtClean="0">
                <a:solidFill>
                  <a:schemeClr val="tx1"/>
                </a:solidFill>
              </a:rPr>
              <a:t>O </a:t>
            </a:r>
            <a:r>
              <a:rPr lang="pt-BR" b="1" dirty="0">
                <a:solidFill>
                  <a:schemeClr val="tx1"/>
                </a:solidFill>
              </a:rPr>
              <a:t>não alcance da </a:t>
            </a:r>
            <a:r>
              <a:rPr lang="pt-BR" b="1" dirty="0" smtClean="0">
                <a:solidFill>
                  <a:schemeClr val="tx1"/>
                </a:solidFill>
              </a:rPr>
              <a:t>meta (4%):</a:t>
            </a:r>
            <a:endParaRPr lang="pt-BR" b="1" dirty="0">
              <a:solidFill>
                <a:schemeClr val="tx1"/>
              </a:solidFill>
            </a:endParaRPr>
          </a:p>
          <a:p>
            <a:pPr>
              <a:buClrTx/>
            </a:pPr>
            <a:endParaRPr lang="pt-BR" dirty="0" smtClean="0"/>
          </a:p>
          <a:p>
            <a:pPr>
              <a:buClrTx/>
            </a:pPr>
            <a:r>
              <a:rPr lang="pt-BR" dirty="0" smtClean="0"/>
              <a:t>Exame </a:t>
            </a:r>
            <a:r>
              <a:rPr lang="pt-BR" dirty="0"/>
              <a:t>ser realizado fora do </a:t>
            </a:r>
            <a:r>
              <a:rPr lang="pt-BR" dirty="0" smtClean="0"/>
              <a:t>município;</a:t>
            </a:r>
          </a:p>
          <a:p>
            <a:pPr>
              <a:buClrTx/>
            </a:pPr>
            <a:r>
              <a:rPr lang="pt-BR" dirty="0" smtClean="0"/>
              <a:t>Limitação no número de mamografias por mês no município (14/mês)</a:t>
            </a:r>
          </a:p>
          <a:p>
            <a:pPr>
              <a:buClrTx/>
            </a:pPr>
            <a:r>
              <a:rPr lang="pt-BR" dirty="0" smtClean="0"/>
              <a:t>Demora no retorno do laudo do exame (cerca de 3 meses)</a:t>
            </a:r>
            <a:endParaRPr lang="pt-BR" dirty="0"/>
          </a:p>
        </p:txBody>
      </p:sp>
    </p:spTree>
    <p:extLst>
      <p:ext uri="{BB962C8B-B14F-4D97-AF65-F5344CB8AC3E}">
        <p14:creationId xmlns:p14="http://schemas.microsoft.com/office/powerpoint/2010/main" xmlns="" val="8979637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idx="4294967295"/>
          </p:nvPr>
        </p:nvSpPr>
        <p:spPr>
          <a:xfrm>
            <a:off x="648072" y="338138"/>
            <a:ext cx="7668344" cy="6115198"/>
          </a:xfrm>
        </p:spPr>
        <p:txBody>
          <a:bodyPr>
            <a:normAutofit/>
          </a:bodyPr>
          <a:lstStyle/>
          <a:p>
            <a:pPr algn="l"/>
            <a:r>
              <a:rPr lang="pt-BR" sz="2700" b="1" dirty="0" smtClean="0">
                <a:solidFill>
                  <a:schemeClr val="tx1"/>
                </a:solidFill>
              </a:rPr>
              <a:t/>
            </a:r>
            <a:br>
              <a:rPr lang="pt-BR" sz="2700" b="1" dirty="0" smtClean="0">
                <a:solidFill>
                  <a:schemeClr val="tx1"/>
                </a:solidFill>
              </a:rPr>
            </a:br>
            <a:r>
              <a:rPr lang="pt-BR" sz="2700" b="1" dirty="0" smtClean="0">
                <a:solidFill>
                  <a:schemeClr val="tx1"/>
                </a:solidFill>
              </a:rPr>
              <a:t/>
            </a:r>
            <a:br>
              <a:rPr lang="pt-BR" sz="2700" b="1" dirty="0" smtClean="0">
                <a:solidFill>
                  <a:schemeClr val="tx1"/>
                </a:solidFill>
              </a:rPr>
            </a:br>
            <a:r>
              <a:rPr lang="pt-BR" sz="2700" b="1" dirty="0" smtClean="0">
                <a:solidFill>
                  <a:srgbClr val="450EB2"/>
                </a:solidFill>
              </a:rPr>
              <a:t>Objetivo 2 </a:t>
            </a:r>
            <a:br>
              <a:rPr lang="pt-BR" sz="2700" b="1" dirty="0" smtClean="0">
                <a:solidFill>
                  <a:srgbClr val="450EB2"/>
                </a:solidFill>
              </a:rPr>
            </a:br>
            <a:r>
              <a:rPr lang="pt-BR" sz="2700" dirty="0" smtClean="0">
                <a:solidFill>
                  <a:schemeClr val="tx1"/>
                </a:solidFill>
              </a:rPr>
              <a:t>Melhorar </a:t>
            </a:r>
            <a:r>
              <a:rPr lang="pt-BR" sz="2700" dirty="0">
                <a:solidFill>
                  <a:schemeClr val="tx1"/>
                </a:solidFill>
              </a:rPr>
              <a:t>a adesão das mulheres à realização de exame citopatológico de colo uterino e mamografia</a:t>
            </a:r>
            <a:r>
              <a:rPr lang="pt-BR" sz="2700" b="1" dirty="0">
                <a:solidFill>
                  <a:schemeClr val="tx1"/>
                </a:solidFill>
              </a:rPr>
              <a:t> </a:t>
            </a:r>
            <a:r>
              <a:rPr lang="pt-BR" sz="2700" dirty="0">
                <a:solidFill>
                  <a:schemeClr val="tx1"/>
                </a:solidFill>
              </a:rPr>
              <a:t/>
            </a:r>
            <a:br>
              <a:rPr lang="pt-BR" sz="2700" dirty="0">
                <a:solidFill>
                  <a:schemeClr val="tx1"/>
                </a:solidFill>
              </a:rPr>
            </a:br>
            <a:r>
              <a:rPr lang="pt-BR" sz="2700" dirty="0" smtClean="0">
                <a:solidFill>
                  <a:schemeClr val="tx1"/>
                </a:solidFill>
              </a:rPr>
              <a:t/>
            </a:r>
            <a:br>
              <a:rPr lang="pt-BR" sz="2700" dirty="0" smtClean="0">
                <a:solidFill>
                  <a:schemeClr val="tx1"/>
                </a:solidFill>
              </a:rPr>
            </a:br>
            <a:r>
              <a:rPr lang="pt-BR" sz="2700" dirty="0" smtClean="0">
                <a:solidFill>
                  <a:schemeClr val="tx1"/>
                </a:solidFill>
              </a:rPr>
              <a:t/>
            </a:r>
            <a:br>
              <a:rPr lang="pt-BR" sz="2700" dirty="0" smtClean="0">
                <a:solidFill>
                  <a:schemeClr val="tx1"/>
                </a:solidFill>
              </a:rPr>
            </a:br>
            <a:r>
              <a:rPr lang="pt-BR" sz="2700" b="1" dirty="0" smtClean="0">
                <a:solidFill>
                  <a:srgbClr val="450EB2"/>
                </a:solidFill>
              </a:rPr>
              <a:t>Meta 2.1</a:t>
            </a:r>
            <a:r>
              <a:rPr lang="pt-BR" sz="2700" b="1" dirty="0" smtClean="0">
                <a:solidFill>
                  <a:schemeClr val="tx1"/>
                </a:solidFill>
              </a:rPr>
              <a:t/>
            </a:r>
            <a:br>
              <a:rPr lang="pt-BR" sz="2700" b="1" dirty="0" smtClean="0">
                <a:solidFill>
                  <a:schemeClr val="tx1"/>
                </a:solidFill>
              </a:rPr>
            </a:br>
            <a:r>
              <a:rPr lang="pt-BR" sz="2700" dirty="0" smtClean="0">
                <a:solidFill>
                  <a:schemeClr val="tx1"/>
                </a:solidFill>
              </a:rPr>
              <a:t> </a:t>
            </a:r>
            <a:r>
              <a:rPr lang="pt-BR" sz="2700" dirty="0">
                <a:solidFill>
                  <a:schemeClr val="tx1"/>
                </a:solidFill>
              </a:rPr>
              <a:t>Buscar 100% das mulheres que tiveram </a:t>
            </a:r>
            <a:r>
              <a:rPr lang="pt-BR" sz="2700" dirty="0" smtClean="0">
                <a:solidFill>
                  <a:schemeClr val="tx1"/>
                </a:solidFill>
              </a:rPr>
              <a:t>exame alterado </a:t>
            </a:r>
            <a:r>
              <a:rPr lang="pt-BR" sz="2700" dirty="0">
                <a:solidFill>
                  <a:schemeClr val="tx1"/>
                </a:solidFill>
              </a:rPr>
              <a:t>e que não retornaram a unidade de saúde.</a:t>
            </a:r>
            <a:r>
              <a:rPr lang="pt-BR" dirty="0"/>
              <a:t> </a:t>
            </a:r>
            <a:br>
              <a:rPr lang="pt-BR" dirty="0"/>
            </a:br>
            <a:endParaRPr lang="pt-BR" dirty="0"/>
          </a:p>
        </p:txBody>
      </p:sp>
    </p:spTree>
    <p:extLst>
      <p:ext uri="{BB962C8B-B14F-4D97-AF65-F5344CB8AC3E}">
        <p14:creationId xmlns:p14="http://schemas.microsoft.com/office/powerpoint/2010/main" xmlns="" val="1875490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normAutofit/>
          </a:bodyPr>
          <a:lstStyle/>
          <a:p>
            <a:r>
              <a:rPr lang="pt-BR" dirty="0"/>
              <a:t/>
            </a:r>
            <a:br>
              <a:rPr lang="pt-BR" dirty="0"/>
            </a:br>
            <a:endParaRPr lang="pt-BR" dirty="0"/>
          </a:p>
        </p:txBody>
      </p:sp>
      <p:sp>
        <p:nvSpPr>
          <p:cNvPr id="16" name="Espaço Reservado para Texto 15"/>
          <p:cNvSpPr>
            <a:spLocks noGrp="1"/>
          </p:cNvSpPr>
          <p:nvPr>
            <p:ph type="body" idx="1"/>
          </p:nvPr>
        </p:nvSpPr>
        <p:spPr>
          <a:xfrm>
            <a:off x="323528" y="228600"/>
            <a:ext cx="8568951" cy="6512768"/>
          </a:xfrm>
        </p:spPr>
        <p:txBody>
          <a:bodyPr>
            <a:normAutofit/>
          </a:bodyPr>
          <a:lstStyle/>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b="1" dirty="0">
              <a:solidFill>
                <a:schemeClr val="tx1"/>
              </a:solidFill>
            </a:endParaRPr>
          </a:p>
          <a:p>
            <a:endParaRPr lang="pt-BR" b="1" dirty="0" smtClean="0">
              <a:solidFill>
                <a:schemeClr val="tx1"/>
              </a:solidFill>
            </a:endParaRPr>
          </a:p>
          <a:p>
            <a:endParaRPr lang="pt-BR" b="1" dirty="0">
              <a:solidFill>
                <a:schemeClr val="tx1"/>
              </a:solidFill>
            </a:endParaRPr>
          </a:p>
          <a:p>
            <a:endParaRPr lang="pt-BR" dirty="0" smtClean="0">
              <a:solidFill>
                <a:schemeClr val="tx1"/>
              </a:solidFill>
            </a:endParaRPr>
          </a:p>
          <a:p>
            <a:r>
              <a:rPr lang="pt-BR" b="1" dirty="0" smtClean="0">
                <a:solidFill>
                  <a:schemeClr val="tx1"/>
                </a:solidFill>
              </a:rPr>
              <a:t>Proporção </a:t>
            </a:r>
            <a:r>
              <a:rPr lang="pt-BR" b="1" dirty="0">
                <a:solidFill>
                  <a:schemeClr val="tx1"/>
                </a:solidFill>
              </a:rPr>
              <a:t>de mulheres com mamografia alterada</a:t>
            </a:r>
          </a:p>
          <a:p>
            <a:endParaRPr lang="pt-BR" dirty="0"/>
          </a:p>
        </p:txBody>
      </p:sp>
      <p:sp>
        <p:nvSpPr>
          <p:cNvPr id="10"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6" name="Gráfico 5"/>
          <p:cNvGraphicFramePr/>
          <p:nvPr>
            <p:extLst>
              <p:ext uri="{D42A27DB-BD31-4B8C-83A1-F6EECF244321}">
                <p14:modId xmlns:p14="http://schemas.microsoft.com/office/powerpoint/2010/main" xmlns="" val="3624263869"/>
              </p:ext>
            </p:extLst>
          </p:nvPr>
        </p:nvGraphicFramePr>
        <p:xfrm>
          <a:off x="1331639" y="836712"/>
          <a:ext cx="6912769"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493138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556792"/>
            <a:ext cx="8640960" cy="4602824"/>
          </a:xfrm>
        </p:spPr>
        <p:txBody>
          <a:bodyPr>
            <a:normAutofit fontScale="92500" lnSpcReduction="20000"/>
          </a:bodyPr>
          <a:lstStyle/>
          <a:p>
            <a:pPr indent="-180000">
              <a:lnSpc>
                <a:spcPct val="150000"/>
              </a:lnSpc>
              <a:buClrTx/>
            </a:pPr>
            <a:r>
              <a:rPr lang="pt-BR" dirty="0" smtClean="0"/>
              <a:t>Não houve nenhum caso de resultado de exame citopatológico com células atípicas</a:t>
            </a:r>
          </a:p>
          <a:p>
            <a:pPr indent="-180000">
              <a:lnSpc>
                <a:spcPct val="150000"/>
              </a:lnSpc>
              <a:buClrTx/>
            </a:pPr>
            <a:endParaRPr lang="pt-BR" dirty="0" smtClean="0"/>
          </a:p>
          <a:p>
            <a:pPr indent="-180000">
              <a:lnSpc>
                <a:spcPct val="150000"/>
              </a:lnSpc>
              <a:buClrTx/>
            </a:pPr>
            <a:r>
              <a:rPr lang="pt-BR" dirty="0" smtClean="0"/>
              <a:t>Caso o resultado dê alterado a mulher é convocada a comparecer na UBS</a:t>
            </a:r>
          </a:p>
          <a:p>
            <a:pPr indent="-180000">
              <a:lnSpc>
                <a:spcPct val="150000"/>
              </a:lnSpc>
              <a:buClrTx/>
            </a:pPr>
            <a:endParaRPr lang="pt-BR" dirty="0" smtClean="0"/>
          </a:p>
          <a:p>
            <a:pPr indent="-180000">
              <a:lnSpc>
                <a:spcPct val="150000"/>
              </a:lnSpc>
              <a:buClrTx/>
            </a:pPr>
            <a:r>
              <a:rPr lang="pt-BR" dirty="0" smtClean="0"/>
              <a:t>Encaminhamento é feito para Barretos, SP</a:t>
            </a:r>
          </a:p>
          <a:p>
            <a:pPr indent="-180000">
              <a:lnSpc>
                <a:spcPct val="150000"/>
              </a:lnSpc>
              <a:buClrTx/>
            </a:pPr>
            <a:endParaRPr lang="pt-BR" dirty="0" smtClean="0"/>
          </a:p>
          <a:p>
            <a:pPr indent="-180000">
              <a:lnSpc>
                <a:spcPct val="150000"/>
              </a:lnSpc>
              <a:buClrTx/>
            </a:pPr>
            <a:r>
              <a:rPr lang="pt-BR" dirty="0" smtClean="0"/>
              <a:t>Falta de contra – referência</a:t>
            </a:r>
            <a:endParaRPr lang="pt-BR" dirty="0"/>
          </a:p>
        </p:txBody>
      </p:sp>
      <p:sp>
        <p:nvSpPr>
          <p:cNvPr id="5" name="Retângulo 4"/>
          <p:cNvSpPr/>
          <p:nvPr/>
        </p:nvSpPr>
        <p:spPr>
          <a:xfrm>
            <a:off x="2893713" y="908720"/>
            <a:ext cx="3310523" cy="523220"/>
          </a:xfrm>
          <a:prstGeom prst="rect">
            <a:avLst/>
          </a:prstGeom>
        </p:spPr>
        <p:txBody>
          <a:bodyPr wrap="none">
            <a:spAutoFit/>
          </a:bodyPr>
          <a:lstStyle/>
          <a:p>
            <a:pPr algn="ctr"/>
            <a:r>
              <a:rPr lang="pt-BR" sz="2800" b="1" dirty="0">
                <a:solidFill>
                  <a:srgbClr val="450EB2"/>
                </a:solidFill>
              </a:rPr>
              <a:t>Aspetos qualitativos</a:t>
            </a:r>
          </a:p>
        </p:txBody>
      </p:sp>
    </p:spTree>
    <p:extLst>
      <p:ext uri="{BB962C8B-B14F-4D97-AF65-F5344CB8AC3E}">
        <p14:creationId xmlns:p14="http://schemas.microsoft.com/office/powerpoint/2010/main" xmlns="" val="601059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idx="4294967295"/>
          </p:nvPr>
        </p:nvSpPr>
        <p:spPr>
          <a:xfrm>
            <a:off x="395536" y="338138"/>
            <a:ext cx="8280920" cy="5611142"/>
          </a:xfrm>
        </p:spPr>
        <p:txBody>
          <a:bodyPr>
            <a:normAutofit/>
          </a:bodyPr>
          <a:lstStyle/>
          <a:p>
            <a:pPr>
              <a:lnSpc>
                <a:spcPct val="150000"/>
              </a:lnSpc>
            </a:pPr>
            <a:r>
              <a:rPr lang="pt-BR" sz="2400" dirty="0" smtClean="0">
                <a:solidFill>
                  <a:schemeClr val="tx1"/>
                </a:solidFill>
              </a:rPr>
              <a:t>- </a:t>
            </a:r>
            <a:br>
              <a:rPr lang="pt-BR" sz="2400" dirty="0" smtClean="0">
                <a:solidFill>
                  <a:schemeClr val="tx1"/>
                </a:solidFill>
              </a:rPr>
            </a:br>
            <a:r>
              <a:rPr lang="pt-BR" sz="2400" b="1" dirty="0" smtClean="0">
                <a:solidFill>
                  <a:srgbClr val="450EB2"/>
                </a:solidFill>
              </a:rPr>
              <a:t>Mamografia Alterada </a:t>
            </a:r>
            <a:br>
              <a:rPr lang="pt-BR" sz="2400" b="1" dirty="0" smtClean="0">
                <a:solidFill>
                  <a:srgbClr val="450EB2"/>
                </a:solidFill>
              </a:rPr>
            </a:br>
            <a:r>
              <a:rPr lang="pt-BR" sz="2400" dirty="0">
                <a:solidFill>
                  <a:schemeClr val="tx1"/>
                </a:solidFill>
              </a:rPr>
              <a:t/>
            </a:r>
            <a:br>
              <a:rPr lang="pt-BR" sz="2400" dirty="0">
                <a:solidFill>
                  <a:schemeClr val="tx1"/>
                </a:solidFill>
              </a:rPr>
            </a:br>
            <a:r>
              <a:rPr lang="pt-BR" sz="2400" dirty="0" smtClean="0">
                <a:solidFill>
                  <a:schemeClr val="tx1"/>
                </a:solidFill>
              </a:rPr>
              <a:t>A usuária com mamografia alterada, foi encaminhada para atendimento especializado pela rede pública na capital do estado, Cuiabá; entretanto, a mesma optou por atendimento particular, visto que teria que aguardar na fila de espera para atendimento.</a:t>
            </a:r>
            <a:endParaRPr lang="pt-BR" sz="2400" dirty="0">
              <a:solidFill>
                <a:schemeClr val="tx1"/>
              </a:solidFill>
            </a:endParaRPr>
          </a:p>
        </p:txBody>
      </p:sp>
    </p:spTree>
    <p:extLst>
      <p:ext uri="{BB962C8B-B14F-4D97-AF65-F5344CB8AC3E}">
        <p14:creationId xmlns:p14="http://schemas.microsoft.com/office/powerpoint/2010/main" xmlns="" val="136682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idx="4294967295"/>
          </p:nvPr>
        </p:nvSpPr>
        <p:spPr>
          <a:xfrm>
            <a:off x="863600" y="476250"/>
            <a:ext cx="8280400" cy="6121400"/>
          </a:xfrm>
        </p:spPr>
        <p:txBody>
          <a:bodyPr>
            <a:normAutofit/>
          </a:bodyPr>
          <a:lstStyle/>
          <a:p>
            <a:r>
              <a:rPr lang="pt-BR" sz="3600" dirty="0">
                <a:solidFill>
                  <a:schemeClr val="tx1"/>
                </a:solidFill>
              </a:rPr>
              <a:t> </a:t>
            </a:r>
            <a:r>
              <a:rPr lang="pt-BR" dirty="0">
                <a:solidFill>
                  <a:schemeClr val="tx1"/>
                </a:solidFill>
              </a:rPr>
              <a:t/>
            </a:r>
            <a:br>
              <a:rPr lang="pt-BR" dirty="0">
                <a:solidFill>
                  <a:schemeClr val="tx1"/>
                </a:solidFill>
              </a:rPr>
            </a:br>
            <a:r>
              <a:rPr lang="pt-BR" dirty="0" smtClean="0">
                <a:solidFill>
                  <a:schemeClr val="tx1"/>
                </a:solidFill>
              </a:rPr>
              <a:t/>
            </a:r>
            <a:br>
              <a:rPr lang="pt-BR" dirty="0" smtClean="0">
                <a:solidFill>
                  <a:schemeClr val="tx1"/>
                </a:solidFill>
              </a:rPr>
            </a:br>
            <a:r>
              <a:rPr lang="pt-BR" b="1" dirty="0" smtClean="0">
                <a:solidFill>
                  <a:schemeClr val="tx1"/>
                </a:solidFill>
              </a:rPr>
              <a:t> </a:t>
            </a:r>
            <a:endParaRPr lang="pt-BR" b="1" dirty="0"/>
          </a:p>
        </p:txBody>
      </p:sp>
      <p:sp>
        <p:nvSpPr>
          <p:cNvPr id="2" name="Espaço Reservado para Conteúdo 1"/>
          <p:cNvSpPr>
            <a:spLocks noGrp="1"/>
          </p:cNvSpPr>
          <p:nvPr>
            <p:ph idx="4294967295"/>
          </p:nvPr>
        </p:nvSpPr>
        <p:spPr>
          <a:xfrm>
            <a:off x="144016" y="1523826"/>
            <a:ext cx="8892480" cy="5289550"/>
          </a:xfrm>
          <a:noFill/>
        </p:spPr>
        <p:txBody>
          <a:bodyPr>
            <a:normAutofit/>
          </a:bodyPr>
          <a:lstStyle/>
          <a:p>
            <a:pPr>
              <a:buClrTx/>
            </a:pPr>
            <a:r>
              <a:rPr lang="pt-BR" b="1" dirty="0" smtClean="0">
                <a:solidFill>
                  <a:schemeClr val="tx1"/>
                </a:solidFill>
              </a:rPr>
              <a:t>População: </a:t>
            </a:r>
            <a:r>
              <a:rPr lang="pt-BR" dirty="0" smtClean="0">
                <a:solidFill>
                  <a:schemeClr val="tx1"/>
                </a:solidFill>
              </a:rPr>
              <a:t>19.643 habitantes (</a:t>
            </a:r>
            <a:r>
              <a:rPr lang="pt-BR" dirty="0"/>
              <a:t>3.897 rural e </a:t>
            </a:r>
            <a:r>
              <a:rPr lang="pt-BR" dirty="0" smtClean="0"/>
              <a:t>15.746 urbana)</a:t>
            </a:r>
            <a:endParaRPr lang="pt-BR" dirty="0" smtClean="0">
              <a:solidFill>
                <a:schemeClr val="tx1"/>
              </a:solidFill>
            </a:endParaRPr>
          </a:p>
          <a:p>
            <a:pPr>
              <a:buClrTx/>
            </a:pPr>
            <a:endParaRPr lang="pt-BR" b="1" dirty="0" smtClean="0">
              <a:solidFill>
                <a:schemeClr val="tx1"/>
              </a:solidFill>
            </a:endParaRPr>
          </a:p>
          <a:p>
            <a:pPr>
              <a:buClrTx/>
            </a:pPr>
            <a:r>
              <a:rPr lang="pt-BR" b="1" dirty="0" smtClean="0">
                <a:solidFill>
                  <a:schemeClr val="tx1"/>
                </a:solidFill>
              </a:rPr>
              <a:t>Instalação: </a:t>
            </a:r>
            <a:r>
              <a:rPr lang="pt-BR" dirty="0" smtClean="0">
                <a:solidFill>
                  <a:schemeClr val="tx1"/>
                </a:solidFill>
              </a:rPr>
              <a:t>1981</a:t>
            </a:r>
          </a:p>
          <a:p>
            <a:pPr>
              <a:buClrTx/>
            </a:pPr>
            <a:endParaRPr lang="pt-BR" b="1" dirty="0" smtClean="0">
              <a:solidFill>
                <a:schemeClr val="tx1"/>
              </a:solidFill>
            </a:endParaRPr>
          </a:p>
          <a:p>
            <a:pPr>
              <a:buClrTx/>
            </a:pPr>
            <a:r>
              <a:rPr lang="pt-BR" b="1" dirty="0" smtClean="0">
                <a:solidFill>
                  <a:schemeClr val="tx1"/>
                </a:solidFill>
              </a:rPr>
              <a:t>Economia: </a:t>
            </a:r>
            <a:r>
              <a:rPr lang="pt-BR" dirty="0" smtClean="0">
                <a:solidFill>
                  <a:schemeClr val="tx1"/>
                </a:solidFill>
              </a:rPr>
              <a:t>Agropecuária</a:t>
            </a:r>
          </a:p>
          <a:p>
            <a:pPr>
              <a:buClrTx/>
            </a:pPr>
            <a:endParaRPr lang="pt-BR" b="1" dirty="0" smtClean="0">
              <a:solidFill>
                <a:schemeClr val="tx1"/>
              </a:solidFill>
            </a:endParaRPr>
          </a:p>
          <a:p>
            <a:pPr>
              <a:buClrTx/>
            </a:pPr>
            <a:r>
              <a:rPr lang="pt-BR" b="1" dirty="0" smtClean="0">
                <a:solidFill>
                  <a:schemeClr val="tx1"/>
                </a:solidFill>
              </a:rPr>
              <a:t>Saúde pública: </a:t>
            </a:r>
            <a:r>
              <a:rPr lang="pt-BR" b="1" dirty="0" smtClean="0">
                <a:solidFill>
                  <a:srgbClr val="C00000"/>
                </a:solidFill>
              </a:rPr>
              <a:t>	Estabelecimentos (12), SAMU, 					</a:t>
            </a:r>
            <a:r>
              <a:rPr lang="pt-BR" sz="2400" b="1" dirty="0" smtClean="0">
                <a:solidFill>
                  <a:srgbClr val="C00000"/>
                </a:solidFill>
              </a:rPr>
              <a:t>Especialidades:</a:t>
            </a:r>
            <a:r>
              <a:rPr lang="pt-BR" b="1" dirty="0" smtClean="0">
                <a:solidFill>
                  <a:schemeClr val="tx1"/>
                </a:solidFill>
              </a:rPr>
              <a:t> </a:t>
            </a:r>
            <a:r>
              <a:rPr lang="pt-BR" sz="2400" dirty="0" smtClean="0">
                <a:solidFill>
                  <a:schemeClr val="tx1"/>
                </a:solidFill>
              </a:rPr>
              <a:t>fisioterapia, nutrição, 				obstetrícia, ortopedia e psicologia</a:t>
            </a:r>
            <a:endParaRPr lang="pt-BR" sz="2400" dirty="0">
              <a:solidFill>
                <a:schemeClr val="tx1"/>
              </a:solidFill>
            </a:endParaRPr>
          </a:p>
        </p:txBody>
      </p:sp>
      <p:sp>
        <p:nvSpPr>
          <p:cNvPr id="4" name="Título 2"/>
          <p:cNvSpPr txBox="1">
            <a:spLocks/>
          </p:cNvSpPr>
          <p:nvPr/>
        </p:nvSpPr>
        <p:spPr>
          <a:xfrm>
            <a:off x="457200" y="338328"/>
            <a:ext cx="8229600" cy="1252728"/>
          </a:xfrm>
          <a:prstGeom prst="rect">
            <a:avLst/>
          </a:prstGeom>
        </p:spPr>
        <p:txBody>
          <a:bodyPr>
            <a:normAutofit fontScale="82500" lnSpcReduction="2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mtClean="0"/>
              <a:t/>
            </a:r>
            <a:br>
              <a:rPr lang="pt-BR" smtClean="0"/>
            </a:br>
            <a:r>
              <a:rPr lang="pt-BR" sz="3600" b="1" smtClean="0">
                <a:solidFill>
                  <a:schemeClr val="tx1"/>
                </a:solidFill>
                <a:latin typeface="Arial" pitchFamily="34" charset="0"/>
                <a:cs typeface="Arial" pitchFamily="34" charset="0"/>
              </a:rPr>
              <a:t>Introdução </a:t>
            </a:r>
            <a:r>
              <a:rPr lang="pt-BR" sz="3600" b="1" smtClean="0">
                <a:solidFill>
                  <a:srgbClr val="450EB2"/>
                </a:solidFill>
                <a:latin typeface="Arial" pitchFamily="34" charset="0"/>
                <a:cs typeface="Arial" pitchFamily="34" charset="0"/>
              </a:rPr>
              <a:t> </a:t>
            </a:r>
            <a:r>
              <a:rPr lang="pt-BR" sz="3600" smtClean="0">
                <a:solidFill>
                  <a:schemeClr val="tx1"/>
                </a:solidFill>
                <a:latin typeface="Arial" pitchFamily="34" charset="0"/>
                <a:cs typeface="Arial" pitchFamily="34" charset="0"/>
              </a:rPr>
              <a:t/>
            </a:r>
            <a:br>
              <a:rPr lang="pt-BR" sz="3600" smtClean="0">
                <a:solidFill>
                  <a:schemeClr val="tx1"/>
                </a:solidFill>
                <a:latin typeface="Arial" pitchFamily="34" charset="0"/>
                <a:cs typeface="Arial" pitchFamily="34" charset="0"/>
              </a:rPr>
            </a:br>
            <a:endParaRPr lang="pt-BR" sz="3200" dirty="0">
              <a:solidFill>
                <a:schemeClr val="tx1"/>
              </a:solidFill>
            </a:endParaRPr>
          </a:p>
        </p:txBody>
      </p:sp>
    </p:spTree>
    <p:extLst>
      <p:ext uri="{BB962C8B-B14F-4D97-AF65-F5344CB8AC3E}">
        <p14:creationId xmlns:p14="http://schemas.microsoft.com/office/powerpoint/2010/main" xmlns="" val="5629930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idx="4294967295"/>
          </p:nvPr>
        </p:nvSpPr>
        <p:spPr>
          <a:xfrm>
            <a:off x="395536" y="338138"/>
            <a:ext cx="8784976" cy="5971182"/>
          </a:xfrm>
        </p:spPr>
        <p:txBody>
          <a:bodyPr>
            <a:normAutofit/>
          </a:bodyPr>
          <a:lstStyle/>
          <a:p>
            <a:pPr algn="l"/>
            <a:r>
              <a:rPr lang="pt-BR" sz="2700" b="1" dirty="0" smtClean="0">
                <a:solidFill>
                  <a:srgbClr val="450EB2"/>
                </a:solidFill>
                <a:latin typeface="+mn-lt"/>
              </a:rPr>
              <a:t>Objetivo 3 </a:t>
            </a:r>
            <a:r>
              <a:rPr lang="pt-BR" sz="2700" dirty="0" smtClean="0">
                <a:solidFill>
                  <a:schemeClr val="tx1"/>
                </a:solidFill>
                <a:latin typeface="+mn-lt"/>
              </a:rPr>
              <a:t>Melhorar </a:t>
            </a:r>
            <a:r>
              <a:rPr lang="pt-BR" sz="2700" dirty="0">
                <a:solidFill>
                  <a:schemeClr val="tx1"/>
                </a:solidFill>
                <a:latin typeface="+mn-lt"/>
              </a:rPr>
              <a:t>a qualidade do atendimento das mulheres que realizam detecção precoce de câncer de colo de útero e de mama na unidade de saúde</a:t>
            </a:r>
            <a:r>
              <a:rPr lang="pt-BR" sz="2700" dirty="0" smtClean="0">
                <a:solidFill>
                  <a:schemeClr val="tx1"/>
                </a:solidFill>
                <a:latin typeface="+mn-lt"/>
              </a:rPr>
              <a:t>.</a:t>
            </a:r>
            <a:br>
              <a:rPr lang="pt-BR" sz="2700" dirty="0" smtClean="0">
                <a:solidFill>
                  <a:schemeClr val="tx1"/>
                </a:solidFill>
                <a:latin typeface="+mn-lt"/>
              </a:rPr>
            </a:br>
            <a:r>
              <a:rPr lang="pt-BR" sz="2700" dirty="0" smtClean="0">
                <a:solidFill>
                  <a:schemeClr val="tx1"/>
                </a:solidFill>
                <a:latin typeface="+mn-lt"/>
              </a:rPr>
              <a:t/>
            </a:r>
            <a:br>
              <a:rPr lang="pt-BR" sz="2700" dirty="0" smtClean="0">
                <a:solidFill>
                  <a:schemeClr val="tx1"/>
                </a:solidFill>
                <a:latin typeface="+mn-lt"/>
              </a:rPr>
            </a:br>
            <a:r>
              <a:rPr lang="pt-BR" sz="2700" dirty="0">
                <a:solidFill>
                  <a:schemeClr val="tx1"/>
                </a:solidFill>
                <a:latin typeface="+mn-lt"/>
              </a:rPr>
              <a:t/>
            </a:r>
            <a:br>
              <a:rPr lang="pt-BR" sz="2700" dirty="0">
                <a:solidFill>
                  <a:schemeClr val="tx1"/>
                </a:solidFill>
                <a:latin typeface="+mn-lt"/>
              </a:rPr>
            </a:br>
            <a:r>
              <a:rPr lang="pt-BR" sz="2700" b="1" dirty="0" smtClean="0">
                <a:solidFill>
                  <a:srgbClr val="450EB2"/>
                </a:solidFill>
                <a:latin typeface="+mn-lt"/>
              </a:rPr>
              <a:t>Meta 3</a:t>
            </a:r>
            <a:r>
              <a:rPr lang="pt-BR" sz="2700" dirty="0" smtClean="0">
                <a:solidFill>
                  <a:schemeClr val="tx1"/>
                </a:solidFill>
                <a:latin typeface="+mn-lt"/>
              </a:rPr>
              <a:t> </a:t>
            </a:r>
            <a:r>
              <a:rPr lang="pt-BR" sz="2700" dirty="0">
                <a:solidFill>
                  <a:schemeClr val="tx1"/>
                </a:solidFill>
                <a:latin typeface="+mn-lt"/>
              </a:rPr>
              <a:t>Obter 95% de coleta de amostras satisfatórias do exame citopatológico de colo uterino</a:t>
            </a:r>
            <a:r>
              <a:rPr lang="pt-BR" sz="2700" dirty="0" smtClean="0">
                <a:solidFill>
                  <a:schemeClr val="tx1"/>
                </a:solidFill>
                <a:latin typeface="+mn-lt"/>
              </a:rPr>
              <a:t>.  </a:t>
            </a:r>
            <a:r>
              <a:rPr lang="pt-BR" sz="2700" dirty="0">
                <a:latin typeface="+mn-lt"/>
              </a:rPr>
              <a:t/>
            </a:r>
            <a:br>
              <a:rPr lang="pt-BR" sz="2700" dirty="0">
                <a:latin typeface="+mn-lt"/>
              </a:rPr>
            </a:br>
            <a:endParaRPr lang="pt-BR" sz="2700" dirty="0">
              <a:latin typeface="+mn-lt"/>
            </a:endParaRPr>
          </a:p>
        </p:txBody>
      </p:sp>
      <p:sp>
        <p:nvSpPr>
          <p:cNvPr id="2" name="Espaço Reservado para Conteúdo 1"/>
          <p:cNvSpPr>
            <a:spLocks noGrp="1"/>
          </p:cNvSpPr>
          <p:nvPr>
            <p:ph idx="4294967295"/>
          </p:nvPr>
        </p:nvSpPr>
        <p:spPr>
          <a:xfrm>
            <a:off x="683568" y="2674938"/>
            <a:ext cx="8460432" cy="3994150"/>
          </a:xfrm>
        </p:spPr>
        <p:txBody>
          <a:bodyPr>
            <a:normAutofit/>
          </a:bodyPr>
          <a:lstStyle/>
          <a:p>
            <a:endParaRPr lang="pt-BR" dirty="0"/>
          </a:p>
          <a:p>
            <a:endParaRPr lang="pt-BR" dirty="0" smtClean="0"/>
          </a:p>
          <a:p>
            <a:endParaRPr lang="pt-BR" dirty="0" smtClean="0"/>
          </a:p>
          <a:p>
            <a:endParaRPr lang="pt-BR" dirty="0" smtClean="0"/>
          </a:p>
          <a:p>
            <a:endParaRPr lang="pt-BR" dirty="0"/>
          </a:p>
          <a:p>
            <a:endParaRPr lang="pt-BR" dirty="0"/>
          </a:p>
          <a:p>
            <a:endParaRPr lang="pt-BR" dirty="0"/>
          </a:p>
          <a:p>
            <a:endParaRPr lang="pt-BR" dirty="0"/>
          </a:p>
          <a:p>
            <a:endParaRPr lang="pt-BR" dirty="0"/>
          </a:p>
          <a:p>
            <a:endParaRPr lang="pt-BR" dirty="0"/>
          </a:p>
          <a:p>
            <a:endParaRPr lang="pt-BR" dirty="0"/>
          </a:p>
          <a:p>
            <a:endParaRPr lang="pt-BR" sz="2200" dirty="0" smtClean="0"/>
          </a:p>
          <a:p>
            <a:endParaRPr lang="pt-BR" sz="2200" dirty="0"/>
          </a:p>
          <a:p>
            <a:endParaRPr lang="pt-BR" sz="2200" b="1" dirty="0"/>
          </a:p>
        </p:txBody>
      </p:sp>
    </p:spTree>
    <p:extLst>
      <p:ext uri="{BB962C8B-B14F-4D97-AF65-F5344CB8AC3E}">
        <p14:creationId xmlns:p14="http://schemas.microsoft.com/office/powerpoint/2010/main" xmlns="" val="5149746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p:cNvSpPr>
            <a:spLocks noGrp="1"/>
          </p:cNvSpPr>
          <p:nvPr>
            <p:ph idx="4294967295"/>
          </p:nvPr>
        </p:nvSpPr>
        <p:spPr>
          <a:xfrm>
            <a:off x="827583" y="2636912"/>
            <a:ext cx="7272809" cy="3960812"/>
          </a:xfrm>
        </p:spPr>
        <p:txBody>
          <a:bodyPr>
            <a:normAutofit fontScale="77500" lnSpcReduction="20000"/>
          </a:bodyPr>
          <a:lstStyle/>
          <a:p>
            <a:endParaRPr lang="pt-BR" dirty="0" smtClean="0"/>
          </a:p>
          <a:p>
            <a:endParaRPr lang="pt-BR" dirty="0"/>
          </a:p>
          <a:p>
            <a:endParaRPr lang="pt-BR" dirty="0" smtClean="0"/>
          </a:p>
          <a:p>
            <a:endParaRPr lang="pt-BR" dirty="0"/>
          </a:p>
          <a:p>
            <a:endParaRPr lang="pt-BR" dirty="0" smtClean="0"/>
          </a:p>
          <a:p>
            <a:endParaRPr lang="pt-BR" dirty="0"/>
          </a:p>
          <a:p>
            <a:pPr marL="0" indent="0">
              <a:buNone/>
            </a:pPr>
            <a:endParaRPr lang="pt-BR" dirty="0"/>
          </a:p>
          <a:p>
            <a:pPr marL="0" indent="0" algn="just">
              <a:buNone/>
            </a:pPr>
            <a:endParaRPr lang="pt-BR" b="1" dirty="0" smtClean="0"/>
          </a:p>
          <a:p>
            <a:pPr marL="0" indent="0" algn="just">
              <a:buNone/>
            </a:pPr>
            <a:endParaRPr lang="pt-BR" b="1" dirty="0"/>
          </a:p>
          <a:p>
            <a:pPr marL="0" indent="0" algn="just">
              <a:buNone/>
            </a:pPr>
            <a:endParaRPr lang="pt-BR" b="1" dirty="0" smtClean="0"/>
          </a:p>
          <a:p>
            <a:pPr marL="0" indent="0" algn="just">
              <a:buNone/>
            </a:pPr>
            <a:endParaRPr lang="pt-BR" b="1" dirty="0" smtClean="0"/>
          </a:p>
          <a:p>
            <a:pPr marL="0" indent="0" algn="just">
              <a:buNone/>
            </a:pPr>
            <a:r>
              <a:rPr lang="pt-BR" sz="2600" dirty="0" smtClean="0"/>
              <a:t>Proporção </a:t>
            </a:r>
            <a:r>
              <a:rPr lang="pt-BR" sz="2600" dirty="0"/>
              <a:t>de mulheres com amostras satisfatórias do </a:t>
            </a:r>
            <a:r>
              <a:rPr lang="pt-BR" sz="2600" dirty="0" smtClean="0"/>
              <a:t>exame </a:t>
            </a:r>
            <a:r>
              <a:rPr lang="pt-BR" sz="2600" dirty="0"/>
              <a:t>citopatológico do colo de útero</a:t>
            </a:r>
          </a:p>
          <a:p>
            <a:pPr algn="just"/>
            <a:endParaRPr lang="pt-BR" dirty="0"/>
          </a:p>
        </p:txBody>
      </p:sp>
      <p:graphicFrame>
        <p:nvGraphicFramePr>
          <p:cNvPr id="5" name="Gráfico 4"/>
          <p:cNvGraphicFramePr/>
          <p:nvPr>
            <p:extLst>
              <p:ext uri="{D42A27DB-BD31-4B8C-83A1-F6EECF244321}">
                <p14:modId xmlns:p14="http://schemas.microsoft.com/office/powerpoint/2010/main" xmlns="" val="2162002331"/>
              </p:ext>
            </p:extLst>
          </p:nvPr>
        </p:nvGraphicFramePr>
        <p:xfrm>
          <a:off x="899592" y="836712"/>
          <a:ext cx="7200800"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506989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692696"/>
            <a:ext cx="8229600" cy="864096"/>
          </a:xfrm>
        </p:spPr>
        <p:txBody>
          <a:bodyPr>
            <a:normAutofit/>
          </a:bodyPr>
          <a:lstStyle/>
          <a:p>
            <a:r>
              <a:rPr lang="pt-BR" sz="2800" b="1" dirty="0" smtClean="0">
                <a:solidFill>
                  <a:srgbClr val="450EB2"/>
                </a:solidFill>
              </a:rPr>
              <a:t>Aspectos qualitativos</a:t>
            </a:r>
            <a:endParaRPr lang="pt-BR" sz="2800" b="1" dirty="0">
              <a:solidFill>
                <a:srgbClr val="450EB2"/>
              </a:solidFill>
            </a:endParaRPr>
          </a:p>
        </p:txBody>
      </p:sp>
      <p:sp>
        <p:nvSpPr>
          <p:cNvPr id="3" name="Espaço Reservado para Conteúdo 2"/>
          <p:cNvSpPr>
            <a:spLocks noGrp="1"/>
          </p:cNvSpPr>
          <p:nvPr>
            <p:ph idx="1"/>
          </p:nvPr>
        </p:nvSpPr>
        <p:spPr>
          <a:xfrm>
            <a:off x="251520" y="1916833"/>
            <a:ext cx="8640960" cy="5184575"/>
          </a:xfrm>
        </p:spPr>
        <p:txBody>
          <a:bodyPr>
            <a:noAutofit/>
          </a:bodyPr>
          <a:lstStyle/>
          <a:p>
            <a:pPr algn="just">
              <a:lnSpc>
                <a:spcPct val="150000"/>
              </a:lnSpc>
              <a:buClrTx/>
            </a:pPr>
            <a:r>
              <a:rPr lang="pt-BR" dirty="0" smtClean="0"/>
              <a:t>A </a:t>
            </a:r>
            <a:r>
              <a:rPr lang="pt-BR" dirty="0"/>
              <a:t>qualidade das amostras do material </a:t>
            </a:r>
            <a:r>
              <a:rPr lang="pt-BR" dirty="0" smtClean="0"/>
              <a:t>é </a:t>
            </a:r>
            <a:r>
              <a:rPr lang="pt-BR" dirty="0"/>
              <a:t>uma condição fundamental para a garantia de um programa de rastreamento eficaz contra o câncer no colo do </a:t>
            </a:r>
            <a:r>
              <a:rPr lang="pt-BR" dirty="0" smtClean="0"/>
              <a:t>útero. </a:t>
            </a:r>
          </a:p>
          <a:p>
            <a:pPr algn="just">
              <a:lnSpc>
                <a:spcPct val="150000"/>
              </a:lnSpc>
              <a:buClrTx/>
            </a:pPr>
            <a:r>
              <a:rPr lang="pt-BR" dirty="0" smtClean="0"/>
              <a:t>As </a:t>
            </a:r>
            <a:r>
              <a:rPr lang="pt-BR" dirty="0"/>
              <a:t>amostras insatisfatórias </a:t>
            </a:r>
            <a:r>
              <a:rPr lang="pt-BR" dirty="0" smtClean="0"/>
              <a:t>no </a:t>
            </a:r>
            <a:r>
              <a:rPr lang="pt-BR" dirty="0"/>
              <a:t>presente estudo foi devido a </a:t>
            </a:r>
            <a:r>
              <a:rPr lang="pt-BR" dirty="0" smtClean="0"/>
              <a:t>presença de sangue </a:t>
            </a:r>
            <a:r>
              <a:rPr lang="pt-BR" dirty="0"/>
              <a:t>em mais de 75% do esfregaço e material acelular ou hipocelular em menos de 10% do </a:t>
            </a:r>
            <a:r>
              <a:rPr lang="pt-BR" dirty="0" smtClean="0"/>
              <a:t>esfregaço</a:t>
            </a:r>
          </a:p>
          <a:p>
            <a:pPr algn="just">
              <a:lnSpc>
                <a:spcPct val="150000"/>
              </a:lnSpc>
              <a:buClrTx/>
            </a:pPr>
            <a:r>
              <a:rPr lang="pt-BR" dirty="0" smtClean="0"/>
              <a:t>Reconvocação dentro de 6 a 12 semanas.</a:t>
            </a:r>
            <a:endParaRPr lang="pt-BR" dirty="0"/>
          </a:p>
        </p:txBody>
      </p:sp>
    </p:spTree>
    <p:extLst>
      <p:ext uri="{BB962C8B-B14F-4D97-AF65-F5344CB8AC3E}">
        <p14:creationId xmlns:p14="http://schemas.microsoft.com/office/powerpoint/2010/main" xmlns="" val="34817146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0" y="2349500"/>
            <a:ext cx="8496300" cy="4319588"/>
          </a:xfrm>
        </p:spPr>
        <p:txBody>
          <a:bodyPr>
            <a:normAutofit/>
          </a:bodyPr>
          <a:lstStyle/>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smtClean="0"/>
          </a:p>
        </p:txBody>
      </p:sp>
      <p:sp>
        <p:nvSpPr>
          <p:cNvPr id="3" name="Título 2"/>
          <p:cNvSpPr>
            <a:spLocks noGrp="1"/>
          </p:cNvSpPr>
          <p:nvPr>
            <p:ph type="title" idx="4294967295"/>
          </p:nvPr>
        </p:nvSpPr>
        <p:spPr>
          <a:xfrm>
            <a:off x="503238" y="0"/>
            <a:ext cx="8461250" cy="6381328"/>
          </a:xfrm>
        </p:spPr>
        <p:txBody>
          <a:bodyPr>
            <a:normAutofit/>
          </a:bodyPr>
          <a:lstStyle/>
          <a:p>
            <a:pPr algn="l"/>
            <a:r>
              <a:rPr lang="pt-BR" sz="2400" dirty="0" smtClean="0">
                <a:solidFill>
                  <a:schemeClr val="tx1"/>
                </a:solidFill>
              </a:rPr>
              <a:t/>
            </a:r>
            <a:br>
              <a:rPr lang="pt-BR" sz="2400" dirty="0" smtClean="0">
                <a:solidFill>
                  <a:schemeClr val="tx1"/>
                </a:solidFill>
              </a:rPr>
            </a:br>
            <a:r>
              <a:rPr lang="pt-BR" sz="2400" dirty="0">
                <a:solidFill>
                  <a:schemeClr val="tx1"/>
                </a:solidFill>
              </a:rPr>
              <a:t/>
            </a:r>
            <a:br>
              <a:rPr lang="pt-BR" sz="2400" dirty="0">
                <a:solidFill>
                  <a:schemeClr val="tx1"/>
                </a:solidFill>
              </a:rPr>
            </a:br>
            <a:r>
              <a:rPr lang="pt-BR" sz="2400" dirty="0" smtClean="0">
                <a:solidFill>
                  <a:schemeClr val="tx1"/>
                </a:solidFill>
              </a:rPr>
              <a:t/>
            </a:r>
            <a:br>
              <a:rPr lang="pt-BR" sz="2400" dirty="0" smtClean="0">
                <a:solidFill>
                  <a:schemeClr val="tx1"/>
                </a:solidFill>
              </a:rPr>
            </a:br>
            <a:r>
              <a:rPr lang="pt-BR" sz="2400" b="1" dirty="0" smtClean="0">
                <a:solidFill>
                  <a:srgbClr val="450EB2"/>
                </a:solidFill>
              </a:rPr>
              <a:t>Objetivo 4</a:t>
            </a:r>
            <a:br>
              <a:rPr lang="pt-BR" sz="2400" b="1" dirty="0" smtClean="0">
                <a:solidFill>
                  <a:srgbClr val="450EB2"/>
                </a:solidFill>
              </a:rPr>
            </a:br>
            <a:r>
              <a:rPr lang="pt-BR" sz="2400" dirty="0" smtClean="0">
                <a:solidFill>
                  <a:schemeClr val="tx1"/>
                </a:solidFill>
              </a:rPr>
              <a:t>Melhorar </a:t>
            </a:r>
            <a:r>
              <a:rPr lang="pt-BR" sz="2400" dirty="0">
                <a:solidFill>
                  <a:schemeClr val="tx1"/>
                </a:solidFill>
              </a:rPr>
              <a:t>registros das informações.</a:t>
            </a:r>
            <a:br>
              <a:rPr lang="pt-BR" sz="2400" dirty="0">
                <a:solidFill>
                  <a:schemeClr val="tx1"/>
                </a:solidFill>
              </a:rPr>
            </a:br>
            <a:r>
              <a:rPr lang="pt-BR" sz="2400" dirty="0" smtClean="0">
                <a:solidFill>
                  <a:schemeClr val="tx1"/>
                </a:solidFill>
              </a:rPr>
              <a:t/>
            </a:r>
            <a:br>
              <a:rPr lang="pt-BR" sz="2400" dirty="0" smtClean="0">
                <a:solidFill>
                  <a:schemeClr val="tx1"/>
                </a:solidFill>
              </a:rPr>
            </a:br>
            <a:r>
              <a:rPr lang="pt-BR" sz="2400" dirty="0">
                <a:solidFill>
                  <a:schemeClr val="tx1"/>
                </a:solidFill>
              </a:rPr>
              <a:t/>
            </a:r>
            <a:br>
              <a:rPr lang="pt-BR" sz="2400" dirty="0">
                <a:solidFill>
                  <a:schemeClr val="tx1"/>
                </a:solidFill>
              </a:rPr>
            </a:br>
            <a:r>
              <a:rPr lang="pt-BR" sz="2400" dirty="0" smtClean="0">
                <a:solidFill>
                  <a:schemeClr val="tx1"/>
                </a:solidFill>
              </a:rPr>
              <a:t/>
            </a:r>
            <a:br>
              <a:rPr lang="pt-BR" sz="2400" dirty="0" smtClean="0">
                <a:solidFill>
                  <a:schemeClr val="tx1"/>
                </a:solidFill>
              </a:rPr>
            </a:br>
            <a:r>
              <a:rPr lang="pt-BR" sz="2400" b="1" dirty="0" smtClean="0">
                <a:solidFill>
                  <a:srgbClr val="450EB2"/>
                </a:solidFill>
              </a:rPr>
              <a:t>Meta 4.1</a:t>
            </a:r>
            <a:br>
              <a:rPr lang="pt-BR" sz="2400" b="1" dirty="0" smtClean="0">
                <a:solidFill>
                  <a:srgbClr val="450EB2"/>
                </a:solidFill>
              </a:rPr>
            </a:br>
            <a:r>
              <a:rPr lang="pt-BR" sz="2400" dirty="0" smtClean="0">
                <a:solidFill>
                  <a:srgbClr val="450EB2"/>
                </a:solidFill>
              </a:rPr>
              <a:t> </a:t>
            </a:r>
            <a:r>
              <a:rPr lang="pt-BR" sz="2400" dirty="0">
                <a:solidFill>
                  <a:schemeClr val="tx1"/>
                </a:solidFill>
              </a:rPr>
              <a:t>Manter registro da coleta de </a:t>
            </a:r>
            <a:r>
              <a:rPr lang="pt-BR" sz="2400" dirty="0" smtClean="0">
                <a:solidFill>
                  <a:schemeClr val="tx1"/>
                </a:solidFill>
              </a:rPr>
              <a:t>Citopatológico do </a:t>
            </a:r>
            <a:r>
              <a:rPr lang="pt-BR" sz="2400" dirty="0">
                <a:solidFill>
                  <a:schemeClr val="tx1"/>
                </a:solidFill>
              </a:rPr>
              <a:t>colo uterino e realização da mamografia em registro específico em 100% das mulheres cadastradas nos programas da unidade de saúde.</a:t>
            </a:r>
            <a:br>
              <a:rPr lang="pt-BR" sz="2400" dirty="0">
                <a:solidFill>
                  <a:schemeClr val="tx1"/>
                </a:solidFill>
              </a:rPr>
            </a:br>
            <a:endParaRPr lang="pt-BR" sz="2400" dirty="0">
              <a:solidFill>
                <a:schemeClr val="tx1"/>
              </a:solidFill>
            </a:endParaRPr>
          </a:p>
        </p:txBody>
      </p:sp>
    </p:spTree>
    <p:extLst>
      <p:ext uri="{BB962C8B-B14F-4D97-AF65-F5344CB8AC3E}">
        <p14:creationId xmlns:p14="http://schemas.microsoft.com/office/powerpoint/2010/main" xmlns="" val="22361151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971600" y="2636912"/>
            <a:ext cx="7416824" cy="4067175"/>
          </a:xfrm>
        </p:spPr>
        <p:txBody>
          <a:bodyPr>
            <a:normAutofit fontScale="62500" lnSpcReduction="20000"/>
          </a:bodyPr>
          <a:lstStyle/>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pPr marL="0" indent="0" algn="just">
              <a:buNone/>
            </a:pPr>
            <a:endParaRPr lang="pt-BR" b="1" dirty="0" smtClean="0"/>
          </a:p>
          <a:p>
            <a:pPr marL="0" indent="0" algn="just">
              <a:buNone/>
            </a:pPr>
            <a:endParaRPr lang="pt-BR" b="1" dirty="0"/>
          </a:p>
          <a:p>
            <a:pPr marL="0" indent="0" algn="just">
              <a:buNone/>
            </a:pPr>
            <a:endParaRPr lang="pt-BR" b="1" dirty="0" smtClean="0"/>
          </a:p>
          <a:p>
            <a:pPr marL="0" indent="0" algn="just">
              <a:buNone/>
            </a:pPr>
            <a:endParaRPr lang="pt-BR" b="1" dirty="0"/>
          </a:p>
          <a:p>
            <a:pPr marL="0" indent="0" algn="just">
              <a:buNone/>
            </a:pPr>
            <a:endParaRPr lang="pt-BR" b="1" dirty="0" smtClean="0"/>
          </a:p>
          <a:p>
            <a:pPr marL="0" indent="0" algn="just">
              <a:buNone/>
            </a:pPr>
            <a:endParaRPr lang="pt-BR" b="1" dirty="0" smtClean="0"/>
          </a:p>
          <a:p>
            <a:pPr marL="0" indent="0" algn="just">
              <a:buNone/>
            </a:pPr>
            <a:endParaRPr lang="pt-BR" sz="2900" b="1" dirty="0"/>
          </a:p>
          <a:p>
            <a:pPr marL="0" indent="0" algn="just">
              <a:buNone/>
            </a:pPr>
            <a:r>
              <a:rPr lang="pt-BR" sz="3800" dirty="0" smtClean="0"/>
              <a:t>Proporção </a:t>
            </a:r>
            <a:r>
              <a:rPr lang="pt-BR" sz="3800" dirty="0"/>
              <a:t>de mulheres com registro adequado do exame citopatológico de colo do útero</a:t>
            </a:r>
          </a:p>
          <a:p>
            <a:endParaRPr lang="pt-BR" dirty="0"/>
          </a:p>
        </p:txBody>
      </p:sp>
      <p:graphicFrame>
        <p:nvGraphicFramePr>
          <p:cNvPr id="4" name="Gráfico 3"/>
          <p:cNvGraphicFramePr/>
          <p:nvPr>
            <p:extLst>
              <p:ext uri="{D42A27DB-BD31-4B8C-83A1-F6EECF244321}">
                <p14:modId xmlns:p14="http://schemas.microsoft.com/office/powerpoint/2010/main" xmlns="" val="4155956550"/>
              </p:ext>
            </p:extLst>
          </p:nvPr>
        </p:nvGraphicFramePr>
        <p:xfrm>
          <a:off x="971600" y="1052736"/>
          <a:ext cx="7128792"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441923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sz="2800" b="1" dirty="0">
                <a:solidFill>
                  <a:srgbClr val="450EB2"/>
                </a:solidFill>
              </a:rPr>
              <a:t>Aspectos qualitativos</a:t>
            </a:r>
            <a:endParaRPr lang="pt-BR" sz="2800" dirty="0"/>
          </a:p>
        </p:txBody>
      </p:sp>
      <p:sp>
        <p:nvSpPr>
          <p:cNvPr id="4" name="Espaço Reservado para Conteúdo 3"/>
          <p:cNvSpPr>
            <a:spLocks noGrp="1"/>
          </p:cNvSpPr>
          <p:nvPr>
            <p:ph idx="1"/>
          </p:nvPr>
        </p:nvSpPr>
        <p:spPr/>
        <p:txBody>
          <a:bodyPr/>
          <a:lstStyle/>
          <a:p>
            <a:pPr algn="just">
              <a:buClrTx/>
            </a:pPr>
            <a:r>
              <a:rPr lang="pt-BR" dirty="0" smtClean="0"/>
              <a:t>Em razão de um banco de dados mais completo e consistente para o controle do exame preventivo do câncer de colo de útero foi possível realização de registros adequados.</a:t>
            </a:r>
            <a:endParaRPr lang="pt-BR" dirty="0"/>
          </a:p>
        </p:txBody>
      </p:sp>
    </p:spTree>
    <p:extLst>
      <p:ext uri="{BB962C8B-B14F-4D97-AF65-F5344CB8AC3E}">
        <p14:creationId xmlns:p14="http://schemas.microsoft.com/office/powerpoint/2010/main" xmlns="" val="24142501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1" y="2675466"/>
            <a:ext cx="7740849" cy="3705862"/>
          </a:xfrm>
        </p:spPr>
        <p:txBody>
          <a:bodyPr>
            <a:normAutofit lnSpcReduction="10000"/>
          </a:bodyPr>
          <a:lstStyle/>
          <a:p>
            <a:endParaRPr lang="pt-BR" b="1" dirty="0" smtClean="0"/>
          </a:p>
          <a:p>
            <a:endParaRPr lang="pt-BR" b="1" dirty="0"/>
          </a:p>
          <a:p>
            <a:endParaRPr lang="pt-BR" b="1" dirty="0" smtClean="0"/>
          </a:p>
          <a:p>
            <a:endParaRPr lang="pt-BR" b="1" dirty="0"/>
          </a:p>
          <a:p>
            <a:endParaRPr lang="pt-BR" b="1" dirty="0" smtClean="0"/>
          </a:p>
          <a:p>
            <a:endParaRPr lang="pt-BR" b="1" dirty="0"/>
          </a:p>
          <a:p>
            <a:endParaRPr lang="pt-BR" b="1" dirty="0" smtClean="0"/>
          </a:p>
          <a:p>
            <a:endParaRPr lang="pt-BR" b="1" dirty="0"/>
          </a:p>
          <a:p>
            <a:pPr marL="0" indent="0" algn="just">
              <a:buNone/>
            </a:pPr>
            <a:r>
              <a:rPr lang="pt-BR" sz="2200" dirty="0" smtClean="0"/>
              <a:t>Proporção </a:t>
            </a:r>
            <a:r>
              <a:rPr lang="pt-BR" sz="2200" dirty="0"/>
              <a:t>de mulheres com registro adequado da mamografia</a:t>
            </a:r>
          </a:p>
          <a:p>
            <a:endParaRPr lang="pt-BR" dirty="0"/>
          </a:p>
        </p:txBody>
      </p:sp>
      <p:sp>
        <p:nvSpPr>
          <p:cNvPr id="3" name="Título 2"/>
          <p:cNvSpPr>
            <a:spLocks noGrp="1"/>
          </p:cNvSpPr>
          <p:nvPr>
            <p:ph type="title"/>
          </p:nvPr>
        </p:nvSpPr>
        <p:spPr/>
        <p:txBody>
          <a:bodyPr/>
          <a:lstStyle/>
          <a:p>
            <a:endParaRPr lang="pt-BR" dirty="0"/>
          </a:p>
        </p:txBody>
      </p:sp>
      <p:graphicFrame>
        <p:nvGraphicFramePr>
          <p:cNvPr id="4" name="Gráfico 3"/>
          <p:cNvGraphicFramePr/>
          <p:nvPr>
            <p:extLst>
              <p:ext uri="{D42A27DB-BD31-4B8C-83A1-F6EECF244321}">
                <p14:modId xmlns:p14="http://schemas.microsoft.com/office/powerpoint/2010/main" xmlns="" val="1205417066"/>
              </p:ext>
            </p:extLst>
          </p:nvPr>
        </p:nvGraphicFramePr>
        <p:xfrm>
          <a:off x="539552" y="620688"/>
          <a:ext cx="7920880"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7561773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872067" y="1916832"/>
            <a:ext cx="7732381" cy="4209331"/>
          </a:xfrm>
        </p:spPr>
        <p:txBody>
          <a:bodyPr/>
          <a:lstStyle/>
          <a:p>
            <a:pPr>
              <a:lnSpc>
                <a:spcPct val="150000"/>
              </a:lnSpc>
              <a:buClrTx/>
            </a:pPr>
            <a:r>
              <a:rPr lang="pt-BR" dirty="0" smtClean="0"/>
              <a:t>No </a:t>
            </a:r>
            <a:r>
              <a:rPr lang="pt-BR" dirty="0"/>
              <a:t>período de intervenção n</a:t>
            </a:r>
            <a:r>
              <a:rPr lang="pt-BR" dirty="0" smtClean="0"/>
              <a:t>em todos os exames de mamografia foram realizados pela rede pública, sendo assim só foi possível  registro parcial dessas mulheres. </a:t>
            </a:r>
            <a:endParaRPr lang="pt-BR" dirty="0"/>
          </a:p>
        </p:txBody>
      </p:sp>
      <p:sp>
        <p:nvSpPr>
          <p:cNvPr id="3" name="Título 2"/>
          <p:cNvSpPr>
            <a:spLocks noGrp="1"/>
          </p:cNvSpPr>
          <p:nvPr>
            <p:ph type="title"/>
          </p:nvPr>
        </p:nvSpPr>
        <p:spPr/>
        <p:txBody>
          <a:bodyPr>
            <a:normAutofit/>
          </a:bodyPr>
          <a:lstStyle/>
          <a:p>
            <a:r>
              <a:rPr lang="pt-BR" sz="2800" b="1" dirty="0">
                <a:solidFill>
                  <a:srgbClr val="450EB2"/>
                </a:solidFill>
              </a:rPr>
              <a:t>Aspectos qualitativos</a:t>
            </a:r>
            <a:endParaRPr lang="pt-BR" sz="2800" dirty="0"/>
          </a:p>
        </p:txBody>
      </p:sp>
    </p:spTree>
    <p:extLst>
      <p:ext uri="{BB962C8B-B14F-4D97-AF65-F5344CB8AC3E}">
        <p14:creationId xmlns:p14="http://schemas.microsoft.com/office/powerpoint/2010/main" xmlns="" val="24630112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idx="4294967295"/>
          </p:nvPr>
        </p:nvSpPr>
        <p:spPr>
          <a:xfrm>
            <a:off x="288032" y="410146"/>
            <a:ext cx="8676456" cy="5323110"/>
          </a:xfrm>
        </p:spPr>
        <p:txBody>
          <a:bodyPr>
            <a:noAutofit/>
          </a:bodyPr>
          <a:lstStyle/>
          <a:p>
            <a:pPr algn="l"/>
            <a:r>
              <a:rPr lang="pt-BR" sz="2400" b="1" dirty="0" smtClean="0">
                <a:solidFill>
                  <a:srgbClr val="450EB2"/>
                </a:solidFill>
              </a:rPr>
              <a:t/>
            </a:r>
            <a:br>
              <a:rPr lang="pt-BR" sz="2400" b="1" dirty="0" smtClean="0">
                <a:solidFill>
                  <a:srgbClr val="450EB2"/>
                </a:solidFill>
              </a:rPr>
            </a:br>
            <a:r>
              <a:rPr lang="pt-BR" sz="2400" b="1" dirty="0">
                <a:solidFill>
                  <a:srgbClr val="450EB2"/>
                </a:solidFill>
              </a:rPr>
              <a:t/>
            </a:r>
            <a:br>
              <a:rPr lang="pt-BR" sz="2400" b="1" dirty="0">
                <a:solidFill>
                  <a:srgbClr val="450EB2"/>
                </a:solidFill>
              </a:rPr>
            </a:br>
            <a:r>
              <a:rPr lang="pt-BR" sz="2400" b="1" dirty="0" smtClean="0">
                <a:solidFill>
                  <a:srgbClr val="450EB2"/>
                </a:solidFill>
              </a:rPr>
              <a:t/>
            </a:r>
            <a:br>
              <a:rPr lang="pt-BR" sz="2400" b="1" dirty="0" smtClean="0">
                <a:solidFill>
                  <a:srgbClr val="450EB2"/>
                </a:solidFill>
              </a:rPr>
            </a:br>
            <a:r>
              <a:rPr lang="pt-BR" sz="2400" b="1" dirty="0">
                <a:solidFill>
                  <a:srgbClr val="450EB2"/>
                </a:solidFill>
              </a:rPr>
              <a:t/>
            </a:r>
            <a:br>
              <a:rPr lang="pt-BR" sz="2400" b="1" dirty="0">
                <a:solidFill>
                  <a:srgbClr val="450EB2"/>
                </a:solidFill>
              </a:rPr>
            </a:br>
            <a:r>
              <a:rPr lang="pt-BR" sz="2400" b="1" dirty="0" smtClean="0">
                <a:solidFill>
                  <a:srgbClr val="450EB2"/>
                </a:solidFill>
              </a:rPr>
              <a:t/>
            </a:r>
            <a:br>
              <a:rPr lang="pt-BR" sz="2400" b="1" dirty="0" smtClean="0">
                <a:solidFill>
                  <a:srgbClr val="450EB2"/>
                </a:solidFill>
              </a:rPr>
            </a:br>
            <a:r>
              <a:rPr lang="pt-BR" sz="2400" b="1" dirty="0">
                <a:solidFill>
                  <a:srgbClr val="450EB2"/>
                </a:solidFill>
              </a:rPr>
              <a:t/>
            </a:r>
            <a:br>
              <a:rPr lang="pt-BR" sz="2400" b="1" dirty="0">
                <a:solidFill>
                  <a:srgbClr val="450EB2"/>
                </a:solidFill>
              </a:rPr>
            </a:br>
            <a:r>
              <a:rPr lang="pt-BR" sz="2400" b="1" dirty="0" smtClean="0">
                <a:solidFill>
                  <a:srgbClr val="450EB2"/>
                </a:solidFill>
              </a:rPr>
              <a:t>Objetivo 5</a:t>
            </a:r>
            <a:r>
              <a:rPr lang="pt-BR" sz="2400" dirty="0" smtClean="0">
                <a:solidFill>
                  <a:srgbClr val="450EB2"/>
                </a:solidFill>
              </a:rPr>
              <a:t> </a:t>
            </a:r>
            <a:br>
              <a:rPr lang="pt-BR" sz="2400" dirty="0" smtClean="0">
                <a:solidFill>
                  <a:srgbClr val="450EB2"/>
                </a:solidFill>
              </a:rPr>
            </a:br>
            <a:r>
              <a:rPr lang="pt-BR" sz="2400" dirty="0" smtClean="0">
                <a:solidFill>
                  <a:schemeClr val="tx1"/>
                </a:solidFill>
              </a:rPr>
              <a:t>Mapear </a:t>
            </a:r>
            <a:r>
              <a:rPr lang="pt-BR" sz="2400" dirty="0">
                <a:solidFill>
                  <a:schemeClr val="tx1"/>
                </a:solidFill>
              </a:rPr>
              <a:t>as mulheres de risco para câncer de colo de útero e de mama</a:t>
            </a:r>
            <a:r>
              <a:rPr lang="pt-BR" sz="2400" dirty="0" smtClean="0">
                <a:solidFill>
                  <a:schemeClr val="tx1"/>
                </a:solidFill>
              </a:rPr>
              <a:t>.</a:t>
            </a:r>
            <a:br>
              <a:rPr lang="pt-BR" sz="2400" dirty="0" smtClean="0">
                <a:solidFill>
                  <a:schemeClr val="tx1"/>
                </a:solidFill>
              </a:rPr>
            </a:br>
            <a:r>
              <a:rPr lang="pt-BR" sz="2400" dirty="0">
                <a:solidFill>
                  <a:schemeClr val="tx1"/>
                </a:solidFill>
              </a:rPr>
              <a:t/>
            </a:r>
            <a:br>
              <a:rPr lang="pt-BR" sz="2400" dirty="0">
                <a:solidFill>
                  <a:schemeClr val="tx1"/>
                </a:solidFill>
              </a:rPr>
            </a:br>
            <a:r>
              <a:rPr lang="pt-BR" sz="2400" dirty="0">
                <a:solidFill>
                  <a:schemeClr val="tx1"/>
                </a:solidFill>
              </a:rPr>
              <a:t/>
            </a:r>
            <a:br>
              <a:rPr lang="pt-BR" sz="2400" dirty="0">
                <a:solidFill>
                  <a:schemeClr val="tx1"/>
                </a:solidFill>
              </a:rPr>
            </a:br>
            <a:r>
              <a:rPr lang="pt-BR" sz="2400" b="1" dirty="0">
                <a:solidFill>
                  <a:srgbClr val="450EB2"/>
                </a:solidFill>
              </a:rPr>
              <a:t>Meta </a:t>
            </a:r>
            <a:r>
              <a:rPr lang="pt-BR" sz="2400" b="1" dirty="0" smtClean="0">
                <a:solidFill>
                  <a:srgbClr val="450EB2"/>
                </a:solidFill>
              </a:rPr>
              <a:t>5.1 </a:t>
            </a:r>
            <a:br>
              <a:rPr lang="pt-BR" sz="2400" b="1" dirty="0" smtClean="0">
                <a:solidFill>
                  <a:srgbClr val="450EB2"/>
                </a:solidFill>
              </a:rPr>
            </a:br>
            <a:r>
              <a:rPr lang="pt-BR" sz="2400" dirty="0" smtClean="0">
                <a:solidFill>
                  <a:schemeClr val="tx1"/>
                </a:solidFill>
              </a:rPr>
              <a:t>Realizar </a:t>
            </a:r>
            <a:r>
              <a:rPr lang="pt-BR" sz="2400" dirty="0">
                <a:solidFill>
                  <a:schemeClr val="tx1"/>
                </a:solidFill>
              </a:rPr>
              <a:t>avaliação de risco (ou pesquisar sinais de alerta para identificação de câncer de colo de útero e de mama) em 100% das mulheres nas faixas etárias-alvo.</a:t>
            </a:r>
            <a:br>
              <a:rPr lang="pt-BR" sz="2400" dirty="0">
                <a:solidFill>
                  <a:schemeClr val="tx1"/>
                </a:solidFill>
              </a:rPr>
            </a:br>
            <a:endParaRPr lang="pt-BR" sz="2400" dirty="0">
              <a:solidFill>
                <a:schemeClr val="tx1"/>
              </a:solidFill>
            </a:endParaRPr>
          </a:p>
        </p:txBody>
      </p:sp>
    </p:spTree>
    <p:extLst>
      <p:ext uri="{BB962C8B-B14F-4D97-AF65-F5344CB8AC3E}">
        <p14:creationId xmlns:p14="http://schemas.microsoft.com/office/powerpoint/2010/main" xmlns="" val="4012149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827584" y="2708275"/>
            <a:ext cx="7704856" cy="3994150"/>
          </a:xfrm>
        </p:spPr>
        <p:txBody>
          <a:bodyPr>
            <a:normAutofit/>
          </a:bodyPr>
          <a:lstStyle/>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pPr marL="0" indent="0">
              <a:buNone/>
            </a:pPr>
            <a:r>
              <a:rPr lang="pt-BR" sz="2000" dirty="0"/>
              <a:t>Proporção de mulheres entre 25 e 64 anos com pesquisa de sinais de alerta para câncer de colo de útero</a:t>
            </a:r>
          </a:p>
          <a:p>
            <a:endParaRPr lang="pt-BR" dirty="0"/>
          </a:p>
        </p:txBody>
      </p:sp>
      <p:graphicFrame>
        <p:nvGraphicFramePr>
          <p:cNvPr id="4" name="Gráfico 3"/>
          <p:cNvGraphicFramePr/>
          <p:nvPr>
            <p:extLst>
              <p:ext uri="{D42A27DB-BD31-4B8C-83A1-F6EECF244321}">
                <p14:modId xmlns:p14="http://schemas.microsoft.com/office/powerpoint/2010/main" xmlns="" val="805992844"/>
              </p:ext>
            </p:extLst>
          </p:nvPr>
        </p:nvGraphicFramePr>
        <p:xfrm>
          <a:off x="899592" y="1052736"/>
          <a:ext cx="7560840" cy="46805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60814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79512" y="188640"/>
            <a:ext cx="8856984" cy="1402416"/>
          </a:xfrm>
        </p:spPr>
        <p:txBody>
          <a:bodyPr>
            <a:normAutofit/>
          </a:bodyPr>
          <a:lstStyle/>
          <a:p>
            <a:r>
              <a:rPr lang="pt-BR" sz="2800" b="1" dirty="0" smtClean="0">
                <a:solidFill>
                  <a:schemeClr val="tx1"/>
                </a:solidFill>
              </a:rPr>
              <a:t>Caracterização </a:t>
            </a:r>
            <a:r>
              <a:rPr lang="pt-BR" sz="2800" b="1" dirty="0">
                <a:solidFill>
                  <a:schemeClr val="tx1"/>
                </a:solidFill>
              </a:rPr>
              <a:t> </a:t>
            </a:r>
            <a:r>
              <a:rPr lang="pt-BR" sz="2800" b="1" dirty="0" smtClean="0">
                <a:solidFill>
                  <a:schemeClr val="tx1"/>
                </a:solidFill>
              </a:rPr>
              <a:t>da </a:t>
            </a:r>
            <a:r>
              <a:rPr lang="pt-BR" sz="2800" b="1" dirty="0">
                <a:solidFill>
                  <a:schemeClr val="tx1"/>
                </a:solidFill>
              </a:rPr>
              <a:t> Unidade  Básica  de  Saúde </a:t>
            </a:r>
            <a:r>
              <a:rPr lang="pt-BR" sz="2800" dirty="0">
                <a:solidFill>
                  <a:schemeClr val="tx1"/>
                </a:solidFill>
              </a:rPr>
              <a:t> </a:t>
            </a:r>
            <a:br>
              <a:rPr lang="pt-BR" sz="2800" dirty="0">
                <a:solidFill>
                  <a:schemeClr val="tx1"/>
                </a:solidFill>
              </a:rPr>
            </a:br>
            <a:r>
              <a:rPr lang="pt-BR" sz="2400" b="1" dirty="0" smtClean="0">
                <a:solidFill>
                  <a:srgbClr val="C00000"/>
                </a:solidFill>
              </a:rPr>
              <a:t>Estrutura física</a:t>
            </a:r>
            <a:endParaRPr lang="pt-BR" sz="2400" b="1" dirty="0">
              <a:solidFill>
                <a:srgbClr val="C00000"/>
              </a:solidFill>
            </a:endParaRPr>
          </a:p>
        </p:txBody>
      </p:sp>
      <p:pic>
        <p:nvPicPr>
          <p:cNvPr id="4" name="Espaço Reservado para Conteúdo 3" descr="Descrição: E:\FOTOS\PSF 1.jpg"/>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484784"/>
            <a:ext cx="8640960" cy="5184576"/>
          </a:xfrm>
          <a:prstGeom prst="rect">
            <a:avLst/>
          </a:prstGeom>
          <a:noFill/>
        </p:spPr>
      </p:pic>
    </p:spTree>
    <p:extLst>
      <p:ext uri="{BB962C8B-B14F-4D97-AF65-F5344CB8AC3E}">
        <p14:creationId xmlns:p14="http://schemas.microsoft.com/office/powerpoint/2010/main" xmlns="" val="26142207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solidFill>
                  <a:srgbClr val="450EB2"/>
                </a:solidFill>
              </a:rPr>
              <a:t>Aspectos qualitativos</a:t>
            </a:r>
            <a:endParaRPr lang="pt-BR" sz="2800" b="1" dirty="0">
              <a:solidFill>
                <a:srgbClr val="450EB2"/>
              </a:solidFill>
            </a:endParaRPr>
          </a:p>
        </p:txBody>
      </p:sp>
      <p:sp>
        <p:nvSpPr>
          <p:cNvPr id="3" name="Espaço Reservado para Conteúdo 2"/>
          <p:cNvSpPr>
            <a:spLocks noGrp="1"/>
          </p:cNvSpPr>
          <p:nvPr>
            <p:ph idx="1"/>
          </p:nvPr>
        </p:nvSpPr>
        <p:spPr>
          <a:xfrm>
            <a:off x="611560" y="1916832"/>
            <a:ext cx="8064896" cy="4641379"/>
          </a:xfrm>
        </p:spPr>
        <p:txBody>
          <a:bodyPr>
            <a:normAutofit/>
          </a:bodyPr>
          <a:lstStyle/>
          <a:p>
            <a:pPr marL="0" indent="0" algn="just">
              <a:lnSpc>
                <a:spcPct val="150000"/>
              </a:lnSpc>
              <a:buNone/>
            </a:pPr>
            <a:r>
              <a:rPr lang="pt-BR" dirty="0" smtClean="0"/>
              <a:t>A maior parte das mulheres tinham conhecimento que o câncer no colo do útero estava relacionado principalmente com vírus HPV, mas não sabiam que esses vírus eram os causadores de verrugas que popularmente causa a DST conhecida por crista de galo.</a:t>
            </a:r>
            <a:endParaRPr lang="pt-BR" dirty="0"/>
          </a:p>
        </p:txBody>
      </p:sp>
    </p:spTree>
    <p:extLst>
      <p:ext uri="{BB962C8B-B14F-4D97-AF65-F5344CB8AC3E}">
        <p14:creationId xmlns:p14="http://schemas.microsoft.com/office/powerpoint/2010/main" xmlns="" val="8683196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899591" y="2636912"/>
            <a:ext cx="7416825" cy="3922712"/>
          </a:xfrm>
        </p:spPr>
        <p:txBody>
          <a:bodyPr>
            <a:normAutofit fontScale="85000" lnSpcReduction="20000"/>
          </a:bodyPr>
          <a:lstStyle/>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pPr marL="0" indent="0" algn="just">
              <a:buNone/>
            </a:pPr>
            <a:r>
              <a:rPr lang="pt-BR" dirty="0" smtClean="0"/>
              <a:t>Proporção </a:t>
            </a:r>
            <a:r>
              <a:rPr lang="pt-BR" dirty="0"/>
              <a:t>de mulheres entre 50 e 69 anos com avaliação de risco para câncer de mama</a:t>
            </a:r>
          </a:p>
          <a:p>
            <a:pPr algn="just"/>
            <a:r>
              <a:rPr lang="pt-BR" dirty="0"/>
              <a:t> </a:t>
            </a:r>
          </a:p>
          <a:p>
            <a:endParaRPr lang="pt-BR" dirty="0"/>
          </a:p>
        </p:txBody>
      </p:sp>
      <p:graphicFrame>
        <p:nvGraphicFramePr>
          <p:cNvPr id="4" name="Gráfico 3"/>
          <p:cNvGraphicFramePr/>
          <p:nvPr>
            <p:extLst>
              <p:ext uri="{D42A27DB-BD31-4B8C-83A1-F6EECF244321}">
                <p14:modId xmlns:p14="http://schemas.microsoft.com/office/powerpoint/2010/main" xmlns="" val="4092389336"/>
              </p:ext>
            </p:extLst>
          </p:nvPr>
        </p:nvGraphicFramePr>
        <p:xfrm>
          <a:off x="1043608" y="980728"/>
          <a:ext cx="7200800"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20992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solidFill>
                  <a:srgbClr val="450EB2"/>
                </a:solidFill>
              </a:rPr>
              <a:t>Aspectos qualitativos</a:t>
            </a:r>
            <a:endParaRPr lang="pt-BR" sz="2800" b="1" dirty="0">
              <a:solidFill>
                <a:srgbClr val="450EB2"/>
              </a:solidFill>
            </a:endParaRPr>
          </a:p>
        </p:txBody>
      </p:sp>
      <p:sp>
        <p:nvSpPr>
          <p:cNvPr id="3" name="Espaço Reservado para Conteúdo 2"/>
          <p:cNvSpPr>
            <a:spLocks noGrp="1"/>
          </p:cNvSpPr>
          <p:nvPr>
            <p:ph idx="1"/>
          </p:nvPr>
        </p:nvSpPr>
        <p:spPr>
          <a:xfrm>
            <a:off x="872067" y="1340768"/>
            <a:ext cx="7408333" cy="4785395"/>
          </a:xfrm>
        </p:spPr>
        <p:txBody>
          <a:bodyPr>
            <a:normAutofit/>
          </a:bodyPr>
          <a:lstStyle/>
          <a:p>
            <a:pPr marL="0" indent="0" algn="just">
              <a:buNone/>
            </a:pPr>
            <a:r>
              <a:rPr lang="pt-BR" dirty="0" smtClean="0"/>
              <a:t>Alguns fatores eram desconhecidos por muitas  mulheres como de risco para o câncer de mama, tais como: </a:t>
            </a:r>
          </a:p>
          <a:p>
            <a:pPr marL="0" indent="0" algn="just">
              <a:buNone/>
            </a:pPr>
            <a:endParaRPr lang="pt-BR" dirty="0" smtClean="0"/>
          </a:p>
          <a:p>
            <a:pPr algn="just">
              <a:buClrTx/>
            </a:pPr>
            <a:r>
              <a:rPr lang="pt-BR" dirty="0" smtClean="0"/>
              <a:t>Menarca </a:t>
            </a:r>
            <a:r>
              <a:rPr lang="pt-BR" dirty="0"/>
              <a:t>precoce</a:t>
            </a:r>
          </a:p>
          <a:p>
            <a:pPr algn="just">
              <a:buClrTx/>
            </a:pPr>
            <a:r>
              <a:rPr lang="pt-BR" dirty="0" smtClean="0"/>
              <a:t>Menopausa </a:t>
            </a:r>
            <a:r>
              <a:rPr lang="pt-BR" dirty="0"/>
              <a:t>tardia</a:t>
            </a:r>
          </a:p>
          <a:p>
            <a:pPr algn="just">
              <a:buClrTx/>
            </a:pPr>
            <a:r>
              <a:rPr lang="pt-BR" dirty="0" smtClean="0"/>
              <a:t>Primeira </a:t>
            </a:r>
            <a:r>
              <a:rPr lang="pt-BR" dirty="0"/>
              <a:t>gravidez após os 30 anos</a:t>
            </a:r>
          </a:p>
          <a:p>
            <a:pPr algn="just">
              <a:buClrTx/>
            </a:pPr>
            <a:r>
              <a:rPr lang="pt-BR" dirty="0" err="1" smtClean="0"/>
              <a:t>Nuliparidade</a:t>
            </a:r>
            <a:r>
              <a:rPr lang="pt-BR" dirty="0" smtClean="0"/>
              <a:t> </a:t>
            </a:r>
            <a:r>
              <a:rPr lang="pt-BR" dirty="0"/>
              <a:t>(sem filhos)</a:t>
            </a:r>
          </a:p>
          <a:p>
            <a:pPr algn="just">
              <a:buClrTx/>
            </a:pPr>
            <a:r>
              <a:rPr lang="pt-BR" dirty="0" smtClean="0"/>
              <a:t>Exposição </a:t>
            </a:r>
            <a:r>
              <a:rPr lang="pt-BR" dirty="0"/>
              <a:t>à </a:t>
            </a:r>
            <a:r>
              <a:rPr lang="pt-BR" dirty="0" smtClean="0"/>
              <a:t>radiação</a:t>
            </a:r>
          </a:p>
          <a:p>
            <a:pPr algn="just">
              <a:buClrTx/>
            </a:pPr>
            <a:r>
              <a:rPr lang="pt-BR" dirty="0" smtClean="0"/>
              <a:t>Terapia </a:t>
            </a:r>
            <a:r>
              <a:rPr lang="pt-BR" dirty="0"/>
              <a:t>de reposição </a:t>
            </a:r>
            <a:r>
              <a:rPr lang="pt-BR" dirty="0" smtClean="0"/>
              <a:t>hormonal.</a:t>
            </a:r>
            <a:endParaRPr lang="pt-BR" dirty="0"/>
          </a:p>
        </p:txBody>
      </p:sp>
    </p:spTree>
    <p:extLst>
      <p:ext uri="{BB962C8B-B14F-4D97-AF65-F5344CB8AC3E}">
        <p14:creationId xmlns:p14="http://schemas.microsoft.com/office/powerpoint/2010/main" xmlns="" val="31376970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323528" y="1484313"/>
            <a:ext cx="8568952" cy="4641850"/>
          </a:xfrm>
        </p:spPr>
        <p:txBody>
          <a:bodyPr>
            <a:normAutofit/>
          </a:bodyPr>
          <a:lstStyle/>
          <a:p>
            <a:pPr marL="0" indent="0">
              <a:buNone/>
            </a:pPr>
            <a:r>
              <a:rPr lang="pt-BR" b="1" dirty="0">
                <a:solidFill>
                  <a:srgbClr val="450EB2"/>
                </a:solidFill>
              </a:rPr>
              <a:t>Objetivo </a:t>
            </a:r>
            <a:r>
              <a:rPr lang="pt-BR" b="1" dirty="0" smtClean="0">
                <a:solidFill>
                  <a:srgbClr val="450EB2"/>
                </a:solidFill>
              </a:rPr>
              <a:t>6</a:t>
            </a:r>
          </a:p>
          <a:p>
            <a:pPr marL="0" indent="0">
              <a:buNone/>
            </a:pPr>
            <a:r>
              <a:rPr lang="pt-BR" dirty="0" smtClean="0"/>
              <a:t> </a:t>
            </a:r>
            <a:r>
              <a:rPr lang="pt-BR" dirty="0"/>
              <a:t>Promover a saúde das mulheres que realizam detecção precoce de câncer de colo de útero e de mama na unidade de saúde</a:t>
            </a:r>
            <a:r>
              <a:rPr lang="pt-BR" dirty="0" smtClean="0"/>
              <a:t>.</a:t>
            </a:r>
          </a:p>
          <a:p>
            <a:endParaRPr lang="pt-BR" dirty="0"/>
          </a:p>
          <a:p>
            <a:pPr marL="0" indent="0">
              <a:buNone/>
            </a:pPr>
            <a:r>
              <a:rPr lang="pt-BR" b="1" dirty="0">
                <a:solidFill>
                  <a:srgbClr val="450EB2"/>
                </a:solidFill>
              </a:rPr>
              <a:t>Meta </a:t>
            </a:r>
            <a:r>
              <a:rPr lang="pt-BR" b="1" dirty="0" smtClean="0">
                <a:solidFill>
                  <a:srgbClr val="450EB2"/>
                </a:solidFill>
              </a:rPr>
              <a:t>6.1</a:t>
            </a:r>
          </a:p>
          <a:p>
            <a:pPr marL="0" indent="0">
              <a:buNone/>
            </a:pPr>
            <a:r>
              <a:rPr lang="pt-BR" dirty="0" smtClean="0"/>
              <a:t>Orientar </a:t>
            </a:r>
            <a:r>
              <a:rPr lang="pt-BR" dirty="0"/>
              <a:t>100% das mulheres cadastradas sobre doenças sexualmente transmissíveis (DST) e fatores de risco para câncer de colo de útero e de mama.</a:t>
            </a:r>
          </a:p>
          <a:p>
            <a:endParaRPr lang="pt-BR" dirty="0"/>
          </a:p>
        </p:txBody>
      </p:sp>
    </p:spTree>
    <p:extLst>
      <p:ext uri="{BB962C8B-B14F-4D97-AF65-F5344CB8AC3E}">
        <p14:creationId xmlns:p14="http://schemas.microsoft.com/office/powerpoint/2010/main" xmlns="" val="32738384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1259632" y="2674938"/>
            <a:ext cx="6192688" cy="4183062"/>
          </a:xfrm>
        </p:spPr>
        <p:txBody>
          <a:bodyPr>
            <a:normAutofit/>
          </a:bodyPr>
          <a:lstStyle/>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pPr marL="0" indent="0" algn="just">
              <a:buNone/>
            </a:pPr>
            <a:r>
              <a:rPr lang="pt-BR" sz="2000" b="1" dirty="0" smtClean="0"/>
              <a:t>Proporção </a:t>
            </a:r>
            <a:r>
              <a:rPr lang="pt-BR" sz="2000" b="1" dirty="0"/>
              <a:t>de mulheres entre 25 e 64 anos que receberam orientação sobre DST</a:t>
            </a:r>
          </a:p>
          <a:p>
            <a:pPr algn="just"/>
            <a:endParaRPr lang="pt-BR" sz="2000" dirty="0"/>
          </a:p>
        </p:txBody>
      </p:sp>
      <p:graphicFrame>
        <p:nvGraphicFramePr>
          <p:cNvPr id="4" name="Gráfico 3"/>
          <p:cNvGraphicFramePr/>
          <p:nvPr>
            <p:extLst>
              <p:ext uri="{D42A27DB-BD31-4B8C-83A1-F6EECF244321}">
                <p14:modId xmlns:p14="http://schemas.microsoft.com/office/powerpoint/2010/main" xmlns="" val="4080532784"/>
              </p:ext>
            </p:extLst>
          </p:nvPr>
        </p:nvGraphicFramePr>
        <p:xfrm>
          <a:off x="1331640" y="836712"/>
          <a:ext cx="6264696"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8998239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1187624" y="2636912"/>
            <a:ext cx="7200800" cy="3994150"/>
          </a:xfrm>
        </p:spPr>
        <p:txBody>
          <a:bodyPr>
            <a:normAutofit/>
          </a:bodyPr>
          <a:lstStyle/>
          <a:p>
            <a:pPr algn="just"/>
            <a:endParaRPr lang="pt-BR" dirty="0" smtClean="0"/>
          </a:p>
          <a:p>
            <a:pPr algn="just"/>
            <a:endParaRPr lang="pt-BR" dirty="0"/>
          </a:p>
          <a:p>
            <a:pPr algn="just"/>
            <a:endParaRPr lang="pt-BR" dirty="0" smtClean="0"/>
          </a:p>
          <a:p>
            <a:pPr algn="just"/>
            <a:endParaRPr lang="pt-BR" dirty="0"/>
          </a:p>
          <a:p>
            <a:pPr algn="just"/>
            <a:endParaRPr lang="pt-BR" dirty="0" smtClean="0"/>
          </a:p>
          <a:p>
            <a:pPr algn="just"/>
            <a:endParaRPr lang="pt-BR" dirty="0"/>
          </a:p>
          <a:p>
            <a:pPr marL="0" indent="0" algn="just">
              <a:buNone/>
            </a:pPr>
            <a:r>
              <a:rPr lang="pt-BR" sz="2000" dirty="0" smtClean="0">
                <a:solidFill>
                  <a:schemeClr val="tx1"/>
                </a:solidFill>
              </a:rPr>
              <a:t>Proporção </a:t>
            </a:r>
            <a:r>
              <a:rPr lang="pt-BR" sz="2000" dirty="0">
                <a:solidFill>
                  <a:schemeClr val="tx1"/>
                </a:solidFill>
              </a:rPr>
              <a:t>de mulheres entre 25 e 64 anos que receberam orientação sobre fatores de risco para câncer de colo de útero</a:t>
            </a:r>
          </a:p>
          <a:p>
            <a:pPr algn="just"/>
            <a:endParaRPr lang="pt-BR" sz="2000" dirty="0"/>
          </a:p>
        </p:txBody>
      </p:sp>
      <p:graphicFrame>
        <p:nvGraphicFramePr>
          <p:cNvPr id="4" name="Gráfico 3"/>
          <p:cNvGraphicFramePr/>
          <p:nvPr>
            <p:extLst>
              <p:ext uri="{D42A27DB-BD31-4B8C-83A1-F6EECF244321}">
                <p14:modId xmlns:p14="http://schemas.microsoft.com/office/powerpoint/2010/main" xmlns="" val="3409032784"/>
              </p:ext>
            </p:extLst>
          </p:nvPr>
        </p:nvGraphicFramePr>
        <p:xfrm>
          <a:off x="1187624" y="692696"/>
          <a:ext cx="7272808"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805467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1366838" y="2674938"/>
            <a:ext cx="7777162" cy="3562350"/>
          </a:xfrm>
        </p:spPr>
        <p:txBody>
          <a:bodyPr>
            <a:normAutofit lnSpcReduction="10000"/>
          </a:bodyPr>
          <a:lstStyle/>
          <a:p>
            <a:endParaRPr lang="pt-BR" dirty="0" smtClean="0"/>
          </a:p>
          <a:p>
            <a:endParaRPr lang="pt-BR" dirty="0" smtClean="0"/>
          </a:p>
          <a:p>
            <a:endParaRPr lang="pt-BR" dirty="0"/>
          </a:p>
          <a:p>
            <a:endParaRPr lang="pt-BR" dirty="0" smtClean="0"/>
          </a:p>
          <a:p>
            <a:endParaRPr lang="pt-BR" dirty="0"/>
          </a:p>
          <a:p>
            <a:endParaRPr lang="pt-BR" dirty="0" smtClean="0"/>
          </a:p>
          <a:p>
            <a:endParaRPr lang="pt-BR" dirty="0"/>
          </a:p>
          <a:p>
            <a:pPr marL="0" indent="0" algn="just">
              <a:buNone/>
            </a:pPr>
            <a:r>
              <a:rPr lang="pt-BR" sz="2200" dirty="0"/>
              <a:t>Proporção de mulheres entre 50 e 69 anos que receberam orientação sobre os fatores de risco para câncer de mama</a:t>
            </a:r>
          </a:p>
          <a:p>
            <a:endParaRPr lang="pt-BR" dirty="0"/>
          </a:p>
          <a:p>
            <a:endParaRPr lang="pt-BR" dirty="0" smtClean="0"/>
          </a:p>
          <a:p>
            <a:endParaRPr lang="pt-BR" dirty="0"/>
          </a:p>
          <a:p>
            <a:endParaRPr lang="pt-BR" dirty="0" smtClean="0"/>
          </a:p>
          <a:p>
            <a:endParaRPr lang="pt-BR" dirty="0"/>
          </a:p>
          <a:p>
            <a:endParaRPr lang="pt-BR" dirty="0" smtClean="0"/>
          </a:p>
          <a:p>
            <a:endParaRPr lang="pt-BR" dirty="0"/>
          </a:p>
        </p:txBody>
      </p:sp>
      <p:graphicFrame>
        <p:nvGraphicFramePr>
          <p:cNvPr id="4" name="Gráfico 3"/>
          <p:cNvGraphicFramePr/>
          <p:nvPr>
            <p:extLst>
              <p:ext uri="{D42A27DB-BD31-4B8C-83A1-F6EECF244321}">
                <p14:modId xmlns:p14="http://schemas.microsoft.com/office/powerpoint/2010/main" xmlns="" val="1856986622"/>
              </p:ext>
            </p:extLst>
          </p:nvPr>
        </p:nvGraphicFramePr>
        <p:xfrm>
          <a:off x="1043608" y="1052736"/>
          <a:ext cx="7488832"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360505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a:solidFill>
                  <a:srgbClr val="450EB2"/>
                </a:solidFill>
              </a:rPr>
              <a:t>Aspectos </a:t>
            </a:r>
            <a:r>
              <a:rPr lang="pt-BR" sz="3200" b="1" dirty="0" smtClean="0">
                <a:solidFill>
                  <a:srgbClr val="450EB2"/>
                </a:solidFill>
              </a:rPr>
              <a:t>qualitativos </a:t>
            </a:r>
            <a:endParaRPr lang="pt-BR" sz="3200" dirty="0"/>
          </a:p>
        </p:txBody>
      </p:sp>
      <p:sp>
        <p:nvSpPr>
          <p:cNvPr id="3" name="Espaço Reservado para Conteúdo 2"/>
          <p:cNvSpPr>
            <a:spLocks noGrp="1"/>
          </p:cNvSpPr>
          <p:nvPr>
            <p:ph idx="1"/>
          </p:nvPr>
        </p:nvSpPr>
        <p:spPr>
          <a:xfrm>
            <a:off x="251520" y="1484784"/>
            <a:ext cx="8640959" cy="4641379"/>
          </a:xfrm>
        </p:spPr>
        <p:txBody>
          <a:bodyPr>
            <a:normAutofit/>
          </a:bodyPr>
          <a:lstStyle/>
          <a:p>
            <a:pPr>
              <a:lnSpc>
                <a:spcPct val="150000"/>
              </a:lnSpc>
              <a:buClrTx/>
            </a:pPr>
            <a:r>
              <a:rPr lang="pt-BR" dirty="0" smtClean="0"/>
              <a:t>As orientações sobre DSTs; fatores de risco para o CA do colo do útero e mama foram levadas a todas as mulheres que fizeram parte da intervenção</a:t>
            </a:r>
          </a:p>
          <a:p>
            <a:pPr>
              <a:lnSpc>
                <a:spcPct val="150000"/>
              </a:lnSpc>
              <a:buClrTx/>
            </a:pPr>
            <a:r>
              <a:rPr lang="pt-BR" dirty="0" smtClean="0"/>
              <a:t>As orientações  eram grupo antes das consultas individuais</a:t>
            </a:r>
          </a:p>
          <a:p>
            <a:pPr>
              <a:lnSpc>
                <a:spcPct val="150000"/>
              </a:lnSpc>
              <a:buClrTx/>
            </a:pPr>
            <a:r>
              <a:rPr lang="pt-BR" dirty="0" smtClean="0"/>
              <a:t>Orientações fazem parte da rotina da UBS</a:t>
            </a:r>
          </a:p>
          <a:p>
            <a:pPr>
              <a:lnSpc>
                <a:spcPct val="150000"/>
              </a:lnSpc>
              <a:buClrTx/>
            </a:pPr>
            <a:r>
              <a:rPr lang="pt-BR" dirty="0" smtClean="0"/>
              <a:t>Orientações não se restringiram às mulheres em idade prioritária, mas a todas as idades e também ao sexo masculino.</a:t>
            </a:r>
            <a:endParaRPr lang="pt-BR" dirty="0"/>
          </a:p>
        </p:txBody>
      </p:sp>
    </p:spTree>
    <p:extLst>
      <p:ext uri="{BB962C8B-B14F-4D97-AF65-F5344CB8AC3E}">
        <p14:creationId xmlns:p14="http://schemas.microsoft.com/office/powerpoint/2010/main" xmlns="" val="6290011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1340769"/>
            <a:ext cx="8568952" cy="4785394"/>
          </a:xfrm>
        </p:spPr>
        <p:txBody>
          <a:bodyPr>
            <a:normAutofit lnSpcReduction="10000"/>
          </a:bodyPr>
          <a:lstStyle/>
          <a:p>
            <a:pPr marL="0" indent="0">
              <a:buNone/>
            </a:pPr>
            <a:r>
              <a:rPr lang="pt-BR" b="1" dirty="0" smtClean="0">
                <a:solidFill>
                  <a:srgbClr val="450EB2"/>
                </a:solidFill>
              </a:rPr>
              <a:t>Importância  da  intervenção  para  a  Equipe</a:t>
            </a:r>
          </a:p>
          <a:p>
            <a:pPr>
              <a:buClrTx/>
              <a:buFontTx/>
              <a:buChar char="-"/>
            </a:pPr>
            <a:r>
              <a:rPr lang="pt-BR" dirty="0" smtClean="0"/>
              <a:t>Qualificação</a:t>
            </a:r>
          </a:p>
          <a:p>
            <a:pPr>
              <a:buClrTx/>
              <a:buFontTx/>
              <a:buChar char="-"/>
            </a:pPr>
            <a:r>
              <a:rPr lang="pt-BR" dirty="0" smtClean="0"/>
              <a:t>Maior coesão entre os membros.</a:t>
            </a:r>
          </a:p>
          <a:p>
            <a:pPr>
              <a:buClrTx/>
              <a:buFontTx/>
              <a:buChar char="-"/>
            </a:pPr>
            <a:endParaRPr lang="pt-BR" dirty="0" smtClean="0"/>
          </a:p>
          <a:p>
            <a:pPr marL="0" indent="0">
              <a:buNone/>
            </a:pPr>
            <a:r>
              <a:rPr lang="pt-BR" b="1" dirty="0">
                <a:solidFill>
                  <a:srgbClr val="450EB2"/>
                </a:solidFill>
              </a:rPr>
              <a:t>Importância  da  intervenção  para  a  </a:t>
            </a:r>
            <a:r>
              <a:rPr lang="pt-BR" b="1" dirty="0" smtClean="0">
                <a:solidFill>
                  <a:srgbClr val="450EB2"/>
                </a:solidFill>
              </a:rPr>
              <a:t>para </a:t>
            </a:r>
            <a:r>
              <a:rPr lang="pt-BR" b="1" dirty="0">
                <a:solidFill>
                  <a:srgbClr val="450EB2"/>
                </a:solidFill>
              </a:rPr>
              <a:t> o  </a:t>
            </a:r>
            <a:r>
              <a:rPr lang="pt-BR" b="1" dirty="0" smtClean="0">
                <a:solidFill>
                  <a:srgbClr val="450EB2"/>
                </a:solidFill>
              </a:rPr>
              <a:t>serviço</a:t>
            </a:r>
          </a:p>
          <a:p>
            <a:pPr marL="0" indent="0">
              <a:buNone/>
            </a:pPr>
            <a:endParaRPr lang="pt-BR" dirty="0" smtClean="0">
              <a:solidFill>
                <a:srgbClr val="450EB2"/>
              </a:solidFill>
            </a:endParaRPr>
          </a:p>
          <a:p>
            <a:pPr>
              <a:buClrTx/>
              <a:buFontTx/>
              <a:buChar char="-"/>
            </a:pPr>
            <a:r>
              <a:rPr lang="pt-BR" dirty="0"/>
              <a:t>Melhor organização do </a:t>
            </a:r>
            <a:r>
              <a:rPr lang="pt-BR" dirty="0" smtClean="0"/>
              <a:t>serviço</a:t>
            </a:r>
          </a:p>
          <a:p>
            <a:pPr>
              <a:buFontTx/>
              <a:buChar char="-"/>
            </a:pPr>
            <a:endParaRPr lang="pt-BR" dirty="0" smtClean="0"/>
          </a:p>
          <a:p>
            <a:pPr marL="0" indent="0">
              <a:buNone/>
            </a:pPr>
            <a:r>
              <a:rPr lang="pt-BR" b="1" dirty="0">
                <a:solidFill>
                  <a:srgbClr val="450EB2"/>
                </a:solidFill>
              </a:rPr>
              <a:t>Importância  da  intervenção  para  a </a:t>
            </a:r>
            <a:r>
              <a:rPr lang="pt-BR" b="1" dirty="0" smtClean="0">
                <a:solidFill>
                  <a:srgbClr val="450EB2"/>
                </a:solidFill>
              </a:rPr>
              <a:t>comunidade</a:t>
            </a:r>
          </a:p>
          <a:p>
            <a:pPr>
              <a:buFontTx/>
              <a:buChar char="-"/>
            </a:pPr>
            <a:endParaRPr lang="pt-BR" dirty="0"/>
          </a:p>
          <a:p>
            <a:pPr>
              <a:buClrTx/>
              <a:buFontTx/>
              <a:buChar char="-"/>
            </a:pPr>
            <a:r>
              <a:rPr lang="pt-BR" dirty="0"/>
              <a:t>Aquisição de conhecimentos, organização e maior acessibilidade aos </a:t>
            </a:r>
            <a:r>
              <a:rPr lang="pt-BR" dirty="0" smtClean="0"/>
              <a:t>exames, implementação do exame </a:t>
            </a:r>
          </a:p>
          <a:p>
            <a:endParaRPr lang="pt-BR" dirty="0"/>
          </a:p>
        </p:txBody>
      </p:sp>
      <p:sp>
        <p:nvSpPr>
          <p:cNvPr id="3" name="Título 2"/>
          <p:cNvSpPr>
            <a:spLocks noGrp="1"/>
          </p:cNvSpPr>
          <p:nvPr>
            <p:ph type="title"/>
          </p:nvPr>
        </p:nvSpPr>
        <p:spPr>
          <a:xfrm>
            <a:off x="467544" y="404664"/>
            <a:ext cx="8229600" cy="1008112"/>
          </a:xfrm>
        </p:spPr>
        <p:txBody>
          <a:bodyPr>
            <a:normAutofit/>
          </a:bodyPr>
          <a:lstStyle/>
          <a:p>
            <a:r>
              <a:rPr lang="pt-BR" sz="3200" b="1" dirty="0">
                <a:solidFill>
                  <a:schemeClr val="tx1"/>
                </a:solidFill>
              </a:rPr>
              <a:t>Discussão </a:t>
            </a:r>
          </a:p>
        </p:txBody>
      </p:sp>
    </p:spTree>
    <p:extLst>
      <p:ext uri="{BB962C8B-B14F-4D97-AF65-F5344CB8AC3E}">
        <p14:creationId xmlns:p14="http://schemas.microsoft.com/office/powerpoint/2010/main" xmlns="" val="11406643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611560" y="2132856"/>
            <a:ext cx="8532440" cy="3993307"/>
          </a:xfrm>
        </p:spPr>
        <p:txBody>
          <a:bodyPr/>
          <a:lstStyle/>
          <a:p>
            <a:pPr>
              <a:buClrTx/>
            </a:pPr>
            <a:r>
              <a:rPr lang="pt-BR" b="1" dirty="0" smtClean="0">
                <a:solidFill>
                  <a:srgbClr val="450EB2"/>
                </a:solidFill>
              </a:rPr>
              <a:t>Nível de incorporação</a:t>
            </a:r>
          </a:p>
          <a:p>
            <a:pPr marL="0" indent="0">
              <a:buClrTx/>
              <a:buNone/>
            </a:pPr>
            <a:endParaRPr lang="pt-BR" dirty="0" smtClean="0"/>
          </a:p>
          <a:p>
            <a:pPr marL="0" indent="0">
              <a:buClrTx/>
              <a:buNone/>
            </a:pPr>
            <a:r>
              <a:rPr lang="pt-BR" b="1" dirty="0" smtClean="0">
                <a:solidFill>
                  <a:srgbClr val="FF0000"/>
                </a:solidFill>
              </a:rPr>
              <a:t>Sugestões:</a:t>
            </a:r>
          </a:p>
          <a:p>
            <a:pPr>
              <a:buClrTx/>
            </a:pPr>
            <a:r>
              <a:rPr lang="pt-BR" dirty="0" smtClean="0"/>
              <a:t>Avaliação contínua por parte das usuárias</a:t>
            </a:r>
          </a:p>
          <a:p>
            <a:pPr>
              <a:buClrTx/>
            </a:pPr>
            <a:r>
              <a:rPr lang="pt-BR" dirty="0" smtClean="0"/>
              <a:t>Campanha exame clínico das mamas</a:t>
            </a:r>
          </a:p>
          <a:p>
            <a:pPr>
              <a:buClrTx/>
            </a:pPr>
            <a:r>
              <a:rPr lang="pt-BR" dirty="0" smtClean="0"/>
              <a:t>Efetivação de profissional enfermeiro (coordenador)</a:t>
            </a:r>
          </a:p>
          <a:p>
            <a:pPr>
              <a:buClrTx/>
            </a:pPr>
            <a:endParaRPr lang="pt-BR" dirty="0"/>
          </a:p>
        </p:txBody>
      </p:sp>
      <p:sp>
        <p:nvSpPr>
          <p:cNvPr id="3" name="Título 2"/>
          <p:cNvSpPr>
            <a:spLocks noGrp="1"/>
          </p:cNvSpPr>
          <p:nvPr>
            <p:ph type="title" idx="4294967295"/>
          </p:nvPr>
        </p:nvSpPr>
        <p:spPr>
          <a:xfrm>
            <a:off x="539552" y="404664"/>
            <a:ext cx="8352928" cy="1368152"/>
          </a:xfrm>
        </p:spPr>
        <p:txBody>
          <a:bodyPr>
            <a:noAutofit/>
          </a:bodyPr>
          <a:lstStyle/>
          <a:p>
            <a:pPr algn="just"/>
            <a:r>
              <a:rPr lang="pt-BR" sz="2300" b="1" dirty="0">
                <a:solidFill>
                  <a:schemeClr val="tx1"/>
                </a:solidFill>
              </a:rPr>
              <a:t>Nível  de  incorporação  da  intervenção  à  rotina   do serviço e </a:t>
            </a:r>
            <a:r>
              <a:rPr lang="pt-BR" sz="2300" b="1" dirty="0" smtClean="0">
                <a:solidFill>
                  <a:schemeClr val="tx1"/>
                </a:solidFill>
              </a:rPr>
              <a:t>mudanças para viabilizar sua  continuidade após o término do curso </a:t>
            </a:r>
            <a:endParaRPr lang="pt-BR" sz="2300" b="1" dirty="0">
              <a:solidFill>
                <a:schemeClr val="tx1"/>
              </a:solidFill>
            </a:endParaRPr>
          </a:p>
        </p:txBody>
      </p:sp>
    </p:spTree>
    <p:extLst>
      <p:ext uri="{BB962C8B-B14F-4D97-AF65-F5344CB8AC3E}">
        <p14:creationId xmlns:p14="http://schemas.microsoft.com/office/powerpoint/2010/main" xmlns="" val="296542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4294967295"/>
          </p:nvPr>
        </p:nvSpPr>
        <p:spPr>
          <a:xfrm>
            <a:off x="250700" y="1845187"/>
            <a:ext cx="8713788" cy="4536141"/>
          </a:xfrm>
        </p:spPr>
        <p:txBody>
          <a:bodyPr>
            <a:normAutofit/>
          </a:bodyPr>
          <a:lstStyle/>
          <a:p>
            <a:pPr>
              <a:buClrTx/>
            </a:pPr>
            <a:r>
              <a:rPr lang="pt-BR" b="1" dirty="0" smtClean="0"/>
              <a:t>Número de equipes</a:t>
            </a:r>
          </a:p>
          <a:p>
            <a:pPr>
              <a:buClrTx/>
            </a:pPr>
            <a:endParaRPr lang="pt-BR" dirty="0" smtClean="0"/>
          </a:p>
          <a:p>
            <a:pPr>
              <a:buClrTx/>
            </a:pPr>
            <a:r>
              <a:rPr lang="pt-BR" b="1" dirty="0" smtClean="0"/>
              <a:t>Composição da equipe: </a:t>
            </a:r>
            <a:r>
              <a:rPr lang="pt-BR" dirty="0" smtClean="0"/>
              <a:t>médico, enfermeiro, ACS, técnicos de enfermagem, odontóloga, auxiliar de saúde bucal.</a:t>
            </a:r>
          </a:p>
          <a:p>
            <a:pPr>
              <a:buClrTx/>
            </a:pPr>
            <a:endParaRPr lang="pt-BR" dirty="0" smtClean="0"/>
          </a:p>
          <a:p>
            <a:pPr>
              <a:buClrTx/>
            </a:pPr>
            <a:r>
              <a:rPr lang="pt-BR" b="1" dirty="0" smtClean="0"/>
              <a:t>Atendimento: </a:t>
            </a:r>
            <a:r>
              <a:rPr lang="pt-BR" dirty="0" smtClean="0"/>
              <a:t>dias/horas, classificação.</a:t>
            </a:r>
          </a:p>
          <a:p>
            <a:pPr>
              <a:buClrTx/>
            </a:pPr>
            <a:endParaRPr lang="pt-BR" dirty="0" smtClean="0"/>
          </a:p>
          <a:p>
            <a:pPr>
              <a:buClrTx/>
            </a:pPr>
            <a:r>
              <a:rPr lang="pt-BR" b="1" dirty="0" smtClean="0"/>
              <a:t>Maior problema da UBS: </a:t>
            </a:r>
            <a:r>
              <a:rPr lang="pt-BR" dirty="0" smtClean="0"/>
              <a:t>atendimento médico</a:t>
            </a:r>
            <a:endParaRPr lang="pt-BR" dirty="0"/>
          </a:p>
        </p:txBody>
      </p:sp>
      <p:sp>
        <p:nvSpPr>
          <p:cNvPr id="3" name="Título 2"/>
          <p:cNvSpPr txBox="1">
            <a:spLocks/>
          </p:cNvSpPr>
          <p:nvPr/>
        </p:nvSpPr>
        <p:spPr>
          <a:xfrm>
            <a:off x="457200" y="338328"/>
            <a:ext cx="8229600" cy="1252728"/>
          </a:xfrm>
          <a:prstGeom prst="rect">
            <a:avLst/>
          </a:prstGeom>
        </p:spPr>
        <p:txBody>
          <a:bodyPr>
            <a:normAutofit fontScale="82500" lnSpcReduction="2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mtClean="0"/>
              <a:t/>
            </a:r>
            <a:br>
              <a:rPr lang="pt-BR" smtClean="0"/>
            </a:br>
            <a:r>
              <a:rPr lang="pt-BR" sz="3600" b="1" smtClean="0">
                <a:solidFill>
                  <a:schemeClr val="tx1"/>
                </a:solidFill>
                <a:latin typeface="Arial" pitchFamily="34" charset="0"/>
                <a:cs typeface="Arial" pitchFamily="34" charset="0"/>
              </a:rPr>
              <a:t>Introdução </a:t>
            </a:r>
            <a:r>
              <a:rPr lang="pt-BR" sz="3600" b="1" smtClean="0">
                <a:solidFill>
                  <a:srgbClr val="450EB2"/>
                </a:solidFill>
                <a:latin typeface="Arial" pitchFamily="34" charset="0"/>
                <a:cs typeface="Arial" pitchFamily="34" charset="0"/>
              </a:rPr>
              <a:t> </a:t>
            </a:r>
            <a:r>
              <a:rPr lang="pt-BR" sz="3600" smtClean="0">
                <a:solidFill>
                  <a:schemeClr val="tx1"/>
                </a:solidFill>
                <a:latin typeface="Arial" pitchFamily="34" charset="0"/>
                <a:cs typeface="Arial" pitchFamily="34" charset="0"/>
              </a:rPr>
              <a:t/>
            </a:r>
            <a:br>
              <a:rPr lang="pt-BR" sz="3600" smtClean="0">
                <a:solidFill>
                  <a:schemeClr val="tx1"/>
                </a:solidFill>
                <a:latin typeface="Arial" pitchFamily="34" charset="0"/>
                <a:cs typeface="Arial" pitchFamily="34" charset="0"/>
              </a:rPr>
            </a:br>
            <a:endParaRPr lang="pt-BR" sz="3200" dirty="0">
              <a:solidFill>
                <a:schemeClr val="tx1"/>
              </a:solidFill>
            </a:endParaRPr>
          </a:p>
        </p:txBody>
      </p:sp>
    </p:spTree>
    <p:extLst>
      <p:ext uri="{BB962C8B-B14F-4D97-AF65-F5344CB8AC3E}">
        <p14:creationId xmlns:p14="http://schemas.microsoft.com/office/powerpoint/2010/main" xmlns="" val="32848143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7"/>
          <p:cNvSpPr>
            <a:spLocks noGrp="1"/>
          </p:cNvSpPr>
          <p:nvPr>
            <p:ph idx="1"/>
          </p:nvPr>
        </p:nvSpPr>
        <p:spPr>
          <a:xfrm>
            <a:off x="179512" y="1412776"/>
            <a:ext cx="8712967" cy="4713387"/>
          </a:xfrm>
        </p:spPr>
        <p:txBody>
          <a:bodyPr>
            <a:normAutofit/>
          </a:bodyPr>
          <a:lstStyle/>
          <a:p>
            <a:pPr algn="just">
              <a:lnSpc>
                <a:spcPct val="150000"/>
              </a:lnSpc>
            </a:pPr>
            <a:r>
              <a:rPr lang="pt-BR" b="1" dirty="0" smtClean="0">
                <a:solidFill>
                  <a:srgbClr val="450EB2"/>
                </a:solidFill>
              </a:rPr>
              <a:t>Processo pessoal</a:t>
            </a:r>
          </a:p>
          <a:p>
            <a:pPr algn="just">
              <a:lnSpc>
                <a:spcPct val="150000"/>
              </a:lnSpc>
            </a:pPr>
            <a:endParaRPr lang="pt-BR" b="1" dirty="0" smtClean="0">
              <a:solidFill>
                <a:srgbClr val="450EB2"/>
              </a:solidFill>
            </a:endParaRPr>
          </a:p>
          <a:p>
            <a:pPr marL="0" indent="0" algn="just">
              <a:lnSpc>
                <a:spcPct val="150000"/>
              </a:lnSpc>
              <a:buNone/>
            </a:pPr>
            <a:r>
              <a:rPr lang="pt-BR" dirty="0" smtClean="0"/>
              <a:t>Com </a:t>
            </a:r>
            <a:r>
              <a:rPr lang="pt-BR" dirty="0"/>
              <a:t>o trabalho </a:t>
            </a:r>
            <a:r>
              <a:rPr lang="pt-BR" dirty="0" smtClean="0"/>
              <a:t>passei a ter uma </a:t>
            </a:r>
            <a:r>
              <a:rPr lang="pt-BR" dirty="0"/>
              <a:t>visão maior </a:t>
            </a:r>
            <a:r>
              <a:rPr lang="pt-BR" dirty="0" smtClean="0"/>
              <a:t>dos </a:t>
            </a:r>
            <a:r>
              <a:rPr lang="pt-BR" dirty="0"/>
              <a:t>programas existentes na UBS e como eles devem conduzidos e que o processo de construção é muitas vezes moroso, mas como profissionais devemos rever na prática cotidiana nossas ações e replanejá-las para que os princípios do SUS sejam cada vez mais atingidos. </a:t>
            </a:r>
          </a:p>
          <a:p>
            <a:pPr algn="just"/>
            <a:endParaRPr lang="pt-BR" dirty="0"/>
          </a:p>
        </p:txBody>
      </p:sp>
      <p:sp>
        <p:nvSpPr>
          <p:cNvPr id="3" name="Título 2"/>
          <p:cNvSpPr>
            <a:spLocks noGrp="1"/>
          </p:cNvSpPr>
          <p:nvPr>
            <p:ph type="title"/>
          </p:nvPr>
        </p:nvSpPr>
        <p:spPr/>
        <p:txBody>
          <a:bodyPr>
            <a:normAutofit fontScale="90000"/>
          </a:bodyPr>
          <a:lstStyle/>
          <a:p>
            <a:r>
              <a:rPr lang="pt-BR" sz="2800" b="1" dirty="0">
                <a:solidFill>
                  <a:schemeClr val="tx1"/>
                </a:solidFill>
              </a:rPr>
              <a:t>Reflexão  crítica  sobre  seu  processo  pessoal  de  </a:t>
            </a:r>
            <a:br>
              <a:rPr lang="pt-BR" sz="2800" b="1" dirty="0">
                <a:solidFill>
                  <a:schemeClr val="tx1"/>
                </a:solidFill>
              </a:rPr>
            </a:br>
            <a:r>
              <a:rPr lang="pt-BR" sz="2700" b="1" dirty="0">
                <a:solidFill>
                  <a:schemeClr val="tx1"/>
                </a:solidFill>
              </a:rPr>
              <a:t>aprendizagem</a:t>
            </a:r>
            <a:r>
              <a:rPr lang="pt-BR" sz="2800" b="1" dirty="0">
                <a:solidFill>
                  <a:schemeClr val="tx1"/>
                </a:solidFill>
              </a:rPr>
              <a:t>  e  na  implementação  da  intervenção  </a:t>
            </a:r>
            <a:br>
              <a:rPr lang="pt-BR" sz="2800" b="1" dirty="0">
                <a:solidFill>
                  <a:schemeClr val="tx1"/>
                </a:solidFill>
              </a:rPr>
            </a:br>
            <a:endParaRPr lang="pt-BR" sz="2800" b="1" dirty="0">
              <a:solidFill>
                <a:schemeClr val="tx1"/>
              </a:solidFill>
            </a:endParaRPr>
          </a:p>
        </p:txBody>
      </p:sp>
    </p:spTree>
    <p:extLst>
      <p:ext uri="{BB962C8B-B14F-4D97-AF65-F5344CB8AC3E}">
        <p14:creationId xmlns:p14="http://schemas.microsoft.com/office/powerpoint/2010/main" xmlns="" val="360987119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700" b="1" dirty="0" smtClean="0">
                <a:solidFill>
                  <a:schemeClr val="tx1"/>
                </a:solidFill>
              </a:rPr>
              <a:t>Na</a:t>
            </a:r>
            <a:r>
              <a:rPr lang="pt-BR" sz="2700" b="1" dirty="0">
                <a:solidFill>
                  <a:schemeClr val="tx1"/>
                </a:solidFill>
              </a:rPr>
              <a:t> implementação  da  </a:t>
            </a:r>
            <a:r>
              <a:rPr lang="pt-BR" sz="2700" b="1" dirty="0" smtClean="0">
                <a:solidFill>
                  <a:schemeClr val="tx1"/>
                </a:solidFill>
              </a:rPr>
              <a:t>intervenção </a:t>
            </a:r>
            <a:r>
              <a:rPr lang="pt-BR" b="1" dirty="0">
                <a:solidFill>
                  <a:schemeClr val="tx1"/>
                </a:solidFill>
              </a:rPr>
              <a:t> </a:t>
            </a:r>
            <a:br>
              <a:rPr lang="pt-BR" b="1" dirty="0">
                <a:solidFill>
                  <a:schemeClr val="tx1"/>
                </a:solidFill>
              </a:rPr>
            </a:br>
            <a:endParaRPr lang="pt-BR" dirty="0">
              <a:solidFill>
                <a:schemeClr val="tx1"/>
              </a:solidFill>
            </a:endParaRPr>
          </a:p>
        </p:txBody>
      </p:sp>
      <p:sp>
        <p:nvSpPr>
          <p:cNvPr id="3" name="Espaço Reservado para Conteúdo 2"/>
          <p:cNvSpPr>
            <a:spLocks noGrp="1"/>
          </p:cNvSpPr>
          <p:nvPr>
            <p:ph idx="1"/>
          </p:nvPr>
        </p:nvSpPr>
        <p:spPr>
          <a:xfrm>
            <a:off x="323528" y="1739949"/>
            <a:ext cx="8352928" cy="4857403"/>
          </a:xfrm>
        </p:spPr>
        <p:txBody>
          <a:bodyPr>
            <a:normAutofit/>
          </a:bodyPr>
          <a:lstStyle/>
          <a:p>
            <a:pPr algn="just">
              <a:lnSpc>
                <a:spcPct val="150000"/>
              </a:lnSpc>
            </a:pPr>
            <a:r>
              <a:rPr lang="pt-BR" dirty="0" smtClean="0"/>
              <a:t>As ações são desenvolvidas ainda de forma bastante fragmentada entre os estabelecimentos de e até mesmo entre os profissionais da UBS. De </a:t>
            </a:r>
            <a:r>
              <a:rPr lang="pt-BR" dirty="0"/>
              <a:t>inicio não foi fácil contar com o apoio </a:t>
            </a:r>
            <a:r>
              <a:rPr lang="pt-BR" dirty="0" smtClean="0"/>
              <a:t>de todos da </a:t>
            </a:r>
            <a:r>
              <a:rPr lang="pt-BR" dirty="0"/>
              <a:t>equipe</a:t>
            </a:r>
            <a:r>
              <a:rPr lang="pt-BR" dirty="0" smtClean="0"/>
              <a:t>, mas </a:t>
            </a:r>
            <a:r>
              <a:rPr lang="pt-BR" dirty="0"/>
              <a:t>aos poucos, conforme iam entendendo a importância do trabalho </a:t>
            </a:r>
            <a:r>
              <a:rPr lang="pt-BR" dirty="0" smtClean="0"/>
              <a:t>foram </a:t>
            </a:r>
            <a:r>
              <a:rPr lang="pt-BR" dirty="0"/>
              <a:t>contribuindo com aquilo que lhes era de competência e então, </a:t>
            </a:r>
            <a:r>
              <a:rPr lang="pt-BR" dirty="0" smtClean="0"/>
              <a:t>a intervenção e </a:t>
            </a:r>
            <a:r>
              <a:rPr lang="pt-BR" dirty="0"/>
              <a:t>o conhecimento </a:t>
            </a:r>
            <a:r>
              <a:rPr lang="pt-BR" dirty="0" smtClean="0"/>
              <a:t> se concretizavam. </a:t>
            </a:r>
            <a:endParaRPr lang="pt-BR" dirty="0"/>
          </a:p>
        </p:txBody>
      </p:sp>
    </p:spTree>
    <p:extLst>
      <p:ext uri="{BB962C8B-B14F-4D97-AF65-F5344CB8AC3E}">
        <p14:creationId xmlns:p14="http://schemas.microsoft.com/office/powerpoint/2010/main" xmlns="" val="36412343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755577" y="1556792"/>
            <a:ext cx="7524824" cy="4569371"/>
          </a:xfrm>
        </p:spPr>
        <p:txBody>
          <a:bodyPr/>
          <a:lstStyle/>
          <a:p>
            <a:pPr algn="just">
              <a:lnSpc>
                <a:spcPct val="150000"/>
              </a:lnSpc>
            </a:pPr>
            <a:r>
              <a:rPr lang="pt-BR" dirty="0" smtClean="0"/>
              <a:t>O curso proporcionou maiores conhecimentos técnicos, e consequentemente maior  autonomia para realização de ações referentes aos Programas de Prevenção do Câncer de colo de útero e Mama. E sendo assim, o público alvo contemplado com tais ações será maior.</a:t>
            </a:r>
            <a:endParaRPr lang="pt-BR" dirty="0"/>
          </a:p>
        </p:txBody>
      </p:sp>
      <p:sp>
        <p:nvSpPr>
          <p:cNvPr id="3" name="Título 2"/>
          <p:cNvSpPr>
            <a:spLocks noGrp="1"/>
          </p:cNvSpPr>
          <p:nvPr>
            <p:ph type="title"/>
          </p:nvPr>
        </p:nvSpPr>
        <p:spPr/>
        <p:txBody>
          <a:bodyPr>
            <a:normAutofit/>
          </a:bodyPr>
          <a:lstStyle/>
          <a:p>
            <a:r>
              <a:rPr lang="pt-BR" sz="2400" b="1" dirty="0">
                <a:solidFill>
                  <a:schemeClr val="tx1"/>
                </a:solidFill>
              </a:rPr>
              <a:t>O</a:t>
            </a:r>
            <a:r>
              <a:rPr lang="pt-BR" sz="2400" b="1" dirty="0" smtClean="0">
                <a:solidFill>
                  <a:schemeClr val="tx1"/>
                </a:solidFill>
              </a:rPr>
              <a:t> </a:t>
            </a:r>
            <a:r>
              <a:rPr lang="pt-BR" sz="2400" b="1" dirty="0">
                <a:solidFill>
                  <a:schemeClr val="tx1"/>
                </a:solidFill>
              </a:rPr>
              <a:t>s</a:t>
            </a:r>
            <a:r>
              <a:rPr lang="pt-BR" sz="2400" b="1" dirty="0" smtClean="0">
                <a:solidFill>
                  <a:schemeClr val="tx1"/>
                </a:solidFill>
              </a:rPr>
              <a:t>ignificado </a:t>
            </a:r>
            <a:r>
              <a:rPr lang="pt-BR" sz="2400" b="1" dirty="0">
                <a:solidFill>
                  <a:schemeClr val="tx1"/>
                </a:solidFill>
              </a:rPr>
              <a:t> do  curso  para  a  sua  prática  </a:t>
            </a:r>
            <a:br>
              <a:rPr lang="pt-BR" sz="2400" b="1" dirty="0">
                <a:solidFill>
                  <a:schemeClr val="tx1"/>
                </a:solidFill>
              </a:rPr>
            </a:br>
            <a:r>
              <a:rPr lang="pt-BR" sz="2400" b="1" dirty="0">
                <a:solidFill>
                  <a:schemeClr val="tx1"/>
                </a:solidFill>
              </a:rPr>
              <a:t>profissional</a:t>
            </a:r>
          </a:p>
        </p:txBody>
      </p:sp>
    </p:spTree>
    <p:extLst>
      <p:ext uri="{BB962C8B-B14F-4D97-AF65-F5344CB8AC3E}">
        <p14:creationId xmlns:p14="http://schemas.microsoft.com/office/powerpoint/2010/main" xmlns="" val="1410015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1988840"/>
            <a:ext cx="8424935" cy="4137323"/>
          </a:xfrm>
        </p:spPr>
        <p:txBody>
          <a:bodyPr>
            <a:normAutofit/>
          </a:bodyPr>
          <a:lstStyle/>
          <a:p>
            <a:pPr>
              <a:buClrTx/>
            </a:pPr>
            <a:r>
              <a:rPr lang="pt-BR" dirty="0" smtClean="0"/>
              <a:t>Que qualquer meta pode ser atingida, mas para isso é preciso um trabalho que conte com a participação dos gestores, profissionais e população</a:t>
            </a:r>
          </a:p>
          <a:p>
            <a:pPr>
              <a:buClrTx/>
            </a:pPr>
            <a:endParaRPr lang="pt-BR" dirty="0"/>
          </a:p>
          <a:p>
            <a:pPr>
              <a:buClrTx/>
            </a:pPr>
            <a:r>
              <a:rPr lang="pt-BR" dirty="0" smtClean="0"/>
              <a:t>Que a qualificação dos profissionais é imprescindível para o alcance das metas.</a:t>
            </a:r>
          </a:p>
          <a:p>
            <a:pPr marL="0" indent="0">
              <a:buClrTx/>
              <a:buNone/>
            </a:pPr>
            <a:endParaRPr lang="pt-BR" dirty="0" smtClean="0"/>
          </a:p>
          <a:p>
            <a:pPr>
              <a:buClrTx/>
            </a:pPr>
            <a:r>
              <a:rPr lang="pt-BR" dirty="0" smtClean="0"/>
              <a:t>Que o tipo de atendimento ao usuário faz toda diferença no alcance das metas e credibilidade nos profissionais.</a:t>
            </a:r>
          </a:p>
          <a:p>
            <a:pPr>
              <a:buClrTx/>
            </a:pPr>
            <a:endParaRPr lang="pt-BR" dirty="0"/>
          </a:p>
        </p:txBody>
      </p:sp>
      <p:sp>
        <p:nvSpPr>
          <p:cNvPr id="3" name="Título 2"/>
          <p:cNvSpPr>
            <a:spLocks noGrp="1"/>
          </p:cNvSpPr>
          <p:nvPr>
            <p:ph type="title"/>
          </p:nvPr>
        </p:nvSpPr>
        <p:spPr/>
        <p:txBody>
          <a:bodyPr>
            <a:normAutofit/>
          </a:bodyPr>
          <a:lstStyle/>
          <a:p>
            <a:r>
              <a:rPr lang="pt-BR" sz="2400" b="1" dirty="0" smtClean="0">
                <a:solidFill>
                  <a:schemeClr val="tx1"/>
                </a:solidFill>
              </a:rPr>
              <a:t>Aprendizados </a:t>
            </a:r>
            <a:r>
              <a:rPr lang="pt-BR" sz="2400" b="1" dirty="0">
                <a:solidFill>
                  <a:schemeClr val="tx1"/>
                </a:solidFill>
              </a:rPr>
              <a:t> mais  relevante</a:t>
            </a:r>
            <a:r>
              <a:rPr lang="pt-BR" sz="3200" b="1" dirty="0"/>
              <a:t/>
            </a:r>
            <a:br>
              <a:rPr lang="pt-BR" sz="3200" b="1" dirty="0"/>
            </a:br>
            <a:endParaRPr lang="pt-BR" sz="3200" b="1" dirty="0"/>
          </a:p>
        </p:txBody>
      </p:sp>
    </p:spTree>
    <p:extLst>
      <p:ext uri="{BB962C8B-B14F-4D97-AF65-F5344CB8AC3E}">
        <p14:creationId xmlns:p14="http://schemas.microsoft.com/office/powerpoint/2010/main" xmlns="" val="39972435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idx="4294967295"/>
          </p:nvPr>
        </p:nvSpPr>
        <p:spPr>
          <a:xfrm>
            <a:off x="1043608" y="620688"/>
            <a:ext cx="6728792" cy="936104"/>
          </a:xfrm>
        </p:spPr>
        <p:txBody>
          <a:bodyPr>
            <a:normAutofit/>
          </a:bodyPr>
          <a:lstStyle/>
          <a:p>
            <a:r>
              <a:rPr lang="pt-BR" sz="3200" b="1" dirty="0" smtClean="0">
                <a:solidFill>
                  <a:srgbClr val="450EB2"/>
                </a:solidFill>
              </a:rPr>
              <a:t>Agradecimentos</a:t>
            </a:r>
            <a:endParaRPr lang="pt-BR" sz="3200" b="1" dirty="0">
              <a:solidFill>
                <a:srgbClr val="450EB2"/>
              </a:solidFill>
            </a:endParaRPr>
          </a:p>
        </p:txBody>
      </p:sp>
      <p:sp>
        <p:nvSpPr>
          <p:cNvPr id="2" name="Subtítulo 1"/>
          <p:cNvSpPr>
            <a:spLocks noGrp="1"/>
          </p:cNvSpPr>
          <p:nvPr>
            <p:ph type="subTitle" idx="4294967295"/>
          </p:nvPr>
        </p:nvSpPr>
        <p:spPr>
          <a:xfrm>
            <a:off x="323528" y="1556792"/>
            <a:ext cx="8280920" cy="4752528"/>
          </a:xfrm>
          <a:solidFill>
            <a:schemeClr val="accent3">
              <a:lumMod val="60000"/>
              <a:lumOff val="40000"/>
            </a:schemeClr>
          </a:solidFill>
        </p:spPr>
        <p:txBody>
          <a:bodyPr>
            <a:normAutofit fontScale="85000" lnSpcReduction="20000"/>
          </a:bodyPr>
          <a:lstStyle/>
          <a:p>
            <a:pPr algn="ctr"/>
            <a:r>
              <a:rPr lang="pt-BR" sz="2600" b="1" dirty="0" smtClean="0">
                <a:solidFill>
                  <a:srgbClr val="C00000"/>
                </a:solidFill>
              </a:rPr>
              <a:t>Obrigada:</a:t>
            </a:r>
          </a:p>
          <a:p>
            <a:pPr algn="ctr"/>
            <a:endParaRPr lang="pt-BR" sz="2600" b="1" dirty="0" smtClean="0">
              <a:solidFill>
                <a:srgbClr val="C00000"/>
              </a:solidFill>
            </a:endParaRPr>
          </a:p>
          <a:p>
            <a:pPr algn="ctr">
              <a:lnSpc>
                <a:spcPct val="150000"/>
              </a:lnSpc>
            </a:pPr>
            <a:r>
              <a:rPr lang="pt-BR" sz="2600" dirty="0" smtClean="0">
                <a:solidFill>
                  <a:schemeClr val="tx1"/>
                </a:solidFill>
              </a:rPr>
              <a:t>UNASUS</a:t>
            </a:r>
          </a:p>
          <a:p>
            <a:pPr algn="ctr">
              <a:lnSpc>
                <a:spcPct val="150000"/>
              </a:lnSpc>
            </a:pPr>
            <a:r>
              <a:rPr lang="pt-BR" sz="2600" dirty="0" smtClean="0">
                <a:solidFill>
                  <a:schemeClr val="tx1"/>
                </a:solidFill>
              </a:rPr>
              <a:t>UFEPEL</a:t>
            </a:r>
          </a:p>
          <a:p>
            <a:pPr algn="ctr">
              <a:lnSpc>
                <a:spcPct val="150000"/>
              </a:lnSpc>
            </a:pPr>
            <a:r>
              <a:rPr lang="pt-BR" sz="2600" dirty="0" smtClean="0">
                <a:solidFill>
                  <a:schemeClr val="tx1"/>
                </a:solidFill>
              </a:rPr>
              <a:t>Secretaria Municipal de Saúde de Nova Xavantina</a:t>
            </a:r>
          </a:p>
          <a:p>
            <a:pPr algn="ctr">
              <a:lnSpc>
                <a:spcPct val="150000"/>
              </a:lnSpc>
            </a:pPr>
            <a:r>
              <a:rPr lang="pt-BR" sz="2600" dirty="0" smtClean="0">
                <a:solidFill>
                  <a:schemeClr val="tx1"/>
                </a:solidFill>
              </a:rPr>
              <a:t>UBS José Fernandes</a:t>
            </a:r>
          </a:p>
          <a:p>
            <a:pPr algn="ctr">
              <a:lnSpc>
                <a:spcPct val="150000"/>
              </a:lnSpc>
            </a:pPr>
            <a:r>
              <a:rPr lang="pt-BR" sz="2600" dirty="0" smtClean="0">
                <a:solidFill>
                  <a:schemeClr val="tx1"/>
                </a:solidFill>
              </a:rPr>
              <a:t>Mulheres usuárias</a:t>
            </a:r>
          </a:p>
          <a:p>
            <a:pPr algn="ctr">
              <a:lnSpc>
                <a:spcPct val="150000"/>
              </a:lnSpc>
            </a:pPr>
            <a:r>
              <a:rPr lang="pt-BR" sz="2600" dirty="0" smtClean="0">
                <a:solidFill>
                  <a:schemeClr val="tx1"/>
                </a:solidFill>
              </a:rPr>
              <a:t>Orientadora</a:t>
            </a:r>
          </a:p>
          <a:p>
            <a:pPr algn="ctr">
              <a:lnSpc>
                <a:spcPct val="150000"/>
              </a:lnSpc>
            </a:pPr>
            <a:r>
              <a:rPr lang="pt-BR" sz="2600" dirty="0" smtClean="0">
                <a:solidFill>
                  <a:schemeClr val="tx1"/>
                </a:solidFill>
              </a:rPr>
              <a:t>Banca de defesa e público presente</a:t>
            </a:r>
          </a:p>
          <a:p>
            <a:pPr algn="ctr">
              <a:lnSpc>
                <a:spcPct val="150000"/>
              </a:lnSpc>
            </a:pPr>
            <a:r>
              <a:rPr lang="pt-BR" sz="2600" dirty="0" smtClean="0">
                <a:solidFill>
                  <a:schemeClr val="tx1"/>
                </a:solidFill>
              </a:rPr>
              <a:t>E principalmente a Deus</a:t>
            </a:r>
          </a:p>
          <a:p>
            <a:endParaRPr lang="pt-BR" dirty="0" smtClean="0">
              <a:solidFill>
                <a:schemeClr val="tx1"/>
              </a:solidFill>
            </a:endParaRPr>
          </a:p>
          <a:p>
            <a:endParaRPr lang="pt-BR" dirty="0">
              <a:solidFill>
                <a:schemeClr val="tx1"/>
              </a:solidFill>
            </a:endParaRPr>
          </a:p>
        </p:txBody>
      </p:sp>
    </p:spTree>
    <p:extLst>
      <p:ext uri="{BB962C8B-B14F-4D97-AF65-F5344CB8AC3E}">
        <p14:creationId xmlns:p14="http://schemas.microsoft.com/office/powerpoint/2010/main" xmlns="" val="3922094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16632"/>
            <a:ext cx="8712968" cy="6408712"/>
          </a:xfrm>
        </p:spPr>
        <p:txBody>
          <a:bodyPr/>
          <a:lstStyle/>
          <a:p>
            <a:pPr marL="0" indent="0" algn="just">
              <a:buNone/>
            </a:pPr>
            <a:r>
              <a:rPr lang="pt-BR" b="1" dirty="0" smtClean="0">
                <a:solidFill>
                  <a:schemeClr val="tx1"/>
                </a:solidFill>
              </a:rPr>
              <a:t>Tabela 1. Distribuição da população da área de abrangência da UBS José Fernandes por idade e sexo</a:t>
            </a:r>
            <a:endParaRPr lang="pt-BR" b="1" dirty="0">
              <a:solidFill>
                <a:schemeClr val="tx1"/>
              </a:solidFill>
            </a:endParaRPr>
          </a:p>
        </p:txBody>
      </p:sp>
      <p:sp>
        <p:nvSpPr>
          <p:cNvPr id="3" name="Título 2"/>
          <p:cNvSpPr>
            <a:spLocks noGrp="1"/>
          </p:cNvSpPr>
          <p:nvPr>
            <p:ph type="title"/>
          </p:nvPr>
        </p:nvSpPr>
        <p:spPr>
          <a:xfrm>
            <a:off x="107504" y="0"/>
            <a:ext cx="9036496" cy="980728"/>
          </a:xfrm>
        </p:spPr>
        <p:txBody>
          <a:bodyPr>
            <a:noAutofit/>
          </a:bodyPr>
          <a:lstStyle/>
          <a:p>
            <a:r>
              <a:rPr lang="pt-BR" sz="3200" dirty="0"/>
              <a:t/>
            </a:r>
            <a:br>
              <a:rPr lang="pt-BR" sz="3200" dirty="0"/>
            </a:br>
            <a:endParaRPr lang="pt-BR" sz="3200" dirty="0"/>
          </a:p>
        </p:txBody>
      </p:sp>
      <p:graphicFrame>
        <p:nvGraphicFramePr>
          <p:cNvPr id="4" name="Tabela 3"/>
          <p:cNvGraphicFramePr>
            <a:graphicFrameLocks noGrp="1"/>
          </p:cNvGraphicFramePr>
          <p:nvPr>
            <p:extLst>
              <p:ext uri="{D42A27DB-BD31-4B8C-83A1-F6EECF244321}">
                <p14:modId xmlns:p14="http://schemas.microsoft.com/office/powerpoint/2010/main" xmlns="" val="1972211231"/>
              </p:ext>
            </p:extLst>
          </p:nvPr>
        </p:nvGraphicFramePr>
        <p:xfrm>
          <a:off x="323528" y="908720"/>
          <a:ext cx="8640960" cy="5730225"/>
        </p:xfrm>
        <a:graphic>
          <a:graphicData uri="http://schemas.openxmlformats.org/drawingml/2006/table">
            <a:tbl>
              <a:tblPr firstRow="1" firstCol="1" lastRow="1" lastCol="1" bandRow="1" bandCol="1">
                <a:tableStyleId>{5C22544A-7EE6-4342-B048-85BDC9FD1C3A}</a:tableStyleId>
              </a:tblPr>
              <a:tblGrid>
                <a:gridCol w="2904367"/>
                <a:gridCol w="2034226"/>
                <a:gridCol w="2034226"/>
                <a:gridCol w="1668141"/>
              </a:tblGrid>
              <a:tr h="288032">
                <a:tc>
                  <a:txBody>
                    <a:bodyPr/>
                    <a:lstStyle/>
                    <a:p>
                      <a:pPr algn="just">
                        <a:lnSpc>
                          <a:spcPct val="115000"/>
                        </a:lnSpc>
                        <a:spcAft>
                          <a:spcPts val="0"/>
                        </a:spcAft>
                      </a:pPr>
                      <a:r>
                        <a:rPr lang="pt-BR" sz="2000" dirty="0">
                          <a:solidFill>
                            <a:srgbClr val="C00000"/>
                          </a:solidFill>
                          <a:effectLst/>
                        </a:rPr>
                        <a:t> Faixa Etária</a:t>
                      </a:r>
                      <a:endParaRPr lang="pt-BR" sz="2000" dirty="0">
                        <a:solidFill>
                          <a:srgbClr val="C00000"/>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2000" dirty="0" smtClean="0">
                          <a:solidFill>
                            <a:srgbClr val="C00000"/>
                          </a:solidFill>
                          <a:effectLst/>
                        </a:rPr>
                        <a:t>Masculino</a:t>
                      </a:r>
                      <a:endParaRPr lang="pt-BR" sz="2000" dirty="0">
                        <a:solidFill>
                          <a:srgbClr val="C00000"/>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2000" dirty="0" smtClean="0">
                          <a:solidFill>
                            <a:srgbClr val="C00000"/>
                          </a:solidFill>
                          <a:effectLst/>
                        </a:rPr>
                        <a:t>Feminino</a:t>
                      </a:r>
                      <a:endParaRPr lang="pt-BR" sz="2000" dirty="0">
                        <a:solidFill>
                          <a:srgbClr val="C00000"/>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2000" dirty="0">
                          <a:solidFill>
                            <a:srgbClr val="C00000"/>
                          </a:solidFill>
                          <a:effectLst/>
                        </a:rPr>
                        <a:t>Total</a:t>
                      </a:r>
                      <a:endParaRPr lang="pt-BR" sz="2000" dirty="0">
                        <a:solidFill>
                          <a:srgbClr val="C00000"/>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Menor de um ano</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39</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38</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rgbClr val="C00000"/>
                          </a:solidFill>
                          <a:effectLst/>
                        </a:rPr>
                        <a:t>77</a:t>
                      </a:r>
                      <a:endParaRPr lang="pt-BR" sz="1800" dirty="0">
                        <a:solidFill>
                          <a:srgbClr val="C00000"/>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1 a 4 </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117</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114</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231</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5 a 9 </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169</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164</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333</a:t>
                      </a:r>
                      <a:endParaRPr lang="pt-BR" sz="1800" dirty="0">
                        <a:solidFill>
                          <a:schemeClr val="tx1"/>
                        </a:solidFill>
                        <a:effectLst/>
                        <a:latin typeface="Calibri"/>
                        <a:ea typeface="Calibri"/>
                        <a:cs typeface="Times New Roman"/>
                      </a:endParaRPr>
                    </a:p>
                  </a:txBody>
                  <a:tcPr marL="68580" marR="68580" marT="0" marB="0"/>
                </a:tc>
              </a:tr>
              <a:tr h="332217">
                <a:tc>
                  <a:txBody>
                    <a:bodyPr/>
                    <a:lstStyle/>
                    <a:p>
                      <a:pPr algn="just">
                        <a:lnSpc>
                          <a:spcPct val="115000"/>
                        </a:lnSpc>
                        <a:spcAft>
                          <a:spcPts val="0"/>
                        </a:spcAft>
                      </a:pPr>
                      <a:r>
                        <a:rPr lang="pt-BR" sz="1800" dirty="0">
                          <a:solidFill>
                            <a:schemeClr val="tx1"/>
                          </a:solidFill>
                          <a:effectLst/>
                        </a:rPr>
                        <a:t>10 a 14 </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194</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185</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379</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15 a 19 </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190</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185</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375</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20 a 24 </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190</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190</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380</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25 a 29 </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185</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190</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375</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30 a 34 </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169</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177</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346</a:t>
                      </a:r>
                      <a:endParaRPr lang="pt-BR" sz="16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35 a 39</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148</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146</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304</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40 a 44</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139</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148</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287</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45 a 49</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126</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135</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261</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50 a 54 </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105</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118</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223</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55 a 59</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84</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97</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181</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60 a 64</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67</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76</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143</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65 a 69</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51</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59</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110</a:t>
                      </a:r>
                      <a:endParaRPr lang="pt-BR" sz="1800" dirty="0">
                        <a:solidFill>
                          <a:schemeClr val="tx1"/>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70 e mais</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93</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chemeClr val="tx1"/>
                          </a:solidFill>
                          <a:effectLst/>
                        </a:rPr>
                        <a:t>118</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b="1" dirty="0">
                          <a:solidFill>
                            <a:srgbClr val="C00000"/>
                          </a:solidFill>
                          <a:effectLst/>
                        </a:rPr>
                        <a:t>211</a:t>
                      </a:r>
                      <a:endParaRPr lang="pt-BR" sz="1800" b="1" dirty="0">
                        <a:solidFill>
                          <a:srgbClr val="C00000"/>
                        </a:solidFill>
                        <a:effectLst/>
                        <a:latin typeface="Calibri"/>
                        <a:ea typeface="Calibri"/>
                        <a:cs typeface="Times New Roman"/>
                      </a:endParaRPr>
                    </a:p>
                  </a:txBody>
                  <a:tcPr marL="68580" marR="68580" marT="0" marB="0"/>
                </a:tc>
              </a:tr>
              <a:tr h="279538">
                <a:tc>
                  <a:txBody>
                    <a:bodyPr/>
                    <a:lstStyle/>
                    <a:p>
                      <a:pPr algn="just">
                        <a:lnSpc>
                          <a:spcPct val="115000"/>
                        </a:lnSpc>
                        <a:spcAft>
                          <a:spcPts val="0"/>
                        </a:spcAft>
                      </a:pPr>
                      <a:r>
                        <a:rPr lang="pt-BR" sz="1800" dirty="0">
                          <a:solidFill>
                            <a:schemeClr val="tx1"/>
                          </a:solidFill>
                          <a:effectLst/>
                        </a:rPr>
                        <a:t>Total</a:t>
                      </a:r>
                      <a:endParaRPr lang="pt-BR" sz="18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rgbClr val="C00000"/>
                          </a:solidFill>
                          <a:effectLst/>
                        </a:rPr>
                        <a:t>2065</a:t>
                      </a:r>
                      <a:endParaRPr lang="pt-BR" sz="1800" dirty="0">
                        <a:solidFill>
                          <a:srgbClr val="C00000"/>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rgbClr val="C00000"/>
                          </a:solidFill>
                          <a:effectLst/>
                        </a:rPr>
                        <a:t>2150</a:t>
                      </a:r>
                      <a:endParaRPr lang="pt-BR" sz="1800" dirty="0">
                        <a:solidFill>
                          <a:srgbClr val="C00000"/>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pt-BR" sz="1800" dirty="0">
                          <a:solidFill>
                            <a:srgbClr val="C00000"/>
                          </a:solidFill>
                          <a:effectLst/>
                        </a:rPr>
                        <a:t>4215</a:t>
                      </a:r>
                      <a:endParaRPr lang="pt-BR" sz="1800" dirty="0">
                        <a:solidFill>
                          <a:srgbClr val="C0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019082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79512" y="338328"/>
            <a:ext cx="8856984" cy="1074448"/>
          </a:xfrm>
        </p:spPr>
        <p:txBody>
          <a:bodyPr>
            <a:noAutofit/>
          </a:bodyPr>
          <a:lstStyle/>
          <a:p>
            <a:pPr marL="0" indent="0"/>
            <a:r>
              <a:rPr lang="pt-BR" sz="3200" dirty="0" smtClean="0">
                <a:solidFill>
                  <a:schemeClr val="tx1"/>
                </a:solidFill>
              </a:rPr>
              <a:t/>
            </a:r>
            <a:br>
              <a:rPr lang="pt-BR" sz="3200" dirty="0" smtClean="0">
                <a:solidFill>
                  <a:schemeClr val="tx1"/>
                </a:solidFill>
              </a:rPr>
            </a:br>
            <a:r>
              <a:rPr lang="pt-BR" sz="3200" dirty="0">
                <a:solidFill>
                  <a:schemeClr val="tx1"/>
                </a:solidFill>
              </a:rPr>
              <a:t/>
            </a:r>
            <a:br>
              <a:rPr lang="pt-BR" sz="3200" dirty="0">
                <a:solidFill>
                  <a:schemeClr val="tx1"/>
                </a:solidFill>
              </a:rPr>
            </a:br>
            <a:r>
              <a:rPr lang="pt-BR" sz="2800" b="1" dirty="0" smtClean="0">
                <a:solidFill>
                  <a:schemeClr val="tx1"/>
                </a:solidFill>
              </a:rPr>
              <a:t>Situação </a:t>
            </a:r>
            <a:r>
              <a:rPr lang="pt-BR" sz="2800" b="1" dirty="0">
                <a:solidFill>
                  <a:schemeClr val="tx1"/>
                </a:solidFill>
              </a:rPr>
              <a:t> da  ação  programática  na  </a:t>
            </a:r>
            <a:r>
              <a:rPr lang="pt-BR" sz="2800" b="1" dirty="0" smtClean="0">
                <a:solidFill>
                  <a:schemeClr val="tx1"/>
                </a:solidFill>
              </a:rPr>
              <a:t>UBS</a:t>
            </a:r>
            <a:r>
              <a:rPr lang="pt-BR" sz="2800" b="1" dirty="0">
                <a:solidFill>
                  <a:schemeClr val="tx1"/>
                </a:solidFill>
              </a:rPr>
              <a:t> antes  </a:t>
            </a:r>
            <a:r>
              <a:rPr lang="pt-BR" sz="2800" b="1" dirty="0" smtClean="0">
                <a:solidFill>
                  <a:schemeClr val="tx1"/>
                </a:solidFill>
              </a:rPr>
              <a:t/>
            </a:r>
            <a:br>
              <a:rPr lang="pt-BR" sz="2800" b="1" dirty="0" smtClean="0">
                <a:solidFill>
                  <a:schemeClr val="tx1"/>
                </a:solidFill>
              </a:rPr>
            </a:br>
            <a:r>
              <a:rPr lang="pt-BR" sz="2800" b="1" dirty="0" smtClean="0">
                <a:solidFill>
                  <a:schemeClr val="tx1"/>
                </a:solidFill>
              </a:rPr>
              <a:t>da </a:t>
            </a:r>
            <a:r>
              <a:rPr lang="pt-BR" sz="2800" b="1" dirty="0">
                <a:solidFill>
                  <a:schemeClr val="tx1"/>
                </a:solidFill>
              </a:rPr>
              <a:t> intervenção</a:t>
            </a:r>
            <a:br>
              <a:rPr lang="pt-BR" sz="2800" b="1" dirty="0">
                <a:solidFill>
                  <a:schemeClr val="tx1"/>
                </a:solidFill>
              </a:rPr>
            </a:br>
            <a:r>
              <a:rPr lang="pt-BR" sz="3200" b="1" dirty="0"/>
              <a:t/>
            </a:r>
            <a:br>
              <a:rPr lang="pt-BR" sz="3200" b="1" dirty="0"/>
            </a:br>
            <a:endParaRPr lang="pt-BR" sz="3200" b="1" dirty="0"/>
          </a:p>
        </p:txBody>
      </p:sp>
      <p:graphicFrame>
        <p:nvGraphicFramePr>
          <p:cNvPr id="6" name="Espaço Reservado para Conteúdo 5"/>
          <p:cNvGraphicFramePr>
            <a:graphicFrameLocks noGrp="1"/>
          </p:cNvGraphicFramePr>
          <p:nvPr>
            <p:ph idx="1"/>
            <p:extLst>
              <p:ext uri="{D42A27DB-BD31-4B8C-83A1-F6EECF244321}">
                <p14:modId xmlns:p14="http://schemas.microsoft.com/office/powerpoint/2010/main" xmlns="" val="1497479397"/>
              </p:ext>
            </p:extLst>
          </p:nvPr>
        </p:nvGraphicFramePr>
        <p:xfrm>
          <a:off x="251520" y="1484784"/>
          <a:ext cx="8640960" cy="46413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532411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980728"/>
            <a:ext cx="8568952" cy="5616624"/>
          </a:xfrm>
        </p:spPr>
        <p:txBody>
          <a:bodyPr>
            <a:normAutofit/>
          </a:bodyPr>
          <a:lstStyle/>
          <a:p>
            <a:pPr algn="ctr">
              <a:buFontTx/>
              <a:buChar char="-"/>
            </a:pPr>
            <a:r>
              <a:rPr lang="pt-BR" b="1" dirty="0" smtClean="0">
                <a:solidFill>
                  <a:srgbClr val="C00000"/>
                </a:solidFill>
              </a:rPr>
              <a:t>Exame citopatológico do Colo do útero</a:t>
            </a:r>
          </a:p>
          <a:p>
            <a:pPr algn="ctr">
              <a:buFontTx/>
              <a:buChar char="-"/>
            </a:pPr>
            <a:endParaRPr lang="pt-BR" b="1" dirty="0" smtClean="0">
              <a:solidFill>
                <a:srgbClr val="C00000"/>
              </a:solidFill>
            </a:endParaRPr>
          </a:p>
          <a:p>
            <a:pPr lvl="1">
              <a:lnSpc>
                <a:spcPct val="150000"/>
              </a:lnSpc>
              <a:buClrTx/>
              <a:buFontTx/>
              <a:buChar char="-"/>
            </a:pPr>
            <a:r>
              <a:rPr lang="pt-BR" sz="2400" dirty="0" smtClean="0"/>
              <a:t>Dias de coleta;</a:t>
            </a:r>
          </a:p>
          <a:p>
            <a:pPr lvl="1">
              <a:lnSpc>
                <a:spcPct val="150000"/>
              </a:lnSpc>
              <a:buClrTx/>
              <a:buFontTx/>
              <a:buChar char="-"/>
            </a:pPr>
            <a:r>
              <a:rPr lang="pt-BR" sz="2400" dirty="0" smtClean="0"/>
              <a:t>Atendimento: Sem agendamento ou agendamento;</a:t>
            </a:r>
            <a:endParaRPr lang="pt-BR" sz="2400" dirty="0"/>
          </a:p>
          <a:p>
            <a:pPr lvl="1">
              <a:lnSpc>
                <a:spcPct val="150000"/>
              </a:lnSpc>
              <a:buClrTx/>
              <a:buFontTx/>
              <a:buChar char="-"/>
            </a:pPr>
            <a:r>
              <a:rPr lang="pt-BR" sz="2400" dirty="0" smtClean="0"/>
              <a:t>Estrutura física; equipamentos e materiais para coleta;</a:t>
            </a:r>
          </a:p>
          <a:p>
            <a:pPr lvl="1">
              <a:lnSpc>
                <a:spcPct val="150000"/>
              </a:lnSpc>
              <a:buClrTx/>
              <a:buFontTx/>
              <a:buChar char="-"/>
            </a:pPr>
            <a:r>
              <a:rPr lang="pt-BR" sz="2400" dirty="0" smtClean="0"/>
              <a:t>Profissional responsável pela coleta;</a:t>
            </a:r>
          </a:p>
          <a:p>
            <a:pPr lvl="1">
              <a:lnSpc>
                <a:spcPct val="150000"/>
              </a:lnSpc>
              <a:buClrTx/>
              <a:buFontTx/>
              <a:buChar char="-"/>
            </a:pPr>
            <a:r>
              <a:rPr lang="pt-BR" sz="2400" dirty="0" smtClean="0"/>
              <a:t>Cobertura do exame/razões (18%/192);</a:t>
            </a:r>
          </a:p>
          <a:p>
            <a:pPr lvl="1">
              <a:lnSpc>
                <a:spcPct val="150000"/>
              </a:lnSpc>
              <a:buClrTx/>
              <a:buFontTx/>
              <a:buChar char="-"/>
            </a:pPr>
            <a:r>
              <a:rPr lang="pt-BR" sz="2400" dirty="0" smtClean="0"/>
              <a:t>Ações para ampliação de .cobertura: Palestras, convites, cartazes, carta-convite, premiações</a:t>
            </a:r>
            <a:r>
              <a:rPr lang="pt-BR" sz="2600" dirty="0" smtClean="0"/>
              <a:t>.</a:t>
            </a:r>
            <a:endParaRPr lang="pt-BR" sz="2600" dirty="0"/>
          </a:p>
        </p:txBody>
      </p:sp>
      <p:sp>
        <p:nvSpPr>
          <p:cNvPr id="3" name="Título 2"/>
          <p:cNvSpPr>
            <a:spLocks noGrp="1"/>
          </p:cNvSpPr>
          <p:nvPr>
            <p:ph type="title"/>
          </p:nvPr>
        </p:nvSpPr>
        <p:spPr>
          <a:xfrm>
            <a:off x="395536" y="-99392"/>
            <a:ext cx="8291264" cy="1152128"/>
          </a:xfrm>
        </p:spPr>
        <p:txBody>
          <a:bodyPr>
            <a:normAutofit fontScale="90000"/>
          </a:bodyPr>
          <a:lstStyle/>
          <a:p>
            <a:r>
              <a:rPr lang="pt-BR" sz="3100" b="1" dirty="0" smtClean="0">
                <a:solidFill>
                  <a:schemeClr val="tx1"/>
                </a:solidFill>
              </a:rPr>
              <a:t/>
            </a:r>
            <a:br>
              <a:rPr lang="pt-BR" sz="3100" b="1" dirty="0" smtClean="0">
                <a:solidFill>
                  <a:schemeClr val="tx1"/>
                </a:solidFill>
              </a:rPr>
            </a:br>
            <a:r>
              <a:rPr lang="pt-BR" sz="3100" b="1" dirty="0" smtClean="0">
                <a:solidFill>
                  <a:schemeClr val="tx1"/>
                </a:solidFill>
              </a:rPr>
              <a:t>PREVENÇÃO DO CA DE COLO DE ÚTERO NA UBS ANTES DA INTERVENÇÃO</a:t>
            </a:r>
            <a:endParaRPr lang="pt-BR" sz="3200" b="1" dirty="0">
              <a:solidFill>
                <a:schemeClr val="tx1"/>
              </a:solidFill>
            </a:endParaRPr>
          </a:p>
        </p:txBody>
      </p:sp>
    </p:spTree>
    <p:extLst>
      <p:ext uri="{BB962C8B-B14F-4D97-AF65-F5344CB8AC3E}">
        <p14:creationId xmlns:p14="http://schemas.microsoft.com/office/powerpoint/2010/main" xmlns="" val="3199471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Escala de Cinz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2239</TotalTime>
  <Words>2753</Words>
  <Application>Microsoft Office PowerPoint</Application>
  <PresentationFormat>Apresentação na tela (4:3)</PresentationFormat>
  <Paragraphs>537</Paragraphs>
  <Slides>64</Slides>
  <Notes>15</Notes>
  <HiddenSlides>0</HiddenSlides>
  <MMClips>0</MMClips>
  <ScaleCrop>false</ScaleCrop>
  <HeadingPairs>
    <vt:vector size="4" baseType="variant">
      <vt:variant>
        <vt:lpstr>Tema</vt:lpstr>
      </vt:variant>
      <vt:variant>
        <vt:i4>1</vt:i4>
      </vt:variant>
      <vt:variant>
        <vt:lpstr>Títulos de slides</vt:lpstr>
      </vt:variant>
      <vt:variant>
        <vt:i4>64</vt:i4>
      </vt:variant>
    </vt:vector>
  </HeadingPairs>
  <TitlesOfParts>
    <vt:vector size="65" baseType="lpstr">
      <vt:lpstr>Forma de Onda</vt:lpstr>
      <vt:lpstr>         Universidade Aberta do Sistema Único de Saúde - UNASUS Universidade Federal de Pelotas - UFPEL Especialização em Saúde da Família Modalidade a Distância - Turma 4 </vt:lpstr>
      <vt:lpstr> Introdução   </vt:lpstr>
      <vt:lpstr>Caracterização  de Nova Xavantina, MT Localização/capital</vt:lpstr>
      <vt:lpstr>    </vt:lpstr>
      <vt:lpstr>Caracterização  da  Unidade  Básica  de  Saúde   Estrutura física</vt:lpstr>
      <vt:lpstr>Slide 6</vt:lpstr>
      <vt:lpstr> </vt:lpstr>
      <vt:lpstr>  Situação  da  ação  programática  na  UBS antes   da  intervenção  </vt:lpstr>
      <vt:lpstr> PREVENÇÃO DO CA DE COLO DE ÚTERO NA UBS ANTES DA INTERVENÇÃO</vt:lpstr>
      <vt:lpstr>PREVENÇÃO DO CA DE MAMA ANTES DA INTERVENÇÃO  Mamografia</vt:lpstr>
      <vt:lpstr>Slide 11</vt:lpstr>
      <vt:lpstr>Objetivo  geral  </vt:lpstr>
      <vt:lpstr>Slide 13</vt:lpstr>
      <vt:lpstr>Organização e Gestão do Serviço</vt:lpstr>
      <vt:lpstr>Slide 15</vt:lpstr>
      <vt:lpstr>Slide 16</vt:lpstr>
      <vt:lpstr>Slide 17</vt:lpstr>
      <vt:lpstr>Esclarecer a comunidade sobre a importância da realização do exame citopatológico do colo uterino pelas mulheres de 25 a 64 anos de idade.  </vt:lpstr>
      <vt:lpstr>Slide 19</vt:lpstr>
      <vt:lpstr>Slide 20</vt:lpstr>
      <vt:lpstr>Slide 21</vt:lpstr>
      <vt:lpstr>Slide 22</vt:lpstr>
      <vt:lpstr>Slide 23</vt:lpstr>
      <vt:lpstr>Slide 24</vt:lpstr>
      <vt:lpstr>Slide 25</vt:lpstr>
      <vt:lpstr>Slide 26</vt:lpstr>
      <vt:lpstr>- Levantamento de mulheres em idade prioritária para realização dos exames (Ficha A) - Quais mulheres não fazem parte do programa de prevenção do câncer da mama e do colo do útero - Quais mulheres estão com exames em atraso e/ou atualizados - Quais buscam o serviço privado para realização de tais exames</vt:lpstr>
      <vt:lpstr>- Monitoramento das mulheres que realizam os exames (criação de 2 arquivos Excel: controle do câncer de colo de útero/mama)</vt:lpstr>
      <vt:lpstr>- O que se espera da intervenção? Aumentar o número de exames citopatológicos para 11% e mamografia 4% -- Tempo de intervenção </vt:lpstr>
      <vt:lpstr>•        Objetivos,  Metas  e  Resultado  </vt:lpstr>
      <vt:lpstr>Slide 31</vt:lpstr>
      <vt:lpstr>Slide 32</vt:lpstr>
      <vt:lpstr>Aspectos qualitativos</vt:lpstr>
      <vt:lpstr>  Meta 1.2 Ampliar a cobertura de detecção precoce do câncer de mama das mulheres na faixa etária entre 50 e 69 anos de idade para 12% por ano e 4% no período de intervenção. </vt:lpstr>
      <vt:lpstr>Slide 35</vt:lpstr>
      <vt:lpstr>  Objetivo 2  Melhorar a adesão das mulheres à realização de exame citopatológico de colo uterino e mamografia    Meta 2.1  Buscar 100% das mulheres que tiveram exame alterado e que não retornaram a unidade de saúde.  </vt:lpstr>
      <vt:lpstr> </vt:lpstr>
      <vt:lpstr>Slide 38</vt:lpstr>
      <vt:lpstr>-  Mamografia Alterada   A usuária com mamografia alterada, foi encaminhada para atendimento especializado pela rede pública na capital do estado, Cuiabá; entretanto, a mesma optou por atendimento particular, visto que teria que aguardar na fila de espera para atendimento.</vt:lpstr>
      <vt:lpstr>Objetivo 3 Melhorar a qualidade do atendimento das mulheres que realizam detecção precoce de câncer de colo de útero e de mama na unidade de saúde.   Meta 3 Obter 95% de coleta de amostras satisfatórias do exame citopatológico de colo uterino.   </vt:lpstr>
      <vt:lpstr>Slide 41</vt:lpstr>
      <vt:lpstr>Aspectos qualitativos</vt:lpstr>
      <vt:lpstr>   Objetivo 4 Melhorar registros das informações.    Meta 4.1  Manter registro da coleta de Citopatológico do colo uterino e realização da mamografia em registro específico em 100% das mulheres cadastradas nos programas da unidade de saúde. </vt:lpstr>
      <vt:lpstr>Slide 44</vt:lpstr>
      <vt:lpstr>Aspectos qualitativos</vt:lpstr>
      <vt:lpstr>Slide 46</vt:lpstr>
      <vt:lpstr>Aspectos qualitativos</vt:lpstr>
      <vt:lpstr>      Objetivo 5  Mapear as mulheres de risco para câncer de colo de útero e de mama.   Meta 5.1  Realizar avaliação de risco (ou pesquisar sinais de alerta para identificação de câncer de colo de útero e de mama) em 100% das mulheres nas faixas etárias-alvo. </vt:lpstr>
      <vt:lpstr>Slide 49</vt:lpstr>
      <vt:lpstr>Aspectos qualitativos</vt:lpstr>
      <vt:lpstr>Slide 51</vt:lpstr>
      <vt:lpstr>Aspectos qualitativos</vt:lpstr>
      <vt:lpstr>Slide 53</vt:lpstr>
      <vt:lpstr>Slide 54</vt:lpstr>
      <vt:lpstr>Slide 55</vt:lpstr>
      <vt:lpstr>Slide 56</vt:lpstr>
      <vt:lpstr>Aspectos qualitativos </vt:lpstr>
      <vt:lpstr>Discussão </vt:lpstr>
      <vt:lpstr>Nível  de  incorporação  da  intervenção  à  rotina   do serviço e mudanças para viabilizar sua  continuidade após o término do curso </vt:lpstr>
      <vt:lpstr>Reflexão  crítica  sobre  seu  processo  pessoal  de   aprendizagem  e  na  implementação  da  intervenção   </vt:lpstr>
      <vt:lpstr>Na implementação  da  intervenção   </vt:lpstr>
      <vt:lpstr>O significado  do  curso  para  a  sua  prática   profissional</vt:lpstr>
      <vt:lpstr>Aprendizados  mais  relevante </vt:lpstr>
      <vt:lpstr>Agradecimentos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Eliane</dc:creator>
  <cp:lastModifiedBy>Marcinia</cp:lastModifiedBy>
  <cp:revision>228</cp:revision>
  <dcterms:created xsi:type="dcterms:W3CDTF">2014-10-24T12:16:26Z</dcterms:created>
  <dcterms:modified xsi:type="dcterms:W3CDTF">2014-11-01T02:00:01Z</dcterms:modified>
</cp:coreProperties>
</file>