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5" r:id="rId2"/>
    <p:sldId id="256" r:id="rId3"/>
    <p:sldId id="273" r:id="rId4"/>
    <p:sldId id="266" r:id="rId5"/>
    <p:sldId id="257" r:id="rId6"/>
    <p:sldId id="271" r:id="rId7"/>
    <p:sldId id="267" r:id="rId8"/>
    <p:sldId id="258" r:id="rId9"/>
    <p:sldId id="259" r:id="rId10"/>
    <p:sldId id="285" r:id="rId11"/>
    <p:sldId id="261" r:id="rId12"/>
    <p:sldId id="279" r:id="rId13"/>
    <p:sldId id="294" r:id="rId14"/>
    <p:sldId id="286" r:id="rId15"/>
    <p:sldId id="287" r:id="rId16"/>
    <p:sldId id="288" r:id="rId17"/>
    <p:sldId id="289" r:id="rId18"/>
    <p:sldId id="277" r:id="rId19"/>
    <p:sldId id="275" r:id="rId20"/>
    <p:sldId id="290" r:id="rId21"/>
    <p:sldId id="291" r:id="rId22"/>
    <p:sldId id="292" r:id="rId23"/>
    <p:sldId id="263" r:id="rId24"/>
    <p:sldId id="269" r:id="rId25"/>
    <p:sldId id="295" r:id="rId26"/>
    <p:sldId id="296" r:id="rId27"/>
    <p:sldId id="284" r:id="rId28"/>
    <p:sldId id="270" r:id="rId29"/>
    <p:sldId id="293" r:id="rId30"/>
    <p:sldId id="264" r:id="rId31"/>
    <p:sldId id="282" r:id="rId32"/>
    <p:sldId id="283" r:id="rId33"/>
    <p:sldId id="272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esktop\tcc%20sa&#250;de%20da%20fam&#237;lia\06-11Coleta%20de%20dados%20HAS%20e%20DM%20Eliane%20Motta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tcc%20sa&#250;de%20da%20fam&#237;lia\06-11Coleta%20de%20dados%20HAS%20e%20DM%20Eliane%20Motta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D:\Desktop\tcc%20sa&#250;de%20da%20fam&#237;lia\06-11Coleta%20de%20dados%20HAS%20e%20DM%20Eliane%20Motta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D:\Desktop\tcc%20sa&#250;de%20da%20fam&#237;lia\06-11Coleta%20de%20dados%20HAS%20e%20DM%20Eliane%20Motta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tcc%20sa&#250;de%20da%20fam&#237;lia\06-11Coleta%20de%20dados%20HAS%20e%20DM%20Eliane%20Motta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tcc%20sa&#250;de%20da%20fam&#237;lia\06-11Coleta%20de%20dados%20HAS%20e%20DM%20Eliane%20Motta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tcc%20sa&#250;de%20da%20fam&#237;lia\06-11Coleta%20de%20dados%20HAS%20e%20DM%20Eliane%20Motta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tcc%20sa&#250;de%20da%20fam&#237;lia\06-11Coleta%20de%20dados%20HAS%20e%20DM%20Eliane%20Motta.xls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D:\Desktop\tcc%20sa&#250;de%20da%20fam&#237;lia\06-11Coleta%20de%20dados%20HAS%20e%20DM%20Eliane%20Motta.xls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D:\Desktop\tcc%20sa&#250;de%20da%20fam&#237;lia\06-11Coleta%20de%20dados%20HAS%20e%20DM%20Eliane%20Motta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tcc%20sa&#250;de%20da%20fam&#237;lia\06-11Coleta%20de%20dados%20HAS%20e%20DM%20Eliane%20Mott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tcc%20sa&#250;de%20da%20fam&#237;lia\06-11Coleta%20de%20dados%20HAS%20e%20DM%20Eliane%20Motta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tcc%20sa&#250;de%20da%20fam&#237;lia\06-11Coleta%20de%20dados%20HAS%20e%20DM%20Eliane%20Motta.xls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D:\Desktop\tcc%20sa&#250;de%20da%20fam&#237;lia\06-11Coleta%20de%20dados%20HAS%20e%20DM%20Eliane%20Motta.xls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D:\Desktop\tcc%20sa&#250;de%20da%20fam&#237;lia\06-11Coleta%20de%20dados%20HAS%20e%20DM%20Eliane%20Mott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tcc%20sa&#250;de%20da%20fam&#237;lia\06-11Coleta%20de%20dados%20HAS%20e%20DM%20Eliane%20Mott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tcc%20sa&#250;de%20da%20fam&#237;lia\06-11Coleta%20de%20dados%20HAS%20e%20DM%20Eliane%20Motta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Desktop\tcc%20sa&#250;de%20da%20fam&#237;lia\06-11Coleta%20de%20dados%20HAS%20e%20DM%20Eliane%20Motta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Desktop\tcc%20sa&#250;de%20da%20fam&#237;lia\06-11Coleta%20de%20dados%20HAS%20e%20DM%20Eliane%20Motta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Desktop\tcc%20sa&#250;de%20da%20fam&#237;lia\06-11Coleta%20de%20dados%20HAS%20e%20DM%20Eliane%20Motta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Desktop\tcc%20sa&#250;de%20da%20fam&#237;lia\06-11Coleta%20de%20dados%20HAS%20e%20DM%20Eliane%20Motta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tcc%20sa&#250;de%20da%20fam&#237;lia\06-11Coleta%20de%20dados%20HAS%20e%20DM%20Eliane%20Mot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1693559898681567"/>
          <c:y val="0.28937832452754675"/>
          <c:w val="0.84677502714590591"/>
          <c:h val="0.5934087161197790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5.4276315789473693E-2</c:v>
                </c:pt>
                <c:pt idx="1">
                  <c:v>0.21217105263157887</c:v>
                </c:pt>
                <c:pt idx="2">
                  <c:v>0.25493421052631537</c:v>
                </c:pt>
              </c:numCache>
            </c:numRef>
          </c:val>
        </c:ser>
        <c:axId val="65822720"/>
        <c:axId val="65824256"/>
      </c:barChart>
      <c:catAx>
        <c:axId val="658227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824256"/>
        <c:crosses val="autoZero"/>
        <c:auto val="1"/>
        <c:lblAlgn val="ctr"/>
        <c:lblOffset val="100"/>
      </c:catAx>
      <c:valAx>
        <c:axId val="6582425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8227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885245901639344"/>
          <c:y val="0.27089224222402641"/>
          <c:w val="0.84426229508196671"/>
          <c:h val="0.6110280109692188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3.0303030303030307E-2</c:v>
                </c:pt>
                <c:pt idx="1">
                  <c:v>2.3255813953488372E-2</c:v>
                </c:pt>
                <c:pt idx="2">
                  <c:v>1.9354838709677424E-2</c:v>
                </c:pt>
              </c:numCache>
            </c:numRef>
          </c:val>
        </c:ser>
        <c:axId val="71131520"/>
        <c:axId val="71133056"/>
      </c:barChart>
      <c:catAx>
        <c:axId val="711315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133056"/>
        <c:crosses val="autoZero"/>
        <c:auto val="1"/>
        <c:lblAlgn val="ctr"/>
        <c:lblOffset val="100"/>
      </c:catAx>
      <c:valAx>
        <c:axId val="7113305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1315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740890688259108"/>
          <c:y val="0.30651455682230627"/>
          <c:w val="0.8461538461538467"/>
          <c:h val="0.5708833620815451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1</c:v>
                </c:pt>
                <c:pt idx="1">
                  <c:v>0.91472868217054271</c:v>
                </c:pt>
                <c:pt idx="2">
                  <c:v>0.89032258064516123</c:v>
                </c:pt>
              </c:numCache>
            </c:numRef>
          </c:val>
        </c:ser>
        <c:axId val="72299648"/>
        <c:axId val="72301184"/>
      </c:barChart>
      <c:catAx>
        <c:axId val="722996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301184"/>
        <c:crosses val="autoZero"/>
        <c:auto val="1"/>
        <c:lblAlgn val="ctr"/>
        <c:lblOffset val="100"/>
      </c:catAx>
      <c:valAx>
        <c:axId val="7230118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2996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2317327766179548"/>
          <c:y val="0.31746154770255047"/>
          <c:w val="0.83924843423799611"/>
          <c:h val="0.5555577084794630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Indicadores!$S$36:$U$36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Indicadores!$S$37:$U$37</c:f>
              <c:numCache>
                <c:formatCode>0.0%</c:formatCode>
                <c:ptCount val="3"/>
                <c:pt idx="0">
                  <c:v>1</c:v>
                </c:pt>
                <c:pt idx="1">
                  <c:v>0.96969696969696961</c:v>
                </c:pt>
                <c:pt idx="2">
                  <c:v>0.7260273972602741</c:v>
                </c:pt>
              </c:numCache>
            </c:numRef>
          </c:val>
        </c:ser>
        <c:axId val="72308224"/>
        <c:axId val="72309760"/>
      </c:barChart>
      <c:catAx>
        <c:axId val="723082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309760"/>
        <c:crosses val="autoZero"/>
        <c:auto val="1"/>
        <c:lblAlgn val="ctr"/>
        <c:lblOffset val="100"/>
      </c:catAx>
      <c:valAx>
        <c:axId val="7230976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3082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Mês</a:t>
            </a:r>
            <a:r>
              <a:rPr lang="en-US" baseline="0"/>
              <a:t> 1 = 0</a:t>
            </a:r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baseline="0"/>
              <a:t>Mês 2 = 5 (3,9%)</a:t>
            </a:r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baseline="0"/>
              <a:t>Mês 3 = 30  (19,4%)</a:t>
            </a:r>
            <a:endParaRPr lang="en-US"/>
          </a:p>
        </c:rich>
      </c:tx>
      <c:layout>
        <c:manualLayout>
          <c:xMode val="edge"/>
          <c:yMode val="edge"/>
          <c:x val="6.1197237640377017E-2"/>
          <c:y val="2.310595790910751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885245901639344"/>
          <c:y val="0.28937832452754675"/>
          <c:w val="0.84426229508196571"/>
          <c:h val="0.5934087161197777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0</c:v>
                </c:pt>
                <c:pt idx="1">
                  <c:v>3.875968992248062E-2</c:v>
                </c:pt>
                <c:pt idx="2">
                  <c:v>0.19354838709677452</c:v>
                </c:pt>
              </c:numCache>
            </c:numRef>
          </c:val>
        </c:ser>
        <c:axId val="72374528"/>
        <c:axId val="72384512"/>
      </c:barChart>
      <c:catAx>
        <c:axId val="723745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384512"/>
        <c:crosses val="autoZero"/>
        <c:auto val="1"/>
        <c:lblAlgn val="ctr"/>
        <c:lblOffset val="100"/>
      </c:catAx>
      <c:valAx>
        <c:axId val="7238451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3745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100"/>
              <a:t>Mês</a:t>
            </a:r>
            <a:r>
              <a:rPr lang="en-US" sz="1100" baseline="0"/>
              <a:t> 1 = 0</a:t>
            </a:r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100" baseline="0"/>
              <a:t>Mês 2 = 14  (21,2%)</a:t>
            </a:r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100" baseline="0"/>
              <a:t>Mês 3 = 21  (28,8%)</a:t>
            </a:r>
            <a:endParaRPr lang="en-US" sz="1100"/>
          </a:p>
        </c:rich>
      </c:tx>
      <c:layout>
        <c:manualLayout>
          <c:xMode val="edge"/>
          <c:yMode val="edge"/>
          <c:x val="5.8322938322938445E-2"/>
          <c:y val="1.486988847583644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266124717918342"/>
          <c:y val="0.29368029739777063"/>
          <c:w val="0.83991769254898463"/>
          <c:h val="0.5873605947955374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Indicadores!$S$43:$U$43</c:f>
              <c:numCache>
                <c:formatCode>0.0%</c:formatCode>
                <c:ptCount val="3"/>
                <c:pt idx="0">
                  <c:v>0</c:v>
                </c:pt>
                <c:pt idx="1">
                  <c:v>0.21212121212121221</c:v>
                </c:pt>
                <c:pt idx="2">
                  <c:v>0.28767123287671226</c:v>
                </c:pt>
              </c:numCache>
            </c:numRef>
          </c:val>
        </c:ser>
        <c:axId val="72399872"/>
        <c:axId val="72422144"/>
      </c:barChart>
      <c:catAx>
        <c:axId val="723998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422144"/>
        <c:crosses val="autoZero"/>
        <c:auto val="1"/>
        <c:lblAlgn val="ctr"/>
        <c:lblOffset val="100"/>
      </c:catAx>
      <c:valAx>
        <c:axId val="7242214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3998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 sz="1100" dirty="0" smtClean="0"/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Hipertensos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100" dirty="0" err="1" smtClean="0"/>
              <a:t>Mês</a:t>
            </a:r>
            <a:r>
              <a:rPr lang="en-US" sz="1100" baseline="0" dirty="0" smtClean="0"/>
              <a:t> </a:t>
            </a:r>
            <a:r>
              <a:rPr lang="en-US" sz="1100" baseline="0" dirty="0"/>
              <a:t>1 = 22  (66,7%)</a:t>
            </a:r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100" baseline="0" dirty="0" err="1"/>
              <a:t>Mês</a:t>
            </a:r>
            <a:r>
              <a:rPr lang="en-US" sz="1100" baseline="0" dirty="0"/>
              <a:t> 2 = 56  (43,4%)</a:t>
            </a:r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100" baseline="0" dirty="0" err="1"/>
              <a:t>Mês</a:t>
            </a:r>
            <a:r>
              <a:rPr lang="en-US" sz="1100" baseline="0" dirty="0"/>
              <a:t> 3 = 82  (52,9%)</a:t>
            </a:r>
            <a:endParaRPr lang="en-US" sz="1100" dirty="0"/>
          </a:p>
        </c:rich>
      </c:tx>
      <c:layout>
        <c:manualLayout>
          <c:xMode val="edge"/>
          <c:yMode val="edge"/>
          <c:x val="6.8313315975624581E-2"/>
          <c:y val="1.4227212916985866E-4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885245901639344"/>
          <c:y val="0.28937832452754675"/>
          <c:w val="0.84426229508196571"/>
          <c:h val="0.5934087161197777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Indicadores!$D$48:$F$48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Indicadores!$D$49:$F$49</c:f>
              <c:numCache>
                <c:formatCode>0.0%</c:formatCode>
                <c:ptCount val="3"/>
                <c:pt idx="0">
                  <c:v>0.66666666666666663</c:v>
                </c:pt>
                <c:pt idx="1">
                  <c:v>0.43410852713178333</c:v>
                </c:pt>
                <c:pt idx="2">
                  <c:v>0.52903225806451615</c:v>
                </c:pt>
              </c:numCache>
            </c:numRef>
          </c:val>
        </c:ser>
        <c:axId val="72466816"/>
        <c:axId val="72468352"/>
      </c:barChart>
      <c:catAx>
        <c:axId val="724668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468352"/>
        <c:crosses val="autoZero"/>
        <c:auto val="1"/>
        <c:lblAlgn val="ctr"/>
        <c:lblOffset val="100"/>
      </c:catAx>
      <c:valAx>
        <c:axId val="7246835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4668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Diabéticos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100" dirty="0" err="1" smtClean="0"/>
              <a:t>Mês</a:t>
            </a:r>
            <a:r>
              <a:rPr lang="en-US" sz="1100" baseline="0" dirty="0" smtClean="0"/>
              <a:t> </a:t>
            </a:r>
            <a:r>
              <a:rPr lang="en-US" sz="1100" baseline="0" dirty="0"/>
              <a:t>1 = 5  (100%)</a:t>
            </a:r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100" baseline="0" dirty="0" err="1"/>
              <a:t>Mês</a:t>
            </a:r>
            <a:r>
              <a:rPr lang="en-US" sz="1100" baseline="0" dirty="0"/>
              <a:t> 2 = 32  (48,5%)</a:t>
            </a:r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100" baseline="0" dirty="0" err="1"/>
              <a:t>Mês</a:t>
            </a:r>
            <a:r>
              <a:rPr lang="en-US" sz="1100" baseline="0" dirty="0"/>
              <a:t> 3 = 39  (53,4%)</a:t>
            </a:r>
            <a:endParaRPr lang="en-US" sz="1100" dirty="0"/>
          </a:p>
        </c:rich>
      </c:tx>
      <c:layout>
        <c:manualLayout>
          <c:xMode val="edge"/>
          <c:yMode val="edge"/>
          <c:x val="5.0006930006930142E-2"/>
          <c:y val="2.919708029197079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266124717918342"/>
          <c:y val="0.28832168168639138"/>
          <c:w val="0.83991769254898463"/>
          <c:h val="0.5948915710744523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Indicadores!$R$49</c:f>
              <c:strCache>
                <c:ptCount val="1"/>
                <c:pt idx="0">
                  <c:v>Proporção de diabéticos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Indicadores!$S$48:$U$48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Indicadores!$S$49:$U$49</c:f>
              <c:numCache>
                <c:formatCode>0.0%</c:formatCode>
                <c:ptCount val="3"/>
                <c:pt idx="0">
                  <c:v>1</c:v>
                </c:pt>
                <c:pt idx="1">
                  <c:v>0.48484848484848542</c:v>
                </c:pt>
                <c:pt idx="2">
                  <c:v>0.53424657534246556</c:v>
                </c:pt>
              </c:numCache>
            </c:numRef>
          </c:val>
        </c:ser>
        <c:axId val="72496256"/>
        <c:axId val="72497792"/>
      </c:barChart>
      <c:catAx>
        <c:axId val="724962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497792"/>
        <c:crosses val="autoZero"/>
        <c:auto val="1"/>
        <c:lblAlgn val="ctr"/>
        <c:lblOffset val="100"/>
      </c:catAx>
      <c:valAx>
        <c:axId val="7249779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4962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5163934426229525"/>
          <c:y val="0.32116845554939777"/>
          <c:w val="0.84631147540983642"/>
          <c:h val="0.5839426464534505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Indicadores!$D$53:$F$53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Indicadores!$D$54:$F$54</c:f>
              <c:numCache>
                <c:formatCode>0.0%</c:formatCode>
                <c:ptCount val="3"/>
                <c:pt idx="0">
                  <c:v>0.54545454545454541</c:v>
                </c:pt>
                <c:pt idx="1">
                  <c:v>0.38759689922480639</c:v>
                </c:pt>
                <c:pt idx="2">
                  <c:v>0.49032258064516138</c:v>
                </c:pt>
              </c:numCache>
            </c:numRef>
          </c:val>
        </c:ser>
        <c:axId val="72534656"/>
        <c:axId val="72548736"/>
      </c:barChart>
      <c:catAx>
        <c:axId val="725346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548736"/>
        <c:crosses val="autoZero"/>
        <c:auto val="1"/>
        <c:lblAlgn val="ctr"/>
        <c:lblOffset val="100"/>
      </c:catAx>
      <c:valAx>
        <c:axId val="7254873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5346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6041506022810043"/>
          <c:y val="0.31343314534333322"/>
          <c:w val="0.83958504147347335"/>
          <c:h val="0.5873605947955384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Indicadores!$R$54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Indicadores!$S$53:$U$53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Indicadores!$S$54:$U$54</c:f>
              <c:numCache>
                <c:formatCode>0.0%</c:formatCode>
                <c:ptCount val="3"/>
                <c:pt idx="0">
                  <c:v>1</c:v>
                </c:pt>
                <c:pt idx="1">
                  <c:v>0.30303030303030309</c:v>
                </c:pt>
                <c:pt idx="2">
                  <c:v>0.36986301369863017</c:v>
                </c:pt>
              </c:numCache>
            </c:numRef>
          </c:val>
        </c:ser>
        <c:axId val="72592384"/>
        <c:axId val="72598272"/>
      </c:barChart>
      <c:catAx>
        <c:axId val="725923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598272"/>
        <c:crosses val="autoZero"/>
        <c:auto val="1"/>
        <c:lblAlgn val="ctr"/>
        <c:lblOffset val="100"/>
      </c:catAx>
      <c:valAx>
        <c:axId val="7259827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59238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1885245901639344"/>
          <c:y val="0.28832168168639116"/>
          <c:w val="0.84426229508196671"/>
          <c:h val="0.5948915710744523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cat>
            <c:strRef>
              <c:f>Indicadores!$D$58:$F$58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Indicadores!$D$59:$F$59</c:f>
              <c:numCache>
                <c:formatCode>0.0%</c:formatCode>
                <c:ptCount val="3"/>
                <c:pt idx="0">
                  <c:v>3.0303030303030307E-2</c:v>
                </c:pt>
                <c:pt idx="1">
                  <c:v>5.4263565891472874E-2</c:v>
                </c:pt>
                <c:pt idx="2">
                  <c:v>5.1612903225806465E-2</c:v>
                </c:pt>
              </c:numCache>
            </c:numRef>
          </c:val>
        </c:ser>
        <c:axId val="73679232"/>
        <c:axId val="73680768"/>
      </c:barChart>
      <c:catAx>
        <c:axId val="736792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680768"/>
        <c:crosses val="autoZero"/>
        <c:auto val="1"/>
        <c:lblAlgn val="ctr"/>
        <c:lblOffset val="100"/>
      </c:catAx>
      <c:valAx>
        <c:axId val="7368076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6792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100" dirty="0" smtClean="0"/>
              <a:t>                                                      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Diabéticos</a:t>
            </a:r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 sz="1100" dirty="0" smtClean="0"/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100" dirty="0" smtClean="0"/>
              <a:t>Mês</a:t>
            </a:r>
            <a:r>
              <a:rPr lang="pt-BR" sz="1100" baseline="0" dirty="0" smtClean="0"/>
              <a:t> </a:t>
            </a:r>
            <a:r>
              <a:rPr lang="pt-BR" sz="1100" baseline="0" dirty="0"/>
              <a:t>1 = 5(3,3%)   </a:t>
            </a:r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100" baseline="0" dirty="0"/>
              <a:t>Mês 2 = 66(44%)      </a:t>
            </a:r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100" baseline="0" dirty="0"/>
              <a:t>Mês 3 = 73 (48,7%)</a:t>
            </a:r>
            <a:endParaRPr lang="pt-BR" sz="1100" dirty="0"/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 dirty="0"/>
          </a:p>
        </c:rich>
      </c:tx>
      <c:layout>
        <c:manualLayout>
          <c:xMode val="edge"/>
          <c:yMode val="edge"/>
          <c:x val="6.6139188873812177E-2"/>
          <c:y val="1.428577052829026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317327766179559"/>
          <c:y val="0.28214334916181144"/>
          <c:w val="0.83924843423799678"/>
          <c:h val="0.6035724811183055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3.333333333333334E-2</c:v>
                </c:pt>
                <c:pt idx="1">
                  <c:v>0.44</c:v>
                </c:pt>
                <c:pt idx="2">
                  <c:v>0.48666666666666714</c:v>
                </c:pt>
              </c:numCache>
            </c:numRef>
          </c:val>
        </c:ser>
        <c:axId val="66785664"/>
        <c:axId val="66787200"/>
      </c:barChart>
      <c:catAx>
        <c:axId val="667856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787200"/>
        <c:crosses val="autoZero"/>
        <c:auto val="1"/>
        <c:lblAlgn val="ctr"/>
        <c:lblOffset val="100"/>
      </c:catAx>
      <c:valAx>
        <c:axId val="6678720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0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67856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2266124717918324"/>
          <c:y val="0.30038022813688242"/>
          <c:w val="0.83991769254898363"/>
          <c:h val="0.5779467680608364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Indicadores!$R$59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Indicadores!$S$58:$U$58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Indicadores!$S$59:$U$59</c:f>
              <c:numCache>
                <c:formatCode>0.0%</c:formatCode>
                <c:ptCount val="3"/>
                <c:pt idx="0">
                  <c:v>0</c:v>
                </c:pt>
                <c:pt idx="1">
                  <c:v>6.0606060606060615E-2</c:v>
                </c:pt>
                <c:pt idx="2">
                  <c:v>5.4794520547945223E-2</c:v>
                </c:pt>
              </c:numCache>
            </c:numRef>
          </c:val>
        </c:ser>
        <c:axId val="73724672"/>
        <c:axId val="73726208"/>
      </c:barChart>
      <c:catAx>
        <c:axId val="737246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726208"/>
        <c:crosses val="autoZero"/>
        <c:auto val="1"/>
        <c:lblAlgn val="ctr"/>
        <c:lblOffset val="100"/>
      </c:catAx>
      <c:valAx>
        <c:axId val="7372620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7246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115001879934818"/>
          <c:y val="0.29368029739776991"/>
          <c:w val="0.84188996114801362"/>
          <c:h val="0.5873605947955384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hipertensos que receberam orientação sobre higiene bucal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Indicadores!$D$64:$F$64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Indicadores!$D$65:$F$65</c:f>
              <c:numCache>
                <c:formatCode>0.0%</c:formatCode>
                <c:ptCount val="3"/>
                <c:pt idx="0">
                  <c:v>3.0303030303030307E-2</c:v>
                </c:pt>
                <c:pt idx="1">
                  <c:v>0.27906976744186052</c:v>
                </c:pt>
                <c:pt idx="2">
                  <c:v>0.4</c:v>
                </c:pt>
              </c:numCache>
            </c:numRef>
          </c:val>
        </c:ser>
        <c:axId val="73766400"/>
        <c:axId val="73767936"/>
      </c:barChart>
      <c:catAx>
        <c:axId val="737664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767936"/>
        <c:crosses val="autoZero"/>
        <c:auto val="1"/>
        <c:lblAlgn val="ctr"/>
        <c:lblOffset val="100"/>
      </c:catAx>
      <c:valAx>
        <c:axId val="7376793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7664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885245901639344"/>
          <c:y val="0.29811375684285996"/>
          <c:w val="0.84426229508196671"/>
          <c:h val="0.5811331462506373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Indicadores!$R$65</c:f>
              <c:strCache>
                <c:ptCount val="1"/>
                <c:pt idx="0">
                  <c:v>Proporção de diabéticos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Indicadores!$S$64:$U$64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Indicadores!$S$65:$U$65</c:f>
              <c:numCache>
                <c:formatCode>0.0%</c:formatCode>
                <c:ptCount val="3"/>
                <c:pt idx="0">
                  <c:v>0</c:v>
                </c:pt>
                <c:pt idx="1">
                  <c:v>0.25757575757575757</c:v>
                </c:pt>
                <c:pt idx="2">
                  <c:v>0.32876712328767133</c:v>
                </c:pt>
              </c:numCache>
            </c:numRef>
          </c:val>
        </c:ser>
        <c:axId val="73885568"/>
        <c:axId val="73887104"/>
      </c:barChart>
      <c:catAx>
        <c:axId val="738855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887104"/>
        <c:crosses val="autoZero"/>
        <c:auto val="1"/>
        <c:lblAlgn val="ctr"/>
        <c:lblOffset val="100"/>
      </c:catAx>
      <c:valAx>
        <c:axId val="7388710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8855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100" dirty="0" smtClean="0"/>
              <a:t>                                                               </a:t>
            </a:r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100" dirty="0" smtClean="0"/>
              <a:t>                                                 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Diabéticos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100" dirty="0" err="1" smtClean="0"/>
              <a:t>Mês</a:t>
            </a:r>
            <a:r>
              <a:rPr lang="en-US" sz="1100" baseline="0" dirty="0" smtClean="0"/>
              <a:t> </a:t>
            </a:r>
            <a:r>
              <a:rPr lang="en-US" sz="1100" baseline="0" dirty="0"/>
              <a:t>1 = 2 (40%0)</a:t>
            </a:r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100" baseline="0" dirty="0" err="1"/>
              <a:t>Mês</a:t>
            </a:r>
            <a:r>
              <a:rPr lang="en-US" sz="1100" baseline="0" dirty="0"/>
              <a:t> 2 = 53 (80,3%)</a:t>
            </a:r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100" baseline="0" dirty="0" err="1"/>
              <a:t>Mês</a:t>
            </a:r>
            <a:r>
              <a:rPr lang="en-US" sz="1100" baseline="0" dirty="0"/>
              <a:t> 3 = 60 (82,2</a:t>
            </a:r>
            <a:r>
              <a:rPr lang="en-US" sz="1100" baseline="0" dirty="0" smtClean="0"/>
              <a:t>%)</a:t>
            </a:r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 sz="1100" baseline="0" dirty="0"/>
          </a:p>
        </c:rich>
      </c:tx>
      <c:layout>
        <c:manualLayout>
          <c:xMode val="edge"/>
          <c:yMode val="edge"/>
          <c:x val="6.295037907455231E-2"/>
          <c:y val="2.2512322491078239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553191489361687"/>
          <c:y val="0.29151344037102234"/>
          <c:w val="0.8361702127659576"/>
          <c:h val="0.590406967840043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0.4</c:v>
                </c:pt>
                <c:pt idx="1">
                  <c:v>0.80303030303030298</c:v>
                </c:pt>
                <c:pt idx="2">
                  <c:v>0.82191780821917904</c:v>
                </c:pt>
              </c:numCache>
            </c:numRef>
          </c:val>
        </c:ser>
        <c:axId val="65803776"/>
        <c:axId val="65805312"/>
      </c:barChart>
      <c:catAx>
        <c:axId val="658037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805312"/>
        <c:crosses val="autoZero"/>
        <c:auto val="1"/>
        <c:lblAlgn val="ctr"/>
        <c:lblOffset val="100"/>
      </c:catAx>
      <c:valAx>
        <c:axId val="6580531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8037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100" dirty="0" smtClean="0"/>
              <a:t>                                                     </a:t>
            </a:r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                              Hipertensos</a:t>
            </a:r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100" dirty="0" smtClean="0"/>
              <a:t>Mês</a:t>
            </a:r>
            <a:r>
              <a:rPr lang="pt-BR" sz="1100" baseline="0" dirty="0" smtClean="0"/>
              <a:t> 1 = 13  (39,4%)</a:t>
            </a:r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100" baseline="0" dirty="0" smtClean="0"/>
              <a:t>Mês 2 = 101  (78,3%)</a:t>
            </a:r>
          </a:p>
          <a:p>
            <a:pPr algn="l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100" baseline="0" dirty="0" smtClean="0"/>
              <a:t>Mês 3 = 126  (81,3%)</a:t>
            </a:r>
            <a:endParaRPr lang="pt-BR" sz="1100" dirty="0"/>
          </a:p>
        </c:rich>
      </c:tx>
      <c:layout>
        <c:manualLayout>
          <c:xMode val="edge"/>
          <c:yMode val="edge"/>
          <c:x val="6.7877958142312109E-2"/>
          <c:y val="5.4894714681975723E-5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885245901639344"/>
          <c:y val="0.29411764705882382"/>
          <c:w val="0.84426229508196571"/>
          <c:h val="0.5882352941176459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0.39393939393939448</c:v>
                </c:pt>
                <c:pt idx="1">
                  <c:v>0.78294573643411025</c:v>
                </c:pt>
                <c:pt idx="2">
                  <c:v>0.81290322580645158</c:v>
                </c:pt>
              </c:numCache>
            </c:numRef>
          </c:val>
        </c:ser>
        <c:axId val="66845312"/>
        <c:axId val="66863488"/>
      </c:barChart>
      <c:catAx>
        <c:axId val="668453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863488"/>
        <c:crosses val="autoZero"/>
        <c:auto val="1"/>
        <c:lblAlgn val="ctr"/>
        <c:lblOffset val="100"/>
      </c:catAx>
      <c:valAx>
        <c:axId val="6686348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8453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394891944990169"/>
          <c:y val="0.29699248120300786"/>
          <c:w val="0.85068762278978438"/>
          <c:h val="0.5827067669172929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0.51515151515151514</c:v>
                </c:pt>
                <c:pt idx="1">
                  <c:v>0.79069767441860472</c:v>
                </c:pt>
                <c:pt idx="2">
                  <c:v>0.81935483870967751</c:v>
                </c:pt>
              </c:numCache>
            </c:numRef>
          </c:val>
        </c:ser>
        <c:axId val="66883968"/>
        <c:axId val="66885504"/>
      </c:barChart>
      <c:catAx>
        <c:axId val="668839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885504"/>
        <c:crosses val="autoZero"/>
        <c:auto val="1"/>
        <c:lblAlgn val="ctr"/>
        <c:lblOffset val="100"/>
      </c:catAx>
      <c:valAx>
        <c:axId val="6688550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8839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526565250475322"/>
          <c:y val="0.3015272795042635"/>
          <c:w val="0.8365197811334365"/>
          <c:h val="0.5763369519638444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Indicadores!$S$10:$U$10</c:f>
              <c:numCache>
                <c:formatCode>0.0%</c:formatCode>
                <c:ptCount val="3"/>
                <c:pt idx="0">
                  <c:v>0.60000000000000009</c:v>
                </c:pt>
                <c:pt idx="1">
                  <c:v>0.83333333333333348</c:v>
                </c:pt>
                <c:pt idx="2">
                  <c:v>0.84931506849315064</c:v>
                </c:pt>
              </c:numCache>
            </c:numRef>
          </c:val>
        </c:ser>
        <c:axId val="71045888"/>
        <c:axId val="71047424"/>
      </c:barChart>
      <c:catAx>
        <c:axId val="710458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047424"/>
        <c:crosses val="autoZero"/>
        <c:auto val="1"/>
        <c:lblAlgn val="ctr"/>
        <c:lblOffset val="100"/>
      </c:catAx>
      <c:valAx>
        <c:axId val="7104742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0458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717194833480969"/>
          <c:y val="0.36431226765799296"/>
          <c:w val="0.84646631641871162"/>
          <c:h val="0.5167286245353163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1</c:v>
                </c:pt>
                <c:pt idx="1">
                  <c:v>0.94573643410852726</c:v>
                </c:pt>
                <c:pt idx="2">
                  <c:v>0.95483870967741935</c:v>
                </c:pt>
              </c:numCache>
            </c:numRef>
          </c:val>
        </c:ser>
        <c:axId val="71092480"/>
        <c:axId val="71094272"/>
      </c:barChart>
      <c:catAx>
        <c:axId val="710924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094272"/>
        <c:crosses val="autoZero"/>
        <c:auto val="1"/>
        <c:lblAlgn val="ctr"/>
        <c:lblOffset val="100"/>
      </c:catAx>
      <c:valAx>
        <c:axId val="7109427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0924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.      </a:t>
            </a:r>
          </a:p>
        </c:rich>
      </c:tx>
      <c:layout>
        <c:manualLayout>
          <c:xMode val="edge"/>
          <c:yMode val="edge"/>
          <c:x val="0.7955485564304462"/>
          <c:y val="2.506265664160400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291691674177399"/>
          <c:y val="0.36842105263157893"/>
          <c:w val="0.83958504147347335"/>
          <c:h val="0.5112781954887217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Indicadores!$S$20:$U$20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Indicadores!$S$21:$U$21</c:f>
              <c:numCache>
                <c:formatCode>0.0%</c:formatCode>
                <c:ptCount val="3"/>
                <c:pt idx="0">
                  <c:v>1</c:v>
                </c:pt>
                <c:pt idx="1">
                  <c:v>0.74242424242424254</c:v>
                </c:pt>
                <c:pt idx="2">
                  <c:v>0.76712328767123283</c:v>
                </c:pt>
              </c:numCache>
            </c:numRef>
          </c:val>
        </c:ser>
        <c:axId val="71101056"/>
        <c:axId val="72221056"/>
      </c:barChart>
      <c:catAx>
        <c:axId val="711010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221056"/>
        <c:crosses val="autoZero"/>
        <c:auto val="1"/>
        <c:lblAlgn val="ctr"/>
        <c:lblOffset val="100"/>
      </c:catAx>
      <c:valAx>
        <c:axId val="7222105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1010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008305852714667"/>
          <c:y val="0.28782339682202235"/>
          <c:w val="0.84265180725084021"/>
          <c:h val="0.5940970113890456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Indicadores!$S$26:$U$26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Indicadores!$S$27:$U$27</c:f>
              <c:numCache>
                <c:formatCode>0.0%</c:formatCode>
                <c:ptCount val="3"/>
                <c:pt idx="0">
                  <c:v>0</c:v>
                </c:pt>
                <c:pt idx="1">
                  <c:v>1.5151515151515155E-2</c:v>
                </c:pt>
                <c:pt idx="2">
                  <c:v>1.3698630136986301E-2</c:v>
                </c:pt>
              </c:numCache>
            </c:numRef>
          </c:val>
        </c:ser>
        <c:axId val="71118848"/>
        <c:axId val="71120384"/>
      </c:barChart>
      <c:catAx>
        <c:axId val="711188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120384"/>
        <c:crosses val="autoZero"/>
        <c:auto val="1"/>
        <c:lblAlgn val="ctr"/>
        <c:lblOffset val="100"/>
      </c:catAx>
      <c:valAx>
        <c:axId val="7112038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1188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0.18952</cdr:x>
      <cdr:y>0</cdr:y>
    </cdr:from>
    <cdr:to>
      <cdr:x>0.85484</cdr:x>
      <cdr:y>0.17949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895350" y="0"/>
          <a:ext cx="3143250" cy="46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0.04637</cdr:x>
      <cdr:y>0</cdr:y>
    </cdr:from>
    <cdr:to>
      <cdr:x>1</cdr:x>
      <cdr:y>0.25641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57190" y="0"/>
          <a:ext cx="4223776" cy="1172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pt-BR" sz="1600" b="1" dirty="0" smtClean="0">
              <a:latin typeface="Arial" pitchFamily="34" charset="0"/>
              <a:cs typeface="Arial" pitchFamily="34" charset="0"/>
            </a:rPr>
            <a:t>Hipertensos</a:t>
          </a:r>
        </a:p>
        <a:p xmlns:a="http://schemas.openxmlformats.org/drawingml/2006/main">
          <a:pPr algn="l"/>
          <a:endParaRPr lang="pt-BR" sz="1100" b="1" dirty="0" smtClean="0"/>
        </a:p>
        <a:p xmlns:a="http://schemas.openxmlformats.org/drawingml/2006/main">
          <a:pPr algn="l"/>
          <a:r>
            <a:rPr lang="pt-BR" sz="1100" b="1" dirty="0" smtClean="0"/>
            <a:t>Mês </a:t>
          </a:r>
          <a:r>
            <a:rPr lang="pt-BR" sz="1100" b="1" dirty="0"/>
            <a:t>1 = 33(5,4%)         </a:t>
          </a:r>
        </a:p>
        <a:p xmlns:a="http://schemas.openxmlformats.org/drawingml/2006/main">
          <a:pPr algn="l"/>
          <a:r>
            <a:rPr lang="pt-BR" sz="1100" b="1" dirty="0"/>
            <a:t> Mês 2 = 129(21,2%)       </a:t>
          </a:r>
        </a:p>
        <a:p xmlns:a="http://schemas.openxmlformats.org/drawingml/2006/main">
          <a:pPr algn="l"/>
          <a:r>
            <a:rPr lang="pt-BR" sz="1100" b="1" dirty="0"/>
            <a:t> Mês 3 = 155(25,5%)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0.03333</cdr:x>
      <cdr:y>0.01185</cdr:y>
    </cdr:from>
    <cdr:to>
      <cdr:x>0.9</cdr:x>
      <cdr:y>0.26877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42876" y="42849"/>
          <a:ext cx="3714776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pt-BR" sz="1600" b="1" dirty="0" smtClean="0">
              <a:latin typeface="Arial" pitchFamily="34" charset="0"/>
              <a:cs typeface="Arial" pitchFamily="34" charset="0"/>
            </a:rPr>
            <a:t>           Hipertensos</a:t>
          </a:r>
        </a:p>
        <a:p xmlns:a="http://schemas.openxmlformats.org/drawingml/2006/main">
          <a:pPr algn="l"/>
          <a:r>
            <a:rPr lang="pt-BR" sz="1100" b="1" dirty="0" smtClean="0">
              <a:latin typeface="Arial" pitchFamily="34" charset="0"/>
              <a:cs typeface="Arial" pitchFamily="34" charset="0"/>
            </a:rPr>
            <a:t>Mês 1 = 1 ( 3%)</a:t>
          </a:r>
        </a:p>
        <a:p xmlns:a="http://schemas.openxmlformats.org/drawingml/2006/main">
          <a:pPr algn="l"/>
          <a:r>
            <a:rPr lang="pt-BR" b="1" dirty="0" smtClean="0">
              <a:latin typeface="Arial" pitchFamily="34" charset="0"/>
              <a:cs typeface="Arial" pitchFamily="34" charset="0"/>
            </a:rPr>
            <a:t>Mês 2 = 36 (27,9%)</a:t>
          </a:r>
        </a:p>
        <a:p xmlns:a="http://schemas.openxmlformats.org/drawingml/2006/main">
          <a:pPr algn="l"/>
          <a:r>
            <a:rPr lang="pt-BR" sz="1100" b="1" dirty="0" smtClean="0">
              <a:latin typeface="Arial" pitchFamily="34" charset="0"/>
              <a:cs typeface="Arial" pitchFamily="34" charset="0"/>
            </a:rPr>
            <a:t>Mês 3 = 62 (40%)</a:t>
          </a:r>
          <a:endParaRPr lang="pt-BR" sz="11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0.06667</cdr:x>
      <cdr:y>0</cdr:y>
    </cdr:from>
    <cdr:to>
      <cdr:x>0.95</cdr:x>
      <cdr:y>0.23529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85752" y="0"/>
          <a:ext cx="3786214" cy="857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pt-BR" sz="1600" b="1" dirty="0" smtClean="0">
              <a:latin typeface="Arial" pitchFamily="34" charset="0"/>
              <a:cs typeface="Arial" pitchFamily="34" charset="0"/>
            </a:rPr>
            <a:t>      Diabéticos</a:t>
          </a:r>
          <a:endParaRPr lang="pt-BR" sz="16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pt-BR" sz="1100" b="1" dirty="0" smtClean="0">
              <a:latin typeface="Arial" pitchFamily="34" charset="0"/>
              <a:cs typeface="Arial" pitchFamily="34" charset="0"/>
            </a:rPr>
            <a:t>Mês 1 = 0 (0%)</a:t>
          </a:r>
        </a:p>
        <a:p xmlns:a="http://schemas.openxmlformats.org/drawingml/2006/main">
          <a:r>
            <a:rPr lang="pt-BR" b="1" dirty="0" smtClean="0">
              <a:latin typeface="Arial" pitchFamily="34" charset="0"/>
              <a:cs typeface="Arial" pitchFamily="34" charset="0"/>
            </a:rPr>
            <a:t>Mês 2 = 17 (25,8%)</a:t>
          </a:r>
        </a:p>
        <a:p xmlns:a="http://schemas.openxmlformats.org/drawingml/2006/main">
          <a:r>
            <a:rPr lang="pt-BR" sz="1100" b="1" dirty="0" smtClean="0">
              <a:latin typeface="Arial" pitchFamily="34" charset="0"/>
              <a:cs typeface="Arial" pitchFamily="34" charset="0"/>
            </a:rPr>
            <a:t>Mês 3 = 24 (32,9%)</a:t>
          </a:r>
          <a:endParaRPr lang="pt-BR" sz="11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0.08475</cdr:x>
      <cdr:y>0.0339</cdr:y>
    </cdr:from>
    <cdr:to>
      <cdr:x>0.91525</cdr:x>
      <cdr:y>0.23729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57190" y="142875"/>
          <a:ext cx="3500462" cy="857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                                           </a:t>
          </a:r>
          <a:r>
            <a:rPr lang="pt-BR" sz="1600" b="1" dirty="0" smtClean="0">
              <a:latin typeface="Arial" pitchFamily="34" charset="0"/>
              <a:cs typeface="Arial" pitchFamily="34" charset="0"/>
            </a:rPr>
            <a:t>Hipertensos</a:t>
          </a:r>
        </a:p>
        <a:p xmlns:a="http://schemas.openxmlformats.org/drawingml/2006/main">
          <a:r>
            <a:rPr lang="pt-BR" sz="1100" b="1" dirty="0" smtClean="0">
              <a:latin typeface="Arial" pitchFamily="34" charset="0"/>
              <a:cs typeface="Arial" pitchFamily="34" charset="0"/>
            </a:rPr>
            <a:t>Mês 1 = 17  (51,5%)</a:t>
          </a:r>
        </a:p>
        <a:p xmlns:a="http://schemas.openxmlformats.org/drawingml/2006/main">
          <a:r>
            <a:rPr lang="pt-BR" b="1" dirty="0" smtClean="0">
              <a:latin typeface="Arial" pitchFamily="34" charset="0"/>
              <a:cs typeface="Arial" pitchFamily="34" charset="0"/>
            </a:rPr>
            <a:t>Mês 2 = 102 (79,1%)</a:t>
          </a:r>
        </a:p>
        <a:p xmlns:a="http://schemas.openxmlformats.org/drawingml/2006/main">
          <a:r>
            <a:rPr lang="pt-BR" sz="1100" b="1" dirty="0" smtClean="0">
              <a:latin typeface="Arial" pitchFamily="34" charset="0"/>
              <a:cs typeface="Arial" pitchFamily="34" charset="0"/>
            </a:rPr>
            <a:t>Mês 3 = 127 (81,9%)</a:t>
          </a:r>
          <a:endParaRPr lang="pt-BR" sz="11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0.08621</cdr:x>
      <cdr:y>0</cdr:y>
    </cdr:from>
    <cdr:to>
      <cdr:x>0.87931</cdr:x>
      <cdr:y>0.23729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57190" y="0"/>
          <a:ext cx="3286148" cy="1000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>
            <a:lnSpc>
              <a:spcPct val="150000"/>
            </a:lnSpc>
          </a:pPr>
          <a:r>
            <a:rPr lang="pt-BR" sz="1600" b="1" dirty="0">
              <a:latin typeface="Arial" pitchFamily="34" charset="0"/>
              <a:cs typeface="Arial" pitchFamily="34" charset="0"/>
            </a:rPr>
            <a:t> </a:t>
          </a:r>
          <a:r>
            <a:rPr lang="pt-BR" sz="1600" b="1" dirty="0" smtClean="0">
              <a:latin typeface="Arial" pitchFamily="34" charset="0"/>
              <a:cs typeface="Arial" pitchFamily="34" charset="0"/>
            </a:rPr>
            <a:t>                   Diabéticos</a:t>
          </a:r>
        </a:p>
        <a:p xmlns:a="http://schemas.openxmlformats.org/drawingml/2006/main">
          <a:r>
            <a:rPr lang="pt-BR" sz="1100" b="1" dirty="0" smtClean="0">
              <a:latin typeface="Arial" pitchFamily="34" charset="0"/>
              <a:cs typeface="Arial" pitchFamily="34" charset="0"/>
            </a:rPr>
            <a:t>Mês 1 = 3 ( 60%)</a:t>
          </a:r>
        </a:p>
        <a:p xmlns:a="http://schemas.openxmlformats.org/drawingml/2006/main">
          <a:r>
            <a:rPr lang="pt-BR" b="1" dirty="0" smtClean="0">
              <a:latin typeface="Arial" pitchFamily="34" charset="0"/>
              <a:cs typeface="Arial" pitchFamily="34" charset="0"/>
            </a:rPr>
            <a:t>Mês 2 = 55 (83,3%)</a:t>
          </a:r>
        </a:p>
        <a:p xmlns:a="http://schemas.openxmlformats.org/drawingml/2006/main">
          <a:r>
            <a:rPr lang="pt-BR" sz="1100" b="1" dirty="0" smtClean="0">
              <a:latin typeface="Arial" pitchFamily="34" charset="0"/>
              <a:cs typeface="Arial" pitchFamily="34" charset="0"/>
            </a:rPr>
            <a:t>Mês 3 = 62 (84,9%)</a:t>
          </a:r>
          <a:endParaRPr lang="pt-BR" sz="11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0.08475</cdr:x>
      <cdr:y>0.03333</cdr:y>
    </cdr:from>
    <cdr:to>
      <cdr:x>0.9322</cdr:x>
      <cdr:y>0.31667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57190" y="142876"/>
          <a:ext cx="3571900" cy="1214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pt-BR" sz="1100" dirty="0" smtClean="0"/>
            <a:t>     </a:t>
          </a:r>
          <a:r>
            <a:rPr lang="pt-BR" sz="1600" b="1" dirty="0" smtClean="0">
              <a:latin typeface="Arial" pitchFamily="34" charset="0"/>
              <a:cs typeface="Arial" pitchFamily="34" charset="0"/>
            </a:rPr>
            <a:t>Hipertensos</a:t>
          </a:r>
        </a:p>
        <a:p xmlns:a="http://schemas.openxmlformats.org/drawingml/2006/main">
          <a:endParaRPr lang="pt-BR" sz="1100" dirty="0" smtClean="0"/>
        </a:p>
        <a:p xmlns:a="http://schemas.openxmlformats.org/drawingml/2006/main">
          <a:endParaRPr lang="pt-BR" sz="11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pt-BR" sz="1100" b="1" dirty="0" smtClean="0">
              <a:latin typeface="Arial" pitchFamily="34" charset="0"/>
              <a:cs typeface="Arial" pitchFamily="34" charset="0"/>
            </a:rPr>
            <a:t>Mês 1 = 33 (100%)</a:t>
          </a:r>
        </a:p>
        <a:p xmlns:a="http://schemas.openxmlformats.org/drawingml/2006/main">
          <a:r>
            <a:rPr lang="pt-BR" b="1" dirty="0" smtClean="0">
              <a:latin typeface="Arial" pitchFamily="34" charset="0"/>
              <a:cs typeface="Arial" pitchFamily="34" charset="0"/>
            </a:rPr>
            <a:t>Mês 2 =122 (94,6)</a:t>
          </a:r>
        </a:p>
        <a:p xmlns:a="http://schemas.openxmlformats.org/drawingml/2006/main">
          <a:r>
            <a:rPr lang="pt-BR" sz="1100" b="1" dirty="0" smtClean="0">
              <a:latin typeface="Arial" pitchFamily="34" charset="0"/>
              <a:cs typeface="Arial" pitchFamily="34" charset="0"/>
            </a:rPr>
            <a:t>Mês 3 -=148(95,5%)</a:t>
          </a:r>
          <a:endParaRPr lang="pt-BR" sz="11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0.03226</cdr:x>
      <cdr:y>0.03333</cdr:y>
    </cdr:from>
    <cdr:to>
      <cdr:x>0.75806</cdr:x>
      <cdr:y>0.33333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42876" y="142876"/>
          <a:ext cx="3214710" cy="1285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t-BR" b="1" dirty="0">
              <a:latin typeface="Arial" pitchFamily="34" charset="0"/>
              <a:cs typeface="Arial" pitchFamily="34" charset="0"/>
            </a:rPr>
            <a:t> </a:t>
          </a:r>
          <a:r>
            <a:rPr lang="pt-BR" b="1" dirty="0" smtClean="0">
              <a:latin typeface="Arial" pitchFamily="34" charset="0"/>
              <a:cs typeface="Arial" pitchFamily="34" charset="0"/>
            </a:rPr>
            <a:t>                                      </a:t>
          </a:r>
          <a:r>
            <a:rPr lang="pt-BR" sz="1600" b="1" dirty="0" smtClean="0">
              <a:latin typeface="Arial" pitchFamily="34" charset="0"/>
              <a:cs typeface="Arial" pitchFamily="34" charset="0"/>
            </a:rPr>
            <a:t>Diabéticos</a:t>
          </a:r>
          <a:endParaRPr lang="pt-BR" sz="16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pt-BR" sz="1100" dirty="0" smtClean="0"/>
        </a:p>
        <a:p xmlns:a="http://schemas.openxmlformats.org/drawingml/2006/main">
          <a:endParaRPr lang="pt-BR" dirty="0"/>
        </a:p>
        <a:p xmlns:a="http://schemas.openxmlformats.org/drawingml/2006/main">
          <a:r>
            <a:rPr lang="pt-BR" sz="1100" b="1" dirty="0" smtClean="0">
              <a:latin typeface="Arial" pitchFamily="34" charset="0"/>
              <a:cs typeface="Arial" pitchFamily="34" charset="0"/>
            </a:rPr>
            <a:t>Mês 1 = 5 (100%)</a:t>
          </a:r>
        </a:p>
        <a:p xmlns:a="http://schemas.openxmlformats.org/drawingml/2006/main">
          <a:r>
            <a:rPr lang="pt-BR" b="1" dirty="0" smtClean="0">
              <a:latin typeface="Arial" pitchFamily="34" charset="0"/>
              <a:cs typeface="Arial" pitchFamily="34" charset="0"/>
            </a:rPr>
            <a:t>Mês 2 = 49 (74,2%)</a:t>
          </a:r>
        </a:p>
        <a:p xmlns:a="http://schemas.openxmlformats.org/drawingml/2006/main">
          <a:r>
            <a:rPr lang="pt-BR" sz="1100" b="1" dirty="0" smtClean="0">
              <a:latin typeface="Arial" pitchFamily="34" charset="0"/>
              <a:cs typeface="Arial" pitchFamily="34" charset="0"/>
            </a:rPr>
            <a:t>Mês 3 = 56 (76,7%)</a:t>
          </a:r>
          <a:endParaRPr lang="pt-BR" sz="11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0.01695</cdr:x>
      <cdr:y>0.03077</cdr:y>
    </cdr:from>
    <cdr:to>
      <cdr:x>0.91525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1438" y="107707"/>
          <a:ext cx="3786214" cy="3392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pt-BR" sz="1600" b="1" dirty="0" smtClean="0">
              <a:latin typeface="Arial" pitchFamily="34" charset="0"/>
              <a:cs typeface="Arial" pitchFamily="34" charset="0"/>
            </a:rPr>
            <a:t>         Hipertensos</a:t>
          </a:r>
          <a:endParaRPr lang="pt-BR" sz="11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pt-BR" sz="1100" b="1" dirty="0" smtClean="0">
              <a:latin typeface="Arial" pitchFamily="34" charset="0"/>
              <a:cs typeface="Arial" pitchFamily="34" charset="0"/>
            </a:rPr>
            <a:t>Mês 1 = 33 ( 100%)</a:t>
          </a:r>
        </a:p>
        <a:p xmlns:a="http://schemas.openxmlformats.org/drawingml/2006/main">
          <a:r>
            <a:rPr lang="pt-BR" b="1" dirty="0" smtClean="0">
              <a:latin typeface="Arial" pitchFamily="34" charset="0"/>
              <a:cs typeface="Arial" pitchFamily="34" charset="0"/>
            </a:rPr>
            <a:t>Mês 2 =118 (91,5%)</a:t>
          </a:r>
        </a:p>
        <a:p xmlns:a="http://schemas.openxmlformats.org/drawingml/2006/main">
          <a:r>
            <a:rPr lang="pt-BR" sz="1100" b="1" dirty="0" smtClean="0">
              <a:latin typeface="Arial" pitchFamily="34" charset="0"/>
              <a:cs typeface="Arial" pitchFamily="34" charset="0"/>
            </a:rPr>
            <a:t>Mês 3 =138 ( 89%)</a:t>
          </a:r>
          <a:endParaRPr lang="pt-BR" sz="11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0.04849</cdr:x>
      <cdr:y>0.26154</cdr:y>
    </cdr:from>
    <cdr:to>
      <cdr:x>0.77587</cdr:x>
      <cdr:y>0.43077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14314" y="1214446"/>
          <a:ext cx="3214710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0.06667</cdr:x>
      <cdr:y>0.01724</cdr:y>
    </cdr:from>
    <cdr:to>
      <cdr:x>0.88333</cdr:x>
      <cdr:y>0.28571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85752" y="71439"/>
          <a:ext cx="3500462" cy="1112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pt-BR" sz="1600" b="1" dirty="0" smtClean="0">
              <a:latin typeface="Arial" pitchFamily="34" charset="0"/>
              <a:cs typeface="Arial" pitchFamily="34" charset="0"/>
            </a:rPr>
            <a:t>Hipertensos</a:t>
          </a:r>
        </a:p>
        <a:p xmlns:a="http://schemas.openxmlformats.org/drawingml/2006/main">
          <a:endParaRPr lang="pt-BR" sz="1100" dirty="0" smtClean="0"/>
        </a:p>
        <a:p xmlns:a="http://schemas.openxmlformats.org/drawingml/2006/main">
          <a:r>
            <a:rPr lang="pt-BR" sz="1100" b="1" dirty="0" smtClean="0">
              <a:latin typeface="Arial" pitchFamily="34" charset="0"/>
              <a:cs typeface="Arial" pitchFamily="34" charset="0"/>
            </a:rPr>
            <a:t>Mês 1 = 18 (54,5%)</a:t>
          </a:r>
        </a:p>
        <a:p xmlns:a="http://schemas.openxmlformats.org/drawingml/2006/main">
          <a:r>
            <a:rPr lang="pt-BR" b="1" dirty="0" smtClean="0">
              <a:latin typeface="Arial" pitchFamily="34" charset="0"/>
              <a:cs typeface="Arial" pitchFamily="34" charset="0"/>
            </a:rPr>
            <a:t>Mês 2 = 50 38,8%)</a:t>
          </a:r>
        </a:p>
        <a:p xmlns:a="http://schemas.openxmlformats.org/drawingml/2006/main">
          <a:r>
            <a:rPr lang="pt-BR" sz="1100" b="1" dirty="0" smtClean="0">
              <a:latin typeface="Arial" pitchFamily="34" charset="0"/>
              <a:cs typeface="Arial" pitchFamily="34" charset="0"/>
            </a:rPr>
            <a:t>Mês 3 =76 ( 49%)</a:t>
          </a:r>
          <a:endParaRPr lang="pt-BR" sz="11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0.08475</cdr:x>
      <cdr:y>0.03636</cdr:y>
    </cdr:from>
    <cdr:to>
      <cdr:x>0.93221</cdr:x>
      <cdr:y>0.2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57190" y="142876"/>
          <a:ext cx="3571900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B0A49-2FA3-4D32-9A4A-F610B037A6ED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ADED0-FFC9-4C47-A130-D1CB8D0AE8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ADED0-FFC9-4C47-A130-D1CB8D0AE820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ADED0-FFC9-4C47-A130-D1CB8D0AE820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150-CADC-4C70-A2FA-A5159B505EBD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532E-251E-4EC2-B3F7-2CF052FA4B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150-CADC-4C70-A2FA-A5159B505EBD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532E-251E-4EC2-B3F7-2CF052FA4B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150-CADC-4C70-A2FA-A5159B505EBD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532E-251E-4EC2-B3F7-2CF052FA4B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150-CADC-4C70-A2FA-A5159B505EBD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532E-251E-4EC2-B3F7-2CF052FA4B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150-CADC-4C70-A2FA-A5159B505EBD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532E-251E-4EC2-B3F7-2CF052FA4B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150-CADC-4C70-A2FA-A5159B505EBD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532E-251E-4EC2-B3F7-2CF052FA4B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150-CADC-4C70-A2FA-A5159B505EBD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532E-251E-4EC2-B3F7-2CF052FA4B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150-CADC-4C70-A2FA-A5159B505EBD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532E-251E-4EC2-B3F7-2CF052FA4B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150-CADC-4C70-A2FA-A5159B505EBD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532E-251E-4EC2-B3F7-2CF052FA4B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150-CADC-4C70-A2FA-A5159B505EBD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532E-251E-4EC2-B3F7-2CF052FA4B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150-CADC-4C70-A2FA-A5159B505EBD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532E-251E-4EC2-B3F7-2CF052FA4B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90150-CADC-4C70-A2FA-A5159B505EBD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532E-251E-4EC2-B3F7-2CF052FA4B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501122" cy="6572272"/>
          </a:xfrm>
        </p:spPr>
        <p:txBody>
          <a:bodyPr>
            <a:normAutofit fontScale="25000" lnSpcReduction="20000"/>
          </a:bodyPr>
          <a:lstStyle/>
          <a:p>
            <a:r>
              <a:rPr lang="pt-BR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Universidade Aberta do SUS - UNASUS</a:t>
            </a:r>
          </a:p>
          <a:p>
            <a:r>
              <a:rPr lang="pt-BR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Universidade Federal de Pelotas</a:t>
            </a:r>
          </a:p>
          <a:p>
            <a:r>
              <a:rPr lang="pt-BR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Especialização em Saúde da Família</a:t>
            </a:r>
          </a:p>
          <a:p>
            <a:r>
              <a:rPr lang="pt-BR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Modalidade a Distância</a:t>
            </a:r>
          </a:p>
          <a:p>
            <a:r>
              <a:rPr lang="pt-BR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Turma 6</a:t>
            </a:r>
          </a:p>
          <a:p>
            <a:r>
              <a:rPr lang="pt-BR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6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6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Melhorias da Atenção à Saúde dos Diabéticos e Hipertensos da UBS SANSCA- Pelotas / RS</a:t>
            </a:r>
            <a:endParaRPr lang="pt-BR" sz="6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6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6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Eliane da Motta Cardoso</a:t>
            </a:r>
          </a:p>
          <a:p>
            <a:r>
              <a:rPr lang="pt-BR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Orientadora: Dra </a:t>
            </a:r>
            <a:r>
              <a:rPr lang="pt-BR" sz="6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Wâneza</a:t>
            </a:r>
            <a:r>
              <a:rPr lang="pt-BR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Dias Borges </a:t>
            </a:r>
            <a:r>
              <a:rPr lang="pt-BR" sz="6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Hirsch</a:t>
            </a:r>
            <a:endParaRPr lang="pt-BR" sz="6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6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Pelotas, 2015.</a:t>
            </a:r>
          </a:p>
          <a:p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UFP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857364"/>
            <a:ext cx="1214446" cy="1285884"/>
          </a:xfrm>
          <a:prstGeom prst="rect">
            <a:avLst/>
          </a:prstGeom>
        </p:spPr>
      </p:pic>
      <p:pic>
        <p:nvPicPr>
          <p:cNvPr id="6" name="Imagem 5" descr="ESF-Ufpel-0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00240"/>
            <a:ext cx="2214579" cy="9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 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92880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Objetivo: Cobertura</a:t>
            </a:r>
            <a:br>
              <a:rPr lang="pt-BR" sz="1800" b="1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Meta:</a:t>
            </a:r>
            <a:r>
              <a:rPr lang="pt-BR" sz="1600" b="1" dirty="0" smtClean="0"/>
              <a:t>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Cadastrar 100% dos hipertensos da área de abrangência no Programa de Atenção à Hipertensão Arterial e à Diabetes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Mellitus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da unidade de saúde.</a:t>
            </a:r>
            <a:r>
              <a:rPr lang="pt-BR" sz="1600" b="1" dirty="0" smtClean="0"/>
              <a:t/>
            </a:r>
            <a:br>
              <a:rPr lang="pt-BR" sz="1600" b="1" dirty="0" smtClean="0"/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: Cadastrar 100% dos diabéticos da área de abrangência no Programa de Atenção à Hipertensão Arterial e à Diabetes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Mellitus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da unidade de saúde.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</p:nvPr>
        </p:nvGraphicFramePr>
        <p:xfrm>
          <a:off x="142844" y="2000240"/>
          <a:ext cx="442915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4571999" y="2000240"/>
          <a:ext cx="4357719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14282" y="5715017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Logística: Planilha de coleta de dados</a:t>
            </a:r>
          </a:p>
          <a:p>
            <a:r>
              <a:rPr lang="pt-BR" dirty="0" smtClean="0"/>
              <a:t> Cronograma (terça-feira dia do HAS e DM). Diariamente usuários fora de área que não puderam ser cadastrados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157163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Objetivo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Qualidade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: Garantir a 100% dos hipertensos a realização de exames complementares em dia de acordo com o protocolo. </a:t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Garantir a 100% dos diabéticos a realização de exames complementares em dia de acordo com o protocolo.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                       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0" y="1928802"/>
          <a:ext cx="435771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214282" y="1928802"/>
          <a:ext cx="435771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85720" y="5715016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Logística: Ficha espelho, consulta ao prontuário</a:t>
            </a:r>
          </a:p>
          <a:p>
            <a:r>
              <a:rPr lang="pt-BR" dirty="0" smtClean="0"/>
              <a:t>Alguns usuários estavam com os exames  complementares em dia (exames recentes), foi considerado somente a requisição de novos exames durante a intervenção.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Qualidade</a:t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Realizar exame clínico apropriado em 100% dos hipertensos. </a:t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Realizar exame clínico apropriado em 100% dos diabéticos.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357158" y="1571613"/>
          <a:ext cx="421484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4572000" y="1571612"/>
          <a:ext cx="4143404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00034" y="5929330"/>
            <a:ext cx="8286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Logística: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Prontuário, ficha espelho.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Foi levado em consideração o exame clínico da consulta anterior, porém em toda consulta era realizado exame clínico.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1571636"/>
          </a:xfrm>
        </p:spPr>
        <p:txBody>
          <a:bodyPr>
            <a:normAutofit fontScale="90000"/>
          </a:bodyPr>
          <a:lstStyle/>
          <a:p>
            <a:pPr algn="l"/>
            <a:r>
              <a:rPr lang="pt-BR" sz="1800" b="1" dirty="0" smtClean="0">
                <a:latin typeface="Arial" pitchFamily="34" charset="0"/>
                <a:cs typeface="Arial" pitchFamily="34" charset="0"/>
              </a:rPr>
              <a:t>Objetivo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Qualidade</a:t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Priorizar a prescrição de medicamentos da farmácia popular para 100% dos hipertensos cadastrados na unidade de saúde. </a:t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Priorizar a prescrição de medicamentos da farmácia popular para 100% dos hipertensos cadastrados na unidade de saúde.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214282" y="1857364"/>
          <a:ext cx="4214842" cy="392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4429124" y="1857364"/>
          <a:ext cx="4429156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85720" y="6000768"/>
            <a:ext cx="8572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Logística: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Manual de medicamentos disponíveis na UBS, farmácia municipal e farmácia popular, prontuário.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Troca de medicação não foi possível, níveis pressóricos e glicêmicos estáveis com tratamento atual.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714488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 smtClean="0">
                <a:latin typeface="Arial" pitchFamily="34" charset="0"/>
                <a:cs typeface="Arial" pitchFamily="34" charset="0"/>
              </a:rPr>
              <a:t>Objetivo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Qualidade</a:t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Realizar avaliação da necessidade de atendimento odontológico em 100% dos hipertensos.</a:t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Realizar avaliação da necessidade de atendimento odontológico em 100% dos diabéticos.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                                                </a:t>
            </a:r>
            <a:endParaRPr lang="pt-BR" dirty="0"/>
          </a:p>
        </p:txBody>
      </p:sp>
      <p:graphicFrame>
        <p:nvGraphicFramePr>
          <p:cNvPr id="4" name="Chart 2"/>
          <p:cNvGraphicFramePr>
            <a:graphicFrameLocks/>
          </p:cNvGraphicFramePr>
          <p:nvPr/>
        </p:nvGraphicFramePr>
        <p:xfrm>
          <a:off x="4714876" y="1928802"/>
          <a:ext cx="414340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357158" y="1928802"/>
          <a:ext cx="4357718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42910" y="1857364"/>
            <a:ext cx="342902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                   Hipertensos</a:t>
            </a:r>
          </a:p>
          <a:p>
            <a:r>
              <a:rPr lang="pt-BR" sz="1100" b="1" dirty="0" smtClean="0">
                <a:latin typeface="Arial" pitchFamily="34" charset="0"/>
                <a:cs typeface="Arial" pitchFamily="34" charset="0"/>
              </a:rPr>
              <a:t>Mês1 =  1 (3%)</a:t>
            </a:r>
          </a:p>
          <a:p>
            <a:r>
              <a:rPr lang="pt-BR" sz="1100" b="1" dirty="0" smtClean="0">
                <a:latin typeface="Arial" pitchFamily="34" charset="0"/>
                <a:cs typeface="Arial" pitchFamily="34" charset="0"/>
              </a:rPr>
              <a:t>Mês 2 = 3 (2,3%)</a:t>
            </a:r>
          </a:p>
          <a:p>
            <a:r>
              <a:rPr lang="pt-BR" sz="1100" b="1" dirty="0" smtClean="0">
                <a:latin typeface="Arial" pitchFamily="34" charset="0"/>
                <a:cs typeface="Arial" pitchFamily="34" charset="0"/>
              </a:rPr>
              <a:t>Mês 3 = 3 (1,9%)</a:t>
            </a:r>
            <a:endParaRPr lang="pt-BR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00628" y="2071678"/>
            <a:ext cx="335758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                     Diabéticos</a:t>
            </a:r>
          </a:p>
          <a:p>
            <a:r>
              <a:rPr lang="pt-BR" sz="1100" b="1" dirty="0" smtClean="0">
                <a:latin typeface="Arial" pitchFamily="34" charset="0"/>
                <a:cs typeface="Arial" pitchFamily="34" charset="0"/>
              </a:rPr>
              <a:t>Mês 1 = 0 (0%)</a:t>
            </a:r>
          </a:p>
          <a:p>
            <a:r>
              <a:rPr lang="pt-BR" sz="1100" b="1" dirty="0" smtClean="0">
                <a:latin typeface="Arial" pitchFamily="34" charset="0"/>
                <a:cs typeface="Arial" pitchFamily="34" charset="0"/>
              </a:rPr>
              <a:t>Mês 2 = 1 (1,5%)</a:t>
            </a:r>
          </a:p>
          <a:p>
            <a:r>
              <a:rPr lang="pt-BR" sz="1100" b="1" dirty="0" smtClean="0">
                <a:latin typeface="Arial" pitchFamily="34" charset="0"/>
                <a:cs typeface="Arial" pitchFamily="34" charset="0"/>
              </a:rPr>
              <a:t>Mês 3 = 1 (1,4%)</a:t>
            </a:r>
            <a:endParaRPr lang="pt-BR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034" y="6000768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Logística: Entrega de folder educativo.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Dificuldade pelo remanejo e falta de profissional dentista. 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42876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Adesão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Buscar 100% dos hipertensos faltosos às consultas na unidade de saúde conforme a periodicidade recomendada.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Buscar 100% dos diabéticos faltosos às consultas na unidade de saúde conforme a periodicidade recomendada.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207170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Não tivemos busca a diabéticos nos 3 meses de intervenção, somente 2 buscas a hipertensos no terceiro mês.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Logística: agendamento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72560" cy="1714512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 smtClean="0">
                <a:latin typeface="Arial" pitchFamily="34" charset="0"/>
                <a:cs typeface="Arial" pitchFamily="34" charset="0"/>
              </a:rPr>
              <a:t>Objetivo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Registro</a:t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Manter ficha de acompanhamento de 100% dos  hipertensos cadastrados na unidade de saúde.</a:t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Manter ficha de acompanhamento de 100% dos  diabéticos cadastrados na unidade de saúde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</p:nvPr>
        </p:nvGraphicFramePr>
        <p:xfrm>
          <a:off x="214282" y="2071678"/>
          <a:ext cx="4214842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4429124" y="2071678"/>
          <a:ext cx="4419599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714876" y="1857364"/>
            <a:ext cx="392909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     Diabéticos</a:t>
            </a:r>
            <a:endParaRPr lang="pt-BR" sz="1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100" b="1" dirty="0" smtClean="0">
                <a:latin typeface="Arial" pitchFamily="34" charset="0"/>
                <a:cs typeface="Arial" pitchFamily="34" charset="0"/>
              </a:rPr>
              <a:t>Mês 1 = 5 (100%)</a:t>
            </a:r>
          </a:p>
          <a:p>
            <a:r>
              <a:rPr lang="pt-BR" sz="1100" b="1" dirty="0" smtClean="0">
                <a:latin typeface="Arial" pitchFamily="34" charset="0"/>
                <a:cs typeface="Arial" pitchFamily="34" charset="0"/>
              </a:rPr>
              <a:t>Mês 2 = 64 ( 97%)</a:t>
            </a:r>
          </a:p>
          <a:p>
            <a:r>
              <a:rPr lang="pt-BR" sz="1100" b="1" dirty="0" smtClean="0">
                <a:latin typeface="Arial" pitchFamily="34" charset="0"/>
                <a:cs typeface="Arial" pitchFamily="34" charset="0"/>
              </a:rPr>
              <a:t>Mês 3 = 53 (72,6%)</a:t>
            </a:r>
            <a:endParaRPr lang="pt-BR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5720" y="6072206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Logística: Prontuário, ficha espelho.</a:t>
            </a:r>
          </a:p>
          <a:p>
            <a:r>
              <a:rPr lang="pt-BR" dirty="0" smtClean="0"/>
              <a:t>Foi levado em consideração os registros anteriores para esta ação.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1643074"/>
          </a:xfrm>
        </p:spPr>
        <p:txBody>
          <a:bodyPr>
            <a:normAutofit fontScale="90000"/>
          </a:bodyPr>
          <a:lstStyle/>
          <a:p>
            <a:pPr algn="l"/>
            <a:r>
              <a:rPr lang="pt-BR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Avaliação de risco</a:t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Realizar estratificação do risco cardiovascular em 100% dos hipertensos cadastrados na unidade de saúde.  </a:t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Realizar estratificação do risco cardiovascular em 100% dos diabéticos cadastrados na unidade de saúde.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                           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85720" y="1928802"/>
          <a:ext cx="4214842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4500563" y="1928802"/>
          <a:ext cx="4357717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85720" y="6000768"/>
            <a:ext cx="85011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Logística: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Ficha espelho, programa online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Inicialmente estávamos sem médico, após sua chegada foi apresentada a intervenção. Houve demora para encontrar um programa rápido e eficaz para ser aplicado durante a consulta. </a:t>
            </a:r>
          </a:p>
          <a:p>
            <a:r>
              <a:rPr lang="pt-BR" dirty="0" smtClean="0"/>
              <a:t>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164305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Objetivo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Promoção da saúde</a:t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 Garantir orientação nutricional sobre alimentação saudável a 100% dos hipertensos.</a:t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Garantir orientação nutricional sobre alimentação saudável a 100% dos diabéticos.</a:t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latin typeface="Arial" pitchFamily="34" charset="0"/>
                <a:cs typeface="Arial" pitchFamily="34" charset="0"/>
              </a:rPr>
            </a:b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85720" y="1714488"/>
          <a:ext cx="428628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4572000" y="1714488"/>
          <a:ext cx="428628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57158" y="5857892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Logística: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planilha de coleta de dados onde era anotada a ação.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Falha devido a equipe mista, não realizada em alguns atendimentos, erro de anotação na planilha. 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Importância da ação programática da intervenção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8429684" cy="5357850"/>
          </a:xfrm>
        </p:spPr>
        <p:txBody>
          <a:bodyPr>
            <a:normAutofit lnSpcReduction="10000"/>
          </a:bodyPr>
          <a:lstStyle/>
          <a:p>
            <a:pPr algn="l"/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 : alta prevalência – 11 a 20% população adulta</a:t>
            </a:r>
          </a:p>
          <a:p>
            <a:pPr algn="l">
              <a:buFont typeface="Wingdings" pitchFamily="2" charset="2"/>
              <a:buChar char="Ø"/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Associada a problemas cardiovasculares, renais e vasos sanguíneos</a:t>
            </a:r>
          </a:p>
          <a:p>
            <a:pPr algn="l">
              <a:buFont typeface="Wingdings" pitchFamily="2" charset="2"/>
              <a:buChar char="Ø"/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85% pacientes com AVE e 40% vítimas de IAM</a:t>
            </a: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643074"/>
          </a:xfrm>
        </p:spPr>
        <p:txBody>
          <a:bodyPr>
            <a:noAutofit/>
          </a:bodyPr>
          <a:lstStyle/>
          <a:p>
            <a:pPr algn="l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Objetivo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: Promoção da saúde</a:t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:Garantir orientação em relação à prática regular de atividade física a 100% dos pacientes hipertensos. </a:t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:Garantir orientação em relação à prática regular de atividade física a 100% dos pacientes diabéticos.</a:t>
            </a:r>
            <a:endParaRPr lang="pt-BR" sz="1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85720" y="2071678"/>
          <a:ext cx="428628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4572000" y="2071678"/>
          <a:ext cx="421481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786314" y="2214555"/>
            <a:ext cx="321471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            Diabéticos</a:t>
            </a:r>
            <a:endParaRPr lang="pt-BR" sz="1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100" b="1" dirty="0" smtClean="0">
                <a:latin typeface="Arial" pitchFamily="34" charset="0"/>
                <a:cs typeface="Arial" pitchFamily="34" charset="0"/>
              </a:rPr>
              <a:t>Mês 1 =  5 (100%)</a:t>
            </a:r>
          </a:p>
          <a:p>
            <a:r>
              <a:rPr lang="pt-BR" sz="1100" b="1" dirty="0" smtClean="0">
                <a:latin typeface="Arial" pitchFamily="34" charset="0"/>
                <a:cs typeface="Arial" pitchFamily="34" charset="0"/>
              </a:rPr>
              <a:t>Mês 2 =20 ( 30,3%)</a:t>
            </a:r>
          </a:p>
          <a:p>
            <a:r>
              <a:rPr lang="pt-BR" sz="1100" b="1" dirty="0" smtClean="0">
                <a:latin typeface="Arial" pitchFamily="34" charset="0"/>
                <a:cs typeface="Arial" pitchFamily="34" charset="0"/>
              </a:rPr>
              <a:t>Mês 3 = 27 ( 37%)</a:t>
            </a:r>
            <a:endParaRPr lang="pt-BR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5720" y="6072206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Logística: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Planilha de coleta de dados, folder educativo, orientação verbal.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Falha devido a equipe mista, usuários idosos e impossibilitados, alguns já praticante de atividade física.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1357322"/>
          </a:xfrm>
        </p:spPr>
        <p:txBody>
          <a:bodyPr>
            <a:noAutofit/>
          </a:bodyPr>
          <a:lstStyle/>
          <a:p>
            <a:pPr algn="l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Objetivo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: Promoção da saúde</a:t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Garantir orientação  sobre os riscos do tabagismo a 100% dos pacientes hipertensos.</a:t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Meta: 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Garantir orientação  sobre os riscos do tabagismo a 100% dos pacientes diabéticos.</a:t>
            </a:r>
            <a:endParaRPr lang="pt-BR" sz="1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85720" y="1714487"/>
          <a:ext cx="4286280" cy="385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4572000" y="1714488"/>
          <a:ext cx="4152897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28596" y="1428736"/>
            <a:ext cx="35719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                                                        Hipertensos</a:t>
            </a:r>
          </a:p>
          <a:p>
            <a:r>
              <a:rPr lang="pt-BR" sz="1100" b="1" dirty="0" smtClean="0">
                <a:latin typeface="Arial" pitchFamily="34" charset="0"/>
                <a:cs typeface="Arial" pitchFamily="34" charset="0"/>
              </a:rPr>
              <a:t>Mês 1 = 1 (3%)</a:t>
            </a:r>
          </a:p>
          <a:p>
            <a:r>
              <a:rPr lang="pt-BR" sz="1100" b="1" dirty="0" smtClean="0">
                <a:latin typeface="Arial" pitchFamily="34" charset="0"/>
                <a:cs typeface="Arial" pitchFamily="34" charset="0"/>
              </a:rPr>
              <a:t>Mês 2 =7 (5,4%)</a:t>
            </a:r>
          </a:p>
          <a:p>
            <a:r>
              <a:rPr lang="pt-BR" sz="1100" b="1" dirty="0" smtClean="0">
                <a:latin typeface="Arial" pitchFamily="34" charset="0"/>
                <a:cs typeface="Arial" pitchFamily="34" charset="0"/>
              </a:rPr>
              <a:t>Mês 3 =8 (5,2%)</a:t>
            </a:r>
            <a:endParaRPr lang="pt-BR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57752" y="1714489"/>
            <a:ext cx="328614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Diabéticos</a:t>
            </a:r>
          </a:p>
          <a:p>
            <a:r>
              <a:rPr lang="pt-BR" sz="1100" b="1" dirty="0" smtClean="0">
                <a:latin typeface="Arial" pitchFamily="34" charset="0"/>
                <a:cs typeface="Arial" pitchFamily="34" charset="0"/>
              </a:rPr>
              <a:t>Mês 1 = 0 (0%)</a:t>
            </a:r>
          </a:p>
          <a:p>
            <a:r>
              <a:rPr lang="pt-BR" sz="1100" b="1" dirty="0" smtClean="0">
                <a:latin typeface="Arial" pitchFamily="34" charset="0"/>
                <a:cs typeface="Arial" pitchFamily="34" charset="0"/>
              </a:rPr>
              <a:t>Mês 2 = 4 (6,1%)</a:t>
            </a:r>
          </a:p>
          <a:p>
            <a:r>
              <a:rPr lang="pt-BR" sz="1100" b="1" dirty="0" smtClean="0">
                <a:latin typeface="Arial" pitchFamily="34" charset="0"/>
                <a:cs typeface="Arial" pitchFamily="34" charset="0"/>
              </a:rPr>
              <a:t>Mês 3 = 4 (5,5%)</a:t>
            </a:r>
            <a:endParaRPr lang="pt-BR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7158" y="5786454"/>
            <a:ext cx="8358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Logística: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Planilha de coleta de dados, folder educativo, orientação verbal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Poucos usuários tabagistas e com familiar tabagista. Alguns ex tabagistas. Informados sobre o tratamento disponibilizado pela nutricionista.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72518" cy="1439850"/>
          </a:xfrm>
        </p:spPr>
        <p:txBody>
          <a:bodyPr>
            <a:normAutofit/>
          </a:bodyPr>
          <a:lstStyle/>
          <a:p>
            <a:pPr algn="l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Objetivo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: Promoção da saúde</a:t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: Garantir orientação  sobre higiene bucal a 100% dos pacientes hipertensos.</a:t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: Garantir orientação  sobre higiene bucal a 100% dos pacientes diabéticos.</a:t>
            </a:r>
            <a:endParaRPr lang="pt-BR" sz="16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ph idx="1"/>
          </p:nvPr>
        </p:nvGraphicFramePr>
        <p:xfrm>
          <a:off x="214282" y="1928802"/>
          <a:ext cx="4357718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72000" y="1928802"/>
          <a:ext cx="428628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14282" y="6072206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Logística: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Planilha de coleta de dados, folder educativo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Remanejo e falta de profissionais, resistência.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Importância da intervenção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Não havia o dia do HAS e DM       Criação de cronograma: terças-feiras dia do HAS e DM</a:t>
            </a:r>
          </a:p>
          <a:p>
            <a:pP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 no acolhimento – início das ações para as melhorias implantadas</a:t>
            </a:r>
          </a:p>
          <a:p>
            <a:pP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>
            <a:off x="5000628" y="1357298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85722" y="3571875"/>
          <a:ext cx="8643995" cy="3175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799"/>
                <a:gridCol w="1728799"/>
                <a:gridCol w="1728799"/>
                <a:gridCol w="1728799"/>
                <a:gridCol w="1728799"/>
              </a:tblGrid>
              <a:tr h="993386">
                <a:tc>
                  <a:txBody>
                    <a:bodyPr/>
                    <a:lstStyle/>
                    <a:p>
                      <a:r>
                        <a:rPr lang="pt-BR" dirty="0" err="1" smtClean="0">
                          <a:latin typeface="Arial" pitchFamily="34" charset="0"/>
                          <a:cs typeface="Arial" pitchFamily="34" charset="0"/>
                        </a:rPr>
                        <a:t>Segunda-feira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>
                          <a:latin typeface="Arial" pitchFamily="34" charset="0"/>
                          <a:cs typeface="Arial" pitchFamily="34" charset="0"/>
                        </a:rPr>
                        <a:t>Terça-feira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>
                          <a:latin typeface="Arial" pitchFamily="34" charset="0"/>
                          <a:cs typeface="Arial" pitchFamily="34" charset="0"/>
                        </a:rPr>
                        <a:t>Quarta-feira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>
                          <a:latin typeface="Arial" pitchFamily="34" charset="0"/>
                          <a:cs typeface="Arial" pitchFamily="34" charset="0"/>
                        </a:rPr>
                        <a:t>Quinta-feira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>
                          <a:latin typeface="Arial" pitchFamily="34" charset="0"/>
                          <a:cs typeface="Arial" pitchFamily="34" charset="0"/>
                        </a:rPr>
                        <a:t>Sexta-feira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93386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Livre demanda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Livre demanda</a:t>
                      </a:r>
                      <a:endParaRPr lang="pt-B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Puericultura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Dia do Idoso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Agendamento 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85063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Agendamento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Dia do Hipertenso e Diabético</a:t>
                      </a:r>
                    </a:p>
                    <a:p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Reunião de equipe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VD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Grupo de gestantes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Após a intervenção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85860"/>
            <a:ext cx="8643998" cy="528641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Pouca adesão ao grupo  -   Aumento da adesão (agendamento de consultas, acolhimento)</a:t>
            </a:r>
          </a:p>
          <a:p>
            <a:pPr algn="ctr">
              <a:buNone/>
            </a:pPr>
            <a:r>
              <a:rPr lang="pt-BR" dirty="0" smtClean="0"/>
              <a:t>Grupo de HAS e DM ( Adesão)</a:t>
            </a:r>
          </a:p>
          <a:p>
            <a:pPr algn="ctr">
              <a:buNone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convite          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dinâmicas (bingo de natal, atividades educativas)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educação em saúde (vídeos)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receitas alimentação saudável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1857356" y="257174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8358246" cy="550072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doi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571480"/>
            <a:ext cx="4857783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DSCF28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215106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Filas para consulta – agendamento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Melhora na manutenção e controle de níveis pressóricos e glicêmicos.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Acolhimento consistia em procedimento (técnico)  Acolhimento passou a ser multiprofissional, procedimento, escuta, </a:t>
            </a:r>
          </a:p>
          <a:p>
            <a:pPr algn="just">
              <a:buNone/>
            </a:pPr>
            <a:r>
              <a:rPr lang="pt-BR" dirty="0" smtClean="0"/>
              <a:t>     resolução de problemas.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2357422" y="3929066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642918"/>
            <a:ext cx="8429684" cy="5643602"/>
          </a:xfrm>
        </p:spPr>
        <p:txBody>
          <a:bodyPr/>
          <a:lstStyle/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Obstáculos encontrados durante a intervenção: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UBS – ESF, mista, atende área e fora de área ( localização –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próx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área central)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Aumento da demanda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Poucos recursos humanos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DM: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consequências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 longo prazo        disfunção e falência de vários órgãos: rins, coração, olhos, nervos e vasos sanguíneos</a:t>
            </a:r>
          </a:p>
          <a:p>
            <a:pPr>
              <a:buFont typeface="Wingdings" pitchFamily="2" charset="2"/>
              <a:buChar char="Ø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Prevalência na população adulta é de 7,6%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Diagnóstico precoce: múltiplas chances de se evitar complicações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7072330" y="714356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Reflexão crítica sobre o meu processo pessoal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 aprendizagem e na implementação da intervenção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92922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Aprendizado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Segurança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Planejamento e organização do serviço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Postura, negociações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Vínculo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Motivação; Buscar novos desafios; novos saberes.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014-09-11 13.59.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8215369" cy="592935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014-08-14 14.44.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8215369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Imagem 3" descr="image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8596" y="285728"/>
            <a:ext cx="71438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“Lute com determinação, abrace a vida com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paixão, perca com classe e vença com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ousadia, porque o mundo pertence a quem se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atreve e a vida é muito para ser insignificante.” 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pPr algn="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(Charles Chaplin)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Obrigada!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Caracterização do município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sz="2400" dirty="0" smtClean="0"/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Pelotas-RS – 202 anos</a:t>
            </a:r>
          </a:p>
          <a:p>
            <a:pP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IBGE - 328.275 hab.</a:t>
            </a:r>
          </a:p>
          <a:p>
            <a:pP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50 UBS ( 28 ESF e 6 </a:t>
            </a:r>
            <a:r>
              <a:rPr lang="pt-BR" sz="2400" smtClean="0">
                <a:latin typeface="Arial" pitchFamily="34" charset="0"/>
                <a:cs typeface="Arial" pitchFamily="34" charset="0"/>
              </a:rPr>
              <a:t>em implantação ESF),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 UBAI, 1 PS, 5 hospitais e 1 hospital da UNIMED em construção e 3 UPAS em construção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14422"/>
            <a:ext cx="614366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Caracterização da UBS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ESF; Modelo Misto</a:t>
            </a:r>
          </a:p>
          <a:p>
            <a:pPr>
              <a:buFont typeface="Wingdings" pitchFamily="2" charset="2"/>
              <a:buChar char="Ø"/>
            </a:pP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 Localização: área central,  vulnerabilidade social</a:t>
            </a:r>
          </a:p>
          <a:p>
            <a:pPr>
              <a:buFont typeface="Wingdings" pitchFamily="2" charset="2"/>
              <a:buChar char="Ø"/>
            </a:pP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Uma equipe de saúde da família</a:t>
            </a:r>
          </a:p>
          <a:p>
            <a:pPr>
              <a:buFont typeface="Wingdings" pitchFamily="2" charset="2"/>
              <a:buChar char="Ø"/>
            </a:pP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 6 ACS – 200 a     450 famílias </a:t>
            </a:r>
          </a:p>
          <a:p>
            <a:pPr>
              <a:buFont typeface="Wingdings" pitchFamily="2" charset="2"/>
              <a:buChar char="Ø"/>
            </a:pP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População adstrita: 7430 pessoas, 2063 famílias</a:t>
            </a:r>
          </a:p>
          <a:p>
            <a:pPr>
              <a:buFont typeface="Wingdings" pitchFamily="2" charset="2"/>
              <a:buChar char="Ø"/>
            </a:pP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SIAB – aprox. 4000 pessoas</a:t>
            </a:r>
          </a:p>
          <a:p>
            <a:pPr>
              <a:buFont typeface="Wingdings" pitchFamily="2" charset="2"/>
              <a:buChar char="Ø"/>
            </a:pP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População HAS - 608 (VIGITEL), DM 150 - (VIGITEL)</a:t>
            </a:r>
          </a:p>
          <a:p>
            <a:endParaRPr lang="pt-BR" dirty="0"/>
          </a:p>
        </p:txBody>
      </p:sp>
      <p:sp>
        <p:nvSpPr>
          <p:cNvPr id="4" name="Seta para cima 3"/>
          <p:cNvSpPr/>
          <p:nvPr/>
        </p:nvSpPr>
        <p:spPr>
          <a:xfrm flipH="1">
            <a:off x="3000364" y="3500438"/>
            <a:ext cx="168595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57158" y="6286520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Prefeitura Municipal de Pelotas</a:t>
            </a:r>
            <a:endParaRPr lang="pt-BR" dirty="0"/>
          </a:p>
        </p:txBody>
      </p:sp>
      <p:pic>
        <p:nvPicPr>
          <p:cNvPr id="7" name="Espaço Reservado para Conteúdo 6" descr="mapa área sansc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15436" cy="5938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Situação da ação programática antes da intervenção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Organização do serviço - cronograma</a:t>
            </a:r>
          </a:p>
          <a:p>
            <a:pPr>
              <a:buFont typeface="Wingdings" pitchFamily="2" charset="2"/>
              <a:buChar char="Ø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Pouca adesão ao grupo</a:t>
            </a:r>
          </a:p>
          <a:p>
            <a:pPr>
              <a:buFont typeface="Wingdings" pitchFamily="2" charset="2"/>
              <a:buChar char="Ø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Medicamentos disponíveis na UBS</a:t>
            </a:r>
          </a:p>
          <a:p>
            <a:pPr>
              <a:buFont typeface="Wingdings" pitchFamily="2" charset="2"/>
              <a:buChar char="Ø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Filas para consulta</a:t>
            </a:r>
          </a:p>
          <a:p>
            <a:pPr>
              <a:buFont typeface="Wingdings" pitchFamily="2" charset="2"/>
              <a:buChar char="Ø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Acolhimento consistia em procedimento (técnico)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Melhorar a atenção à saúde da população de Hipertensos e Diabéticos cadastrados na área da unidade básica de saúde da família SANSCA – Pelotas / RS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10000"/>
          </a:bodyPr>
          <a:lstStyle/>
          <a:p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Apoio da equipe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Uso de protocolos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Pesquisa – conhecimentos; educação em serviço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Material educativo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Material de apoio (livros, internet)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1391</Words>
  <Application>Microsoft Office PowerPoint</Application>
  <PresentationFormat>Apresentação na tela (4:3)</PresentationFormat>
  <Paragraphs>305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Slide 1</vt:lpstr>
      <vt:lpstr>Importância da ação programática da intervenção</vt:lpstr>
      <vt:lpstr>Slide 3</vt:lpstr>
      <vt:lpstr>Caracterização do município</vt:lpstr>
      <vt:lpstr>Caracterização da UBS</vt:lpstr>
      <vt:lpstr>Slide 6</vt:lpstr>
      <vt:lpstr>Situação da ação programática antes da intervenção</vt:lpstr>
      <vt:lpstr>Objetivo Geral</vt:lpstr>
      <vt:lpstr>Metodologia</vt:lpstr>
      <vt:lpstr>Slide 10</vt:lpstr>
      <vt:lpstr>  Objetivo: Cobertura Meta: Cadastrar 100% dos hipertensos da área de abrangência no Programa de Atenção à Hipertensão Arterial e à Diabetes Mellitus da unidade de saúde. Meta: Cadastrar 100% dos diabéticos da área de abrangência no Programa de Atenção à Hipertensão Arterial e à Diabetes Mellitus da unidade de saúde.                                                                                     </vt:lpstr>
      <vt:lpstr>  Objetivo: Qualidade Meta: Garantir a 100% dos hipertensos a realização de exames complementares em dia de acordo com o protocolo.  Meta: Garantir a 100% dos diabéticos a realização de exames complementares em dia de acordo com o protocolo.                           </vt:lpstr>
      <vt:lpstr>Objetivo: Qualidade  Meta: Realizar exame clínico apropriado em 100% dos hipertensos.  Meta: Realizar exame clínico apropriado em 100% dos diabéticos. </vt:lpstr>
      <vt:lpstr>Objetivo: Qualidade  Meta: Priorizar a prescrição de medicamentos da farmácia popular para 100% dos hipertensos cadastrados na unidade de saúde.  Meta: Priorizar a prescrição de medicamentos da farmácia popular para 100% dos hipertensos cadastrados na unidade de saúde.  </vt:lpstr>
      <vt:lpstr>Objetivo: Qualidade  Meta: Realizar avaliação da necessidade de atendimento odontológico em 100% dos hipertensos. Meta: Realizar avaliação da necessidade de atendimento odontológico em 100% dos diabéticos.</vt:lpstr>
      <vt:lpstr>  Objetivo: Adesão Meta: Buscar 100% dos hipertensos faltosos às consultas na unidade de saúde conforme a periodicidade recomendada. Meta: Buscar 100% dos diabéticos faltosos às consultas na unidade de saúde conforme a periodicidade recomendada. </vt:lpstr>
      <vt:lpstr>Objetivo: Registro  Meta: Manter ficha de acompanhamento de 100% dos  hipertensos cadastrados na unidade de saúde. Meta: Manter ficha de acompanhamento de 100% dos  diabéticos cadastrados na unidade de saúde.</vt:lpstr>
      <vt:lpstr>  Objetivo: Avaliação de risco  Meta: Realizar estratificação do risco cardiovascular em 100% dos hipertensos cadastrados na unidade de saúde.   Meta: Realizar estratificação do risco cardiovascular em 100% dos diabéticos cadastrados na unidade de saúde.                                    </vt:lpstr>
      <vt:lpstr>  Objetivo: Promoção da saúde Meta:  Garantir orientação nutricional sobre alimentação saudável a 100% dos hipertensos. Meta: Garantir orientação nutricional sobre alimentação saudável a 100% dos diabéticos.  </vt:lpstr>
      <vt:lpstr>Objetivo: Promoção da saúde  Meta:Garantir orientação em relação à prática regular de atividade física a 100% dos pacientes hipertensos.  Meta:Garantir orientação em relação à prática regular de atividade física a 100% dos pacientes diabéticos.</vt:lpstr>
      <vt:lpstr>Objetivo: Promoção da saúde  Meta: Garantir orientação  sobre os riscos do tabagismo a 100% dos pacientes hipertensos. Meta:  Garantir orientação  sobre os riscos do tabagismo a 100% dos pacientes diabéticos.</vt:lpstr>
      <vt:lpstr>Objetivo: Promoção da saúde  Meta: Garantir orientação  sobre higiene bucal a 100% dos pacientes hipertensos. Meta: Garantir orientação  sobre higiene bucal a 100% dos pacientes diabéticos.</vt:lpstr>
      <vt:lpstr>Importância da intervenção</vt:lpstr>
      <vt:lpstr>Após a intervenção</vt:lpstr>
      <vt:lpstr>Slide 25</vt:lpstr>
      <vt:lpstr>Slide 26</vt:lpstr>
      <vt:lpstr>Slide 27</vt:lpstr>
      <vt:lpstr>Slide 28</vt:lpstr>
      <vt:lpstr>Slide 29</vt:lpstr>
      <vt:lpstr>Reflexão crítica sobre o meu processo pessoal de aprendizagem e na implementação da intervenção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Eliane</dc:creator>
  <cp:lastModifiedBy>Eliane</cp:lastModifiedBy>
  <cp:revision>197</cp:revision>
  <dcterms:created xsi:type="dcterms:W3CDTF">2014-12-22T15:10:55Z</dcterms:created>
  <dcterms:modified xsi:type="dcterms:W3CDTF">2015-01-23T00:38:18Z</dcterms:modified>
</cp:coreProperties>
</file>