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charts/chart8.xml" ContentType="application/vnd.openxmlformats-officedocument.drawingml.chart+xml"/>
  <Override PartName="/ppt/theme/themeOverride3.xml" ContentType="application/vnd.openxmlformats-officedocument.themeOverr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heme/themeOverride4.xml" ContentType="application/vnd.openxmlformats-officedocument.themeOverride+xml"/>
  <Override PartName="/ppt/charts/chart12.xml" ContentType="application/vnd.openxmlformats-officedocument.drawingml.chart+xml"/>
  <Override PartName="/ppt/theme/themeOverride5.xml" ContentType="application/vnd.openxmlformats-officedocument.themeOverride+xml"/>
  <Override PartName="/ppt/charts/chart13.xml" ContentType="application/vnd.openxmlformats-officedocument.drawingml.chart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6" r:id="rId2"/>
    <p:sldId id="261" r:id="rId3"/>
    <p:sldId id="264" r:id="rId4"/>
    <p:sldId id="265" r:id="rId5"/>
    <p:sldId id="266" r:id="rId6"/>
    <p:sldId id="302" r:id="rId7"/>
    <p:sldId id="267" r:id="rId8"/>
    <p:sldId id="268" r:id="rId9"/>
    <p:sldId id="269" r:id="rId10"/>
    <p:sldId id="270" r:id="rId11"/>
    <p:sldId id="271" r:id="rId12"/>
    <p:sldId id="272" r:id="rId13"/>
    <p:sldId id="274" r:id="rId14"/>
    <p:sldId id="303" r:id="rId15"/>
    <p:sldId id="304" r:id="rId16"/>
    <p:sldId id="305" r:id="rId17"/>
    <p:sldId id="307" r:id="rId18"/>
    <p:sldId id="308" r:id="rId19"/>
    <p:sldId id="309" r:id="rId20"/>
    <p:sldId id="311" r:id="rId21"/>
    <p:sldId id="312" r:id="rId22"/>
    <p:sldId id="313" r:id="rId23"/>
    <p:sldId id="314" r:id="rId24"/>
    <p:sldId id="293" r:id="rId25"/>
    <p:sldId id="297" r:id="rId26"/>
    <p:sldId id="301" r:id="rId27"/>
    <p:sldId id="315" r:id="rId28"/>
    <p:sldId id="257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ean\Desktop\UFPEL%20Luzane\TURMA%208\rev%20Tomasi%20Elie%20PLANILHA%20COLETO%20DE%20DADOS%20final%20CORREGIDA%20(1).xls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5.bin"/><Relationship Id="rId1" Type="http://schemas.openxmlformats.org/officeDocument/2006/relationships/themeOverride" Target="../theme/themeOverride4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6.bin"/><Relationship Id="rId1" Type="http://schemas.openxmlformats.org/officeDocument/2006/relationships/themeOverride" Target="../theme/themeOverride5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7.bin"/><Relationship Id="rId1" Type="http://schemas.openxmlformats.org/officeDocument/2006/relationships/themeOverride" Target="../theme/themeOverride6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wnloads\rev%20Tomasi%20Elie%20PLANILHA%20COLETO%20DE%20DADOS%20final%20CORREGIDA%20(1)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wnloads\rev%20Tomasi%20Elie%20PLANILHA%20COLETO%20DE%20DADOS%20final%20CORREGIDA%20(1)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wnloads\rev%20Tomasi%20Elie%20PLANILHA%20COLETO%20DE%20DADOS%20final%20CORREGIDA%20(1)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wnloads\rev%20Tomasi%20Elie%20PLANILHA%20COLETO%20DE%20DADOS%20final%20CORREGIDA%20(1)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uario\Downloads\rev%20Tomasi%20Elie%20PLANILHA%20COLETO%20DE%20DADOS%20final%20CORREGIDA%20(1).xls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3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ao  hipertenso na unidade de saúde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Indicadores!$D$3:$F$3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Indicadores!$D$4:$F$4</c:f>
              <c:numCache>
                <c:formatCode>0.0%</c:formatCode>
                <c:ptCount val="3"/>
                <c:pt idx="0">
                  <c:v>4.0920716112532014E-2</c:v>
                </c:pt>
                <c:pt idx="1">
                  <c:v>0.19437340153452698</c:v>
                </c:pt>
                <c:pt idx="2">
                  <c:v>0.31713554987212278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595904"/>
        <c:axId val="129633088"/>
      </c:barChart>
      <c:catAx>
        <c:axId val="129595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9633088"/>
        <c:crosses val="autoZero"/>
        <c:auto val="1"/>
        <c:lblAlgn val="ctr"/>
        <c:lblOffset val="100"/>
        <c:noMultiLvlLbl val="0"/>
      </c:catAx>
      <c:valAx>
        <c:axId val="12963308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959590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Indicadores!$R$27</c:f>
              <c:strCache>
                <c:ptCount val="1"/>
                <c:pt idx="0">
                  <c:v>Proporção de diabéticos com avaliação da necessidade de atendimento odontológico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Indicadores!$S$26:$U$26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Indicadores!$S$27:$U$27</c:f>
              <c:numCache>
                <c:formatCode>0.0%</c:formatCode>
                <c:ptCount val="3"/>
                <c:pt idx="0">
                  <c:v>1</c:v>
                </c:pt>
                <c:pt idx="1">
                  <c:v>0.95238095238095233</c:v>
                </c:pt>
                <c:pt idx="2">
                  <c:v>0.96875000000000033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176384"/>
        <c:axId val="147519104"/>
      </c:barChart>
      <c:catAx>
        <c:axId val="148176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47519104"/>
        <c:crosses val="autoZero"/>
        <c:auto val="1"/>
        <c:lblAlgn val="ctr"/>
        <c:lblOffset val="100"/>
        <c:noMultiLvlLbl val="0"/>
      </c:catAx>
      <c:valAx>
        <c:axId val="14751910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48176384"/>
        <c:crosses val="autoZero"/>
        <c:crossBetween val="between"/>
        <c:majorUnit val="0.1"/>
        <c:minorUnit val="2.0000000000000011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Indicadores!$C$32</c:f>
              <c:strCache>
                <c:ptCount val="1"/>
                <c:pt idx="0">
                  <c:v>Proporção de hipertensos faltosos às consultas com busca ativa 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Indicadores!$D$31:$F$31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Indicadores!$D$32:$F$32</c:f>
              <c:numCache>
                <c:formatCode>0.0%</c:formatCode>
                <c:ptCount val="3"/>
                <c:pt idx="0">
                  <c:v>0.9285714285714286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986048"/>
        <c:axId val="147520832"/>
      </c:barChart>
      <c:catAx>
        <c:axId val="153986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47520832"/>
        <c:crosses val="autoZero"/>
        <c:auto val="1"/>
        <c:lblAlgn val="ctr"/>
        <c:lblOffset val="100"/>
        <c:noMultiLvlLbl val="0"/>
      </c:catAx>
      <c:valAx>
        <c:axId val="14752083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53986048"/>
        <c:crosses val="autoZero"/>
        <c:crossBetween val="between"/>
        <c:majorUnit val="0.1"/>
        <c:minorUnit val="2.0000000000000011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Indicadores!$C$37</c:f>
              <c:strCache>
                <c:ptCount val="1"/>
                <c:pt idx="0">
                  <c:v>Proporção de hipertensos com registro adequado na ficha de acompanhamento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Indicadores!$D$36:$F$36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Indicadores!$D$37:$F$37</c:f>
              <c:numCache>
                <c:formatCode>0.0%</c:formatCode>
                <c:ptCount val="3"/>
                <c:pt idx="0">
                  <c:v>0.87500000000000033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988096"/>
        <c:axId val="1764160"/>
      </c:barChart>
      <c:catAx>
        <c:axId val="153988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764160"/>
        <c:crosses val="autoZero"/>
        <c:auto val="1"/>
        <c:lblAlgn val="ctr"/>
        <c:lblOffset val="100"/>
        <c:noMultiLvlLbl val="0"/>
      </c:catAx>
      <c:valAx>
        <c:axId val="176416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53988096"/>
        <c:crosses val="autoZero"/>
        <c:crossBetween val="between"/>
        <c:majorUnit val="0.1"/>
        <c:minorUnit val="2.0000000000000011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Indicadores!$C$43</c:f>
              <c:strCache>
                <c:ptCount val="1"/>
                <c:pt idx="0">
                  <c:v>Proporção de hipertensos com estratificação de risco cardiovascular por  exame clínico em dia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Indicadores!$D$42:$F$42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Indicadores!$D$43:$F$43</c:f>
              <c:numCache>
                <c:formatCode>0.0%</c:formatCode>
                <c:ptCount val="3"/>
                <c:pt idx="0">
                  <c:v>0.9375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805824"/>
        <c:axId val="1767040"/>
      </c:barChart>
      <c:catAx>
        <c:axId val="153805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767040"/>
        <c:crosses val="autoZero"/>
        <c:auto val="1"/>
        <c:lblAlgn val="ctr"/>
        <c:lblOffset val="100"/>
        <c:noMultiLvlLbl val="0"/>
      </c:catAx>
      <c:valAx>
        <c:axId val="176704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53805824"/>
        <c:crosses val="autoZero"/>
        <c:crossBetween val="between"/>
        <c:majorUnit val="0.1"/>
        <c:minorUnit val="2.0000000000000011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Indicadores!$R$4</c:f>
              <c:strCache>
                <c:ptCount val="1"/>
                <c:pt idx="0">
                  <c:v>Cobertura do programa de atenção ao  diabético na unidade de saúde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Indicadores!$S$3:$U$3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Indicadores!$S$4:$U$4</c:f>
              <c:numCache>
                <c:formatCode>0.0%</c:formatCode>
                <c:ptCount val="3"/>
                <c:pt idx="0">
                  <c:v>2.6785714285714354E-2</c:v>
                </c:pt>
                <c:pt idx="1">
                  <c:v>0.18750000000000028</c:v>
                </c:pt>
                <c:pt idx="2">
                  <c:v>0.28571428571428642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594368"/>
        <c:axId val="129634240"/>
      </c:barChart>
      <c:catAx>
        <c:axId val="129594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9634240"/>
        <c:crosses val="autoZero"/>
        <c:auto val="1"/>
        <c:lblAlgn val="ctr"/>
        <c:lblOffset val="100"/>
        <c:noMultiLvlLbl val="0"/>
      </c:catAx>
      <c:valAx>
        <c:axId val="12963424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9594368"/>
        <c:crosses val="autoZero"/>
        <c:crossBetween val="between"/>
        <c:majorUnit val="0.1"/>
        <c:minorUnit val="2.0000000000000011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Indicadores!$C$10</c:f>
              <c:strCache>
                <c:ptCount val="1"/>
                <c:pt idx="0">
                  <c:v>Proporção de hipertensos com o exame clínico em dia de acordo com o protocolo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Indicadores!$D$9:$F$9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Indicadores!$D$10:$F$10</c:f>
              <c:numCache>
                <c:formatCode>0.0%</c:formatCode>
                <c:ptCount val="3"/>
                <c:pt idx="0">
                  <c:v>0.125</c:v>
                </c:pt>
                <c:pt idx="1">
                  <c:v>0.61842105263157987</c:v>
                </c:pt>
                <c:pt idx="2">
                  <c:v>0.76612903225806539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386368"/>
        <c:axId val="129637120"/>
      </c:barChart>
      <c:catAx>
        <c:axId val="147386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9637120"/>
        <c:crosses val="autoZero"/>
        <c:auto val="1"/>
        <c:lblAlgn val="ctr"/>
        <c:lblOffset val="100"/>
        <c:noMultiLvlLbl val="0"/>
      </c:catAx>
      <c:valAx>
        <c:axId val="12963712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47386368"/>
        <c:crosses val="autoZero"/>
        <c:crossBetween val="between"/>
        <c:majorUnit val="0.1"/>
        <c:minorUnit val="2.0000000000000011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Indicadores!$R$10</c:f>
              <c:strCache>
                <c:ptCount val="1"/>
                <c:pt idx="0">
                  <c:v>Proporção de diabéticos com o exame clínico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Indicadores!$S$9:$U$9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Indicadores!$S$10:$U$10</c:f>
              <c:numCache>
                <c:formatCode>0.0%</c:formatCode>
                <c:ptCount val="3"/>
                <c:pt idx="0">
                  <c:v>0</c:v>
                </c:pt>
                <c:pt idx="1">
                  <c:v>0.66666666666666663</c:v>
                </c:pt>
                <c:pt idx="2">
                  <c:v>0.78125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744896"/>
        <c:axId val="124232256"/>
      </c:barChart>
      <c:catAx>
        <c:axId val="129744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4232256"/>
        <c:crosses val="autoZero"/>
        <c:auto val="1"/>
        <c:lblAlgn val="ctr"/>
        <c:lblOffset val="100"/>
        <c:noMultiLvlLbl val="0"/>
      </c:catAx>
      <c:valAx>
        <c:axId val="12423225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9744896"/>
        <c:crosses val="autoZero"/>
        <c:crossBetween val="between"/>
        <c:majorUnit val="0.1"/>
        <c:minorUnit val="2.0000000000000011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Indicadores!$C$15</c:f>
              <c:strCache>
                <c:ptCount val="1"/>
                <c:pt idx="0">
                  <c:v>Proporção de hipertensos com os exames complementares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Indicadores!$D$14:$F$14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Indicadores!$D$15:$F$15</c:f>
              <c:numCache>
                <c:formatCode>0.0%</c:formatCode>
                <c:ptCount val="3"/>
                <c:pt idx="0">
                  <c:v>0.125</c:v>
                </c:pt>
                <c:pt idx="1">
                  <c:v>0.57894736842105254</c:v>
                </c:pt>
                <c:pt idx="2">
                  <c:v>0.74193548387096753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746432"/>
        <c:axId val="124234560"/>
      </c:barChart>
      <c:catAx>
        <c:axId val="129746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4234560"/>
        <c:crosses val="autoZero"/>
        <c:auto val="1"/>
        <c:lblAlgn val="ctr"/>
        <c:lblOffset val="100"/>
        <c:noMultiLvlLbl val="0"/>
      </c:catAx>
      <c:valAx>
        <c:axId val="12423456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9746432"/>
        <c:crosses val="autoZero"/>
        <c:crossBetween val="between"/>
        <c:majorUnit val="0.1"/>
        <c:minorUnit val="2.0000000000000011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Indicadores!$R$15</c:f>
              <c:strCache>
                <c:ptCount val="1"/>
                <c:pt idx="0">
                  <c:v>Proporção de diabéticos com os exames complementares 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Indicadores!$S$14:$U$14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Indicadores!$S$15:$U$15</c:f>
              <c:numCache>
                <c:formatCode>0.0%</c:formatCode>
                <c:ptCount val="3"/>
                <c:pt idx="0">
                  <c:v>0</c:v>
                </c:pt>
                <c:pt idx="1">
                  <c:v>0.6190476190476194</c:v>
                </c:pt>
                <c:pt idx="2">
                  <c:v>0.75000000000000033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746944"/>
        <c:axId val="124236288"/>
      </c:barChart>
      <c:catAx>
        <c:axId val="129746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4236288"/>
        <c:crosses val="autoZero"/>
        <c:auto val="1"/>
        <c:lblAlgn val="ctr"/>
        <c:lblOffset val="100"/>
        <c:noMultiLvlLbl val="0"/>
      </c:catAx>
      <c:valAx>
        <c:axId val="12423628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9746944"/>
        <c:crosses val="autoZero"/>
        <c:crossBetween val="between"/>
        <c:majorUnit val="0.1"/>
        <c:minorUnit val="2.0000000000000011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Indicadores!$C$21</c:f>
              <c:strCache>
                <c:ptCount val="1"/>
                <c:pt idx="0">
                  <c:v>Proporção de hipertensos com prescrição de medicamentos da Farmácia Popular/Hiperdia priorizada.      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Indicadores!$D$20:$F$20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Indicadores!$D$21:$F$21</c:f>
              <c:numCache>
                <c:formatCode>0.0%</c:formatCode>
                <c:ptCount val="3"/>
                <c:pt idx="0">
                  <c:v>0.9375</c:v>
                </c:pt>
                <c:pt idx="1">
                  <c:v>0.94366197183098588</c:v>
                </c:pt>
                <c:pt idx="2">
                  <c:v>0.96638655462184853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069888"/>
        <c:axId val="147514496"/>
      </c:barChart>
      <c:catAx>
        <c:axId val="14806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47514496"/>
        <c:crosses val="autoZero"/>
        <c:auto val="1"/>
        <c:lblAlgn val="ctr"/>
        <c:lblOffset val="100"/>
        <c:noMultiLvlLbl val="0"/>
      </c:catAx>
      <c:valAx>
        <c:axId val="14751449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48069888"/>
        <c:crosses val="autoZero"/>
        <c:crossBetween val="between"/>
        <c:majorUnit val="0.1"/>
        <c:minorUnit val="2.0000000000000011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Indicadores!$R$21</c:f>
              <c:strCache>
                <c:ptCount val="1"/>
                <c:pt idx="0">
                  <c:v>Proporção de diabéticos com prescrição de medicamentos da Farmácia Popular/Hiperdia priorizada.      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Indicadores!$S$20:$U$20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Indicadores!$S$21:$U$21</c:f>
              <c:numCache>
                <c:formatCode>0.0%</c:formatCode>
                <c:ptCount val="3"/>
                <c:pt idx="0">
                  <c:v>1</c:v>
                </c:pt>
                <c:pt idx="1">
                  <c:v>0.90476190476190443</c:v>
                </c:pt>
                <c:pt idx="2">
                  <c:v>0.9375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838976"/>
        <c:axId val="147516224"/>
      </c:barChart>
      <c:catAx>
        <c:axId val="147838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47516224"/>
        <c:crosses val="autoZero"/>
        <c:auto val="1"/>
        <c:lblAlgn val="ctr"/>
        <c:lblOffset val="100"/>
        <c:noMultiLvlLbl val="0"/>
      </c:catAx>
      <c:valAx>
        <c:axId val="14751622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47838976"/>
        <c:crosses val="autoZero"/>
        <c:crossBetween val="between"/>
        <c:majorUnit val="0.1"/>
        <c:minorUnit val="2.0000000000000011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Indicadores!$C$27</c:f>
              <c:strCache>
                <c:ptCount val="1"/>
                <c:pt idx="0">
                  <c:v>Proporção de hipertensos com avaliação da necessidade de atendimento odontológico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Indicadores!$D$26:$F$26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Indicadores!$D$27:$F$27</c:f>
              <c:numCache>
                <c:formatCode>0.0%</c:formatCode>
                <c:ptCount val="3"/>
                <c:pt idx="0">
                  <c:v>0.9375</c:v>
                </c:pt>
                <c:pt idx="1">
                  <c:v>0.98684210526315752</c:v>
                </c:pt>
                <c:pt idx="2">
                  <c:v>0.99193548387096731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175360"/>
        <c:axId val="147517376"/>
      </c:barChart>
      <c:catAx>
        <c:axId val="148175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47517376"/>
        <c:crosses val="autoZero"/>
        <c:auto val="1"/>
        <c:lblAlgn val="ctr"/>
        <c:lblOffset val="100"/>
        <c:noMultiLvlLbl val="0"/>
      </c:catAx>
      <c:valAx>
        <c:axId val="14751737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48175360"/>
        <c:crosses val="autoZero"/>
        <c:crossBetween val="between"/>
        <c:majorUnit val="0.1"/>
        <c:minorUnit val="2.0000000000000011E-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1D28E-A4D2-4798-A427-2933A3E016DA}" type="datetimeFigureOut">
              <a:rPr lang="pt-BR" smtClean="0"/>
              <a:t>22/10/2015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5D1A3-9B59-4B75-A6D4-6E75713920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2319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5D1A3-9B59-4B75-A6D4-6E75713920B0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335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836B45-252E-4073-80F7-697EAEA7E7D6}" type="datetimeFigureOut">
              <a:rPr lang="pt-BR" smtClean="0"/>
              <a:pPr/>
              <a:t>22/10/2015</a:t>
            </a:fld>
            <a:endParaRPr lang="pt-BR"/>
          </a:p>
        </p:txBody>
      </p:sp>
      <p:sp>
        <p:nvSpPr>
          <p:cNvPr id="20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C4B24D-C90D-4C08-81AC-629298994E1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836B45-252E-4073-80F7-697EAEA7E7D6}" type="datetimeFigureOut">
              <a:rPr lang="pt-BR" smtClean="0"/>
              <a:pPr/>
              <a:t>22/10/2015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C4B24D-C90D-4C08-81AC-629298994E1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836B45-252E-4073-80F7-697EAEA7E7D6}" type="datetimeFigureOut">
              <a:rPr lang="pt-BR" smtClean="0"/>
              <a:pPr/>
              <a:t>22/10/2015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C4B24D-C90D-4C08-81AC-629298994E1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836B45-252E-4073-80F7-697EAEA7E7D6}" type="datetimeFigureOut">
              <a:rPr lang="pt-BR" smtClean="0"/>
              <a:pPr/>
              <a:t>22/10/2015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C4B24D-C90D-4C08-81AC-629298994E1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836B45-252E-4073-80F7-697EAEA7E7D6}" type="datetimeFigureOut">
              <a:rPr lang="pt-BR" smtClean="0"/>
              <a:pPr/>
              <a:t>22/10/2015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C4B24D-C90D-4C08-81AC-629298994E1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836B45-252E-4073-80F7-697EAEA7E7D6}" type="datetimeFigureOut">
              <a:rPr lang="pt-BR" smtClean="0"/>
              <a:pPr/>
              <a:t>22/10/2015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C4B24D-C90D-4C08-81AC-629298994E1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836B45-252E-4073-80F7-697EAEA7E7D6}" type="datetimeFigureOut">
              <a:rPr lang="pt-BR" smtClean="0"/>
              <a:pPr/>
              <a:t>22/10/2015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C4B24D-C90D-4C08-81AC-629298994E1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836B45-252E-4073-80F7-697EAEA7E7D6}" type="datetimeFigureOut">
              <a:rPr lang="pt-BR" smtClean="0"/>
              <a:pPr/>
              <a:t>22/10/2015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C4B24D-C90D-4C08-81AC-629298994E1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836B45-252E-4073-80F7-697EAEA7E7D6}" type="datetimeFigureOut">
              <a:rPr lang="pt-BR" smtClean="0"/>
              <a:pPr/>
              <a:t>22/10/2015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C4B24D-C90D-4C08-81AC-629298994E1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6" name="Retângu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836B45-252E-4073-80F7-697EAEA7E7D6}" type="datetimeFigureOut">
              <a:rPr lang="pt-BR" smtClean="0"/>
              <a:pPr/>
              <a:t>22/10/2015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C4B24D-C90D-4C08-81AC-629298994E1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836B45-252E-4073-80F7-697EAEA7E7D6}" type="datetimeFigureOut">
              <a:rPr lang="pt-BR" smtClean="0"/>
              <a:pPr/>
              <a:t>22/10/2015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9C4B24D-C90D-4C08-81AC-629298994E1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sc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1836B45-252E-4073-80F7-697EAEA7E7D6}" type="datetimeFigureOut">
              <a:rPr lang="pt-BR" smtClean="0"/>
              <a:pPr/>
              <a:t>22/10/2015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9C4B24D-C90D-4C08-81AC-629298994E1B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5" name="Retângu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32560" y="360040"/>
            <a:ext cx="7406640" cy="1628800"/>
          </a:xfrm>
        </p:spPr>
        <p:txBody>
          <a:bodyPr>
            <a:noAutofit/>
          </a:bodyPr>
          <a:lstStyle/>
          <a:p>
            <a:pPr algn="ctr"/>
            <a:r>
              <a:rPr lang="pt-BR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UNIVERSIDADE ABERTA DO SUS</a:t>
            </a:r>
            <a:r>
              <a:rPr lang="pt-B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UNIVERSIDADE FEDERAL DE PELOTAS</a:t>
            </a:r>
            <a:r>
              <a:rPr lang="pt-B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Especialização em Saúde da Família</a:t>
            </a:r>
            <a:r>
              <a:rPr lang="pt-B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Modalidade a Distância</a:t>
            </a:r>
            <a:r>
              <a:rPr lang="pt-B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Turma </a:t>
            </a:r>
            <a:r>
              <a:rPr lang="pt-BR" sz="18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pt-B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87624" y="2496858"/>
            <a:ext cx="7406640" cy="1752600"/>
          </a:xfrm>
        </p:spPr>
        <p:txBody>
          <a:bodyPr>
            <a:normAutofit/>
          </a:bodyPr>
          <a:lstStyle/>
          <a:p>
            <a:pPr lvl="0" algn="ctr"/>
            <a:r>
              <a:rPr lang="pt-BR" altLang="pt-BR" sz="2400" b="1" dirty="0" smtClean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Melhoria </a:t>
            </a:r>
            <a:r>
              <a:rPr lang="pt-BR" altLang="pt-BR" sz="2400" b="1" dirty="0">
                <a:solidFill>
                  <a:srgbClr val="00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da Atenção à Saúde das Pessoas com Hipertensão Arterial Sistêmica e/ou Diabetes Mellitus da UBS Lourenço Borghi, Iranduba/AM </a:t>
            </a:r>
            <a:endParaRPr lang="pt-BR" sz="2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2771800" y="4221088"/>
            <a:ext cx="5569324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Especializando: Elie Destinord Paul </a:t>
            </a:r>
          </a:p>
          <a:p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Orientadora: Luzane Santana da Rocha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479696" y="5805264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Pelotas, 2015</a:t>
            </a:r>
          </a:p>
          <a:p>
            <a:pPr algn="ctr"/>
            <a:endParaRPr lang="pt-BR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agem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1331640" y="188640"/>
            <a:ext cx="1104900" cy="11201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6055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4945" y="548680"/>
            <a:ext cx="7498080" cy="1143000"/>
          </a:xfrm>
        </p:spPr>
        <p:txBody>
          <a:bodyPr/>
          <a:lstStyle/>
          <a:p>
            <a:r>
              <a:rPr lang="pt-BR" sz="4400" b="1" dirty="0" smtClean="0">
                <a:solidFill>
                  <a:schemeClr val="tx1"/>
                </a:solidFill>
                <a:effectLst/>
              </a:rPr>
              <a:t>Logística</a:t>
            </a:r>
            <a:endParaRPr lang="pt-BR" sz="44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14945" y="1484784"/>
            <a:ext cx="7498080" cy="4800600"/>
          </a:xfrm>
        </p:spPr>
        <p:txBody>
          <a:bodyPr/>
          <a:lstStyle/>
          <a:p>
            <a:endParaRPr lang="pt-BR" dirty="0" smtClean="0"/>
          </a:p>
          <a:p>
            <a:r>
              <a:rPr lang="pt-BR" dirty="0" smtClean="0"/>
              <a:t>Protocolo:</a:t>
            </a:r>
          </a:p>
          <a:p>
            <a:r>
              <a:rPr lang="pt-BR" dirty="0" smtClean="0"/>
              <a:t>Ficha Espelho</a:t>
            </a:r>
          </a:p>
          <a:p>
            <a:r>
              <a:rPr lang="pt-BR" dirty="0" smtClean="0"/>
              <a:t>Planilha de coleta de dados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9188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6243" y="332656"/>
            <a:ext cx="7498080" cy="1143000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Objetivos, Metas e Resultados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16243" y="1412776"/>
            <a:ext cx="7498080" cy="4800600"/>
          </a:xfrm>
        </p:spPr>
        <p:txBody>
          <a:bodyPr>
            <a:normAutofit lnSpcReduction="10000"/>
          </a:bodyPr>
          <a:lstStyle/>
          <a:p>
            <a:endParaRPr lang="pt-BR" sz="2400" dirty="0" smtClean="0"/>
          </a:p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Objetivo 1: Ampliar a cobertura a hipertensos e/ou diabéticos.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Meta 1.1: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Cadastrar 70% dos hipertensos da área de abrangência no Programa de Atenção à Hipertensão Arterial e à Diabetes Mellitus da Unidade de Saúde.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Meta 1.2: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Cadastrar 70% dos diabéticos da área de abrangência no Programa de Atenção à Hipertensão Arterial e à Diabetes Mellitus da Unidade de Saúde.</a:t>
            </a:r>
          </a:p>
          <a:p>
            <a:endParaRPr lang="pt-BR" sz="2400" dirty="0"/>
          </a:p>
          <a:p>
            <a:endParaRPr lang="pt-BR" sz="2400" dirty="0" smtClean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0922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6123" y="65953"/>
            <a:ext cx="7498080" cy="2076796"/>
          </a:xfrm>
        </p:spPr>
        <p:txBody>
          <a:bodyPr>
            <a:no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Resultado: </a:t>
            </a:r>
            <a:r>
              <a:rPr lang="pt-BR" sz="2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31,71%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124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para cobertura do programa de atenção ao  hipertenso na unidade 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saúde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8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28,6%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32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para cobertura do programa de atenção ao  diabético na unidade de saúde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1011302" y="4725144"/>
            <a:ext cx="4352786" cy="1509888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lvl="0" indent="53975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t-BR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5580112" y="4725144"/>
            <a:ext cx="3492482" cy="1303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endParaRPr lang="pt-BR" sz="2000" i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526539" y="6315308"/>
            <a:ext cx="3108281" cy="5232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</a:rPr>
              <a:t>Meta: 70%</a:t>
            </a:r>
            <a:endParaRPr lang="pt-BR" sz="2800" b="1" dirty="0">
              <a:solidFill>
                <a:schemeClr val="tx1"/>
              </a:solidFill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366705964"/>
              </p:ext>
            </p:extLst>
          </p:nvPr>
        </p:nvGraphicFramePr>
        <p:xfrm>
          <a:off x="1026123" y="3653188"/>
          <a:ext cx="4626992" cy="2518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2811303"/>
            <a:ext cx="729687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3560306384"/>
              </p:ext>
            </p:extLst>
          </p:nvPr>
        </p:nvGraphicFramePr>
        <p:xfrm>
          <a:off x="4204503" y="1905191"/>
          <a:ext cx="4860634" cy="2491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3004751"/>
            <a:ext cx="8515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pt-BR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56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Dificuldades na meta de cobertura: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87624" y="849816"/>
            <a:ext cx="7498080" cy="4800600"/>
          </a:xfrm>
        </p:spPr>
        <p:txBody>
          <a:bodyPr/>
          <a:lstStyle/>
          <a:p>
            <a:pPr marL="82296" indent="0">
              <a:buNone/>
            </a:pPr>
            <a:endParaRPr lang="pt-BR" dirty="0" smtClean="0"/>
          </a:p>
          <a:p>
            <a:r>
              <a:rPr lang="pt-BR" dirty="0" smtClean="0"/>
              <a:t>O tamanho da área não foi o obstáculo na meta de cobertura</a:t>
            </a:r>
          </a:p>
          <a:p>
            <a:r>
              <a:rPr lang="pt-BR" dirty="0" smtClean="0"/>
              <a:t>Difícil acesso nas comunidade onde a intervenção foi desenvolvida</a:t>
            </a:r>
          </a:p>
          <a:p>
            <a:r>
              <a:rPr lang="pt-BR" dirty="0" smtClean="0"/>
              <a:t>Baixa adesão por causa da cheia do rio Solimões </a:t>
            </a:r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4" name="Imagem 3" descr="C:\Users\ELI\AppData\Local\Microsoft\Windows\Temporary Internet Files\Content.Word\20150519_13491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221088"/>
            <a:ext cx="381642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075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381000"/>
            <a:ext cx="7498080" cy="1143000"/>
          </a:xfrm>
        </p:spPr>
        <p:txBody>
          <a:bodyPr>
            <a:noAutofit/>
          </a:bodyPr>
          <a:lstStyle/>
          <a:p>
            <a:r>
              <a:rPr lang="pt-BR" sz="24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Objetivo 2: Melhorar a qualidade da atenção a hipertensos e diabéticos.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1628800"/>
            <a:ext cx="7498080" cy="4800600"/>
          </a:xfrm>
        </p:spPr>
        <p:txBody>
          <a:bodyPr/>
          <a:lstStyle/>
          <a:p>
            <a:r>
              <a:rPr lang="pt-BR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2.1: 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exame clínico apropriado em 100% dos hipertensos cadastrados na unidade de saúde. </a:t>
            </a:r>
            <a: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/>
          </a:p>
          <a:p>
            <a:endParaRPr lang="pt-B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934189345"/>
              </p:ext>
            </p:extLst>
          </p:nvPr>
        </p:nvGraphicFramePr>
        <p:xfrm>
          <a:off x="1979712" y="2980261"/>
          <a:ext cx="4547870" cy="2592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588412" y="3709355"/>
            <a:ext cx="2332011" cy="1062037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1º mês 12,5% (02)</a:t>
            </a:r>
          </a:p>
          <a:p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2º mês 61,8% (47)</a:t>
            </a:r>
          </a:p>
          <a:p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3º mês 76,6% (95)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14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331640" y="692696"/>
            <a:ext cx="7498080" cy="1143000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pt-BR" sz="2400" b="1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pt-BR" sz="2400" b="1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pt-BR" sz="2400" b="1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Meta </a:t>
            </a:r>
            <a:r>
              <a:rPr lang="pt-BR" sz="24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2.2: 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Realizar exame clínico apropriado em 100% dos diabéticos cadastrados na unidade de 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saúde</a:t>
            </a:r>
            <a:endParaRPr lang="pt-BR" sz="2800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3786" y="1732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634584927"/>
              </p:ext>
            </p:extLst>
          </p:nvPr>
        </p:nvGraphicFramePr>
        <p:xfrm>
          <a:off x="1547664" y="2420888"/>
          <a:ext cx="4486275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6228184" y="2996952"/>
            <a:ext cx="2332011" cy="1062037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1º mês 0% (00)</a:t>
            </a:r>
          </a:p>
          <a:p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2º mês 66,7% (14)</a:t>
            </a:r>
          </a:p>
          <a:p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3º mês 78,1% (25)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297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5" y="167445"/>
            <a:ext cx="7674056" cy="1143000"/>
          </a:xfrm>
        </p:spPr>
        <p:txBody>
          <a:bodyPr>
            <a:noAutofit/>
          </a:bodyPr>
          <a:lstStyle/>
          <a:p>
            <a:r>
              <a:rPr lang="pt-BR" sz="2200" b="1" dirty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Meta 2.3: </a:t>
            </a:r>
            <a:r>
              <a:rPr lang="pt-BR" sz="2200" dirty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Garantir a 100% dos hipertensos a realização de exames complementares em dia de acordo com o protocolo.</a:t>
            </a:r>
            <a:endParaRPr lang="pt-BR" sz="22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088973" y="3390200"/>
            <a:ext cx="7727341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t-BR" sz="2200" b="1" dirty="0" smtClean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Meta 2.4: </a:t>
            </a:r>
            <a:r>
              <a:rPr lang="pt-BR" sz="2200" dirty="0" smtClean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Garantir a 100% dos diabéticos a realização de exames complementares em dia de acordo com o protocolo.</a:t>
            </a:r>
            <a:endParaRPr lang="pt-BR" sz="22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259632" y="13928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721437066"/>
              </p:ext>
            </p:extLst>
          </p:nvPr>
        </p:nvGraphicFramePr>
        <p:xfrm>
          <a:off x="1403648" y="1349112"/>
          <a:ext cx="3888432" cy="2137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403648" y="443711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4225245837"/>
              </p:ext>
            </p:extLst>
          </p:nvPr>
        </p:nvGraphicFramePr>
        <p:xfrm>
          <a:off x="1403648" y="4437112"/>
          <a:ext cx="4019302" cy="2224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5868145" y="1550526"/>
            <a:ext cx="2426642" cy="1062037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1º mês 12,5% (02)</a:t>
            </a:r>
          </a:p>
          <a:p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2º mês 57,9% (44)</a:t>
            </a:r>
          </a:p>
          <a:p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3º mês 74,2% (92)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5958536" y="4668605"/>
            <a:ext cx="2332011" cy="1062037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1º mês 0%     (00)</a:t>
            </a:r>
          </a:p>
          <a:p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2º mês 61,9% (13)</a:t>
            </a:r>
          </a:p>
          <a:p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3º mês 75% (24)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65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6170" y="77689"/>
            <a:ext cx="7960326" cy="1143000"/>
          </a:xfrm>
        </p:spPr>
        <p:txBody>
          <a:bodyPr>
            <a:noAutofit/>
          </a:bodyPr>
          <a:lstStyle/>
          <a:p>
            <a:r>
              <a:rPr lang="pt-BR" sz="2200" b="1" dirty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200" b="1" dirty="0" smtClean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2.5: </a:t>
            </a:r>
            <a:r>
              <a:rPr lang="pt-BR" sz="2200" dirty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Priorizar a prescrição de medicamentos da farmácia popular/HIPERDIA para 100% dos hipertensos </a:t>
            </a:r>
            <a:r>
              <a:rPr lang="pt-BR" sz="2200" dirty="0" smtClean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cadastrados na </a:t>
            </a:r>
            <a:r>
              <a:rPr lang="pt-BR" sz="2200" dirty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unidade de saúde. </a:t>
            </a:r>
            <a:endParaRPr lang="pt-BR" sz="22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076170" y="3312583"/>
            <a:ext cx="7960326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t-BR" sz="2200" b="1" dirty="0" smtClean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Meta 2.6: </a:t>
            </a:r>
            <a:r>
              <a:rPr lang="pt-BR" sz="2200" dirty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Priorizar a prescrição de medicamentos da farmácia popular/ HIPERDIA para 100% dos diabéticos cadastrados na unidade de saúde. </a:t>
            </a:r>
            <a:endParaRPr lang="pt-BR" sz="22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259632" y="13928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403648" y="443711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5868145" y="1550526"/>
            <a:ext cx="2426642" cy="1062037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1º mês 93,8% (15)</a:t>
            </a:r>
          </a:p>
          <a:p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2º mês 94,4% (67)</a:t>
            </a:r>
          </a:p>
          <a:p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3º mês 96,6% (115)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5958536" y="4668605"/>
            <a:ext cx="2332011" cy="1062037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1º mês 100%  (03)</a:t>
            </a:r>
          </a:p>
          <a:p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2º mês 90,5% (19)</a:t>
            </a:r>
          </a:p>
          <a:p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3º mês 93,8% (30)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1455059479"/>
              </p:ext>
            </p:extLst>
          </p:nvPr>
        </p:nvGraphicFramePr>
        <p:xfrm>
          <a:off x="1347815" y="1243583"/>
          <a:ext cx="4176214" cy="2006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3267271756"/>
              </p:ext>
            </p:extLst>
          </p:nvPr>
        </p:nvGraphicFramePr>
        <p:xfrm>
          <a:off x="1347815" y="4535500"/>
          <a:ext cx="4238700" cy="2089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1950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6170" y="111532"/>
            <a:ext cx="7960326" cy="1143000"/>
          </a:xfrm>
        </p:spPr>
        <p:txBody>
          <a:bodyPr>
            <a:noAutofit/>
          </a:bodyPr>
          <a:lstStyle/>
          <a:p>
            <a:r>
              <a:rPr lang="pt-BR" sz="2200" b="1" dirty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200" b="1" dirty="0" smtClean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2.7: </a:t>
            </a:r>
            <a:r>
              <a:rPr lang="pt-BR" sz="2200" dirty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Realizar avaliação da necessidade de atendimento odontológico em 100% dos hipertensos cadastrados na unidade de saúde</a:t>
            </a:r>
            <a:endParaRPr lang="pt-BR" sz="22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076170" y="3351340"/>
            <a:ext cx="7960326" cy="11430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t-BR" sz="2200" b="1" dirty="0" smtClean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Meta 2.8: </a:t>
            </a:r>
            <a:r>
              <a:rPr lang="pt-BR" sz="2200" dirty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Realizar avaliação da necessidade de atendimento odontológico em 100% dos diabéticos cadastrados na unidade de saúde.</a:t>
            </a:r>
            <a:endParaRPr lang="pt-BR" sz="22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259632" y="139285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403648" y="443711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5868145" y="1550526"/>
            <a:ext cx="2426642" cy="1062037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1º mês 93,8% (15)</a:t>
            </a:r>
          </a:p>
          <a:p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2º mês 98,7% (75)</a:t>
            </a:r>
          </a:p>
          <a:p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3º mês 99,2% (123)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5958536" y="4668605"/>
            <a:ext cx="2332011" cy="1062037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1º mês 100%  (03)</a:t>
            </a:r>
          </a:p>
          <a:p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2º mês 95,2% (20)</a:t>
            </a:r>
          </a:p>
          <a:p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3º mês 96,9% (31)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956932023"/>
              </p:ext>
            </p:extLst>
          </p:nvPr>
        </p:nvGraphicFramePr>
        <p:xfrm>
          <a:off x="1259632" y="1254532"/>
          <a:ext cx="4258220" cy="2125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1367480333"/>
              </p:ext>
            </p:extLst>
          </p:nvPr>
        </p:nvGraphicFramePr>
        <p:xfrm>
          <a:off x="1259632" y="4470955"/>
          <a:ext cx="4231803" cy="2297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6550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113211"/>
            <a:ext cx="7498080" cy="1143000"/>
          </a:xfrm>
        </p:spPr>
        <p:txBody>
          <a:bodyPr/>
          <a:lstStyle/>
          <a:p>
            <a:r>
              <a:rPr lang="pt-BR" sz="2400" b="1" dirty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2400" b="1" dirty="0" smtClean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2400" b="1" dirty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Melhorar a adesão de hipertensos e/ou diabéticos ao programa.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87624" y="1196752"/>
            <a:ext cx="7776864" cy="5544616"/>
          </a:xfrm>
        </p:spPr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r>
              <a:rPr lang="pt-BR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3.1: </a:t>
            </a:r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Buscar 100% dos hipertensos cadastrados na unidade de saúde faltosos às consultas na unidade de saúde conforme a periodicidade </a:t>
            </a:r>
            <a:r>
              <a:rPr lang="pt-BR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recomendada</a:t>
            </a:r>
            <a:endParaRPr lang="pt-BR" sz="2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endParaRPr lang="pt-BR" sz="24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endParaRPr lang="pt-BR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endParaRPr lang="pt-BR" sz="24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endParaRPr lang="pt-BR" sz="24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endParaRPr lang="pt-BR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endParaRPr lang="pt-BR" sz="12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endParaRPr lang="pt-BR" sz="16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r>
              <a:rPr lang="pt-BR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3.2: </a:t>
            </a:r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Buscar 100% dos diabéticos faltosos cadastrados na unidade de saúde às consultas na unidade de saúde conforme a periodicidade recomendada.</a:t>
            </a:r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607508072"/>
              </p:ext>
            </p:extLst>
          </p:nvPr>
        </p:nvGraphicFramePr>
        <p:xfrm>
          <a:off x="1649939" y="2275162"/>
          <a:ext cx="4486944" cy="2304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6444208" y="2780928"/>
            <a:ext cx="2426642" cy="1062037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1º mês 92,9% (13)</a:t>
            </a:r>
          </a:p>
          <a:p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2º mês 100% (76)</a:t>
            </a:r>
          </a:p>
          <a:p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3º mês 100% (124)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99592" y="6100781"/>
            <a:ext cx="85013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meta foi alcançada em </a:t>
            </a:r>
            <a:r>
              <a:rPr lang="pt-BR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nos três meses da intervenção.</a:t>
            </a:r>
          </a:p>
        </p:txBody>
      </p:sp>
    </p:spTree>
    <p:extLst>
      <p:ext uri="{BB962C8B-B14F-4D97-AF65-F5344CB8AC3E}">
        <p14:creationId xmlns:p14="http://schemas.microsoft.com/office/powerpoint/2010/main" val="372503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>
                <a:solidFill>
                  <a:srgbClr val="4F271C">
                    <a:satMod val="13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INTRODUÇÃO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846138"/>
            <a:ext cx="7714104" cy="5400600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endParaRPr lang="pt-BR" sz="2400" dirty="0" smtClean="0"/>
          </a:p>
          <a:p>
            <a:pPr algn="just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A Hipertensão arterial Sistêmica e o Diabetes mellitus são condições clínicas degenerativas, crônicas, multifatoriais e de alta prevalência no Brasil e no mundo.</a:t>
            </a:r>
          </a:p>
          <a:p>
            <a:pPr algn="just"/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A prevalência da hipertensão chega a 76% em indivíduos com mais de 69-80 anos e 30% em adultos jovens (sociedade brasileira de doenças crônicas). Para o diabetes temos uma prevalência menor quando se compara com a hipertensão, sendo 21% entre os brasileiros acima de 65 anos (sociedade brasileira das doenças crônicas).</a:t>
            </a:r>
          </a:p>
          <a:p>
            <a:pPr algn="just"/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32% foi o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índice de óbitos causados por doenças cardiovasculares no Brasil no ano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2007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Brasil 2010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2400" dirty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772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113211"/>
            <a:ext cx="7498080" cy="943582"/>
          </a:xfrm>
        </p:spPr>
        <p:txBody>
          <a:bodyPr/>
          <a:lstStyle/>
          <a:p>
            <a:r>
              <a:rPr lang="pt-BR" sz="2400" b="1" dirty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Objetivo 4: Melhorar o registro das informações.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87624" y="980728"/>
            <a:ext cx="7776864" cy="5760640"/>
          </a:xfrm>
        </p:spPr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r>
              <a:rPr lang="pt-BR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4.1</a:t>
            </a:r>
            <a:r>
              <a:rPr lang="pt-BR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Manter ficha de acompanhamento de 100% dos hipertensos cadastrados na unidade de saúde</a:t>
            </a:r>
            <a:r>
              <a:rPr lang="pt-BR" sz="2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4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endParaRPr lang="pt-BR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endParaRPr lang="pt-BR" sz="24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endParaRPr lang="pt-BR" sz="24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endParaRPr lang="pt-BR" sz="12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endParaRPr lang="pt-BR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endParaRPr lang="pt-BR" sz="12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endParaRPr lang="pt-BR" sz="22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endParaRPr lang="pt-BR" sz="2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r>
              <a:rPr lang="pt-BR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4.2</a:t>
            </a:r>
            <a:r>
              <a:rPr lang="pt-BR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Manter ficha de acompanhamento de 100% dos diabéticos cadastrados na unidade de saúde. </a:t>
            </a:r>
            <a:b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6100550" y="2497189"/>
            <a:ext cx="2426642" cy="1062037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1º mês 87,5% (14)</a:t>
            </a:r>
          </a:p>
          <a:p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2º mês 100% (76)</a:t>
            </a:r>
          </a:p>
          <a:p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3º mês 100% (124)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899592" y="5797786"/>
            <a:ext cx="85013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meta foi alcançada em </a:t>
            </a:r>
            <a:r>
              <a:rPr lang="pt-BR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nos três meses da intervenção.</a:t>
            </a:r>
          </a:p>
        </p:txBody>
      </p:sp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360866686"/>
              </p:ext>
            </p:extLst>
          </p:nvPr>
        </p:nvGraphicFramePr>
        <p:xfrm>
          <a:off x="1384311" y="1924310"/>
          <a:ext cx="4428207" cy="2432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0269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0139" y="363912"/>
            <a:ext cx="7498080" cy="943582"/>
          </a:xfrm>
        </p:spPr>
        <p:txBody>
          <a:bodyPr/>
          <a:lstStyle/>
          <a:p>
            <a:r>
              <a:rPr lang="pt-BR" sz="2400" b="1" dirty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2400" b="1" dirty="0" smtClean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t-BR" sz="2400" b="1" dirty="0">
                <a:solidFill>
                  <a:prstClr val="black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Mapear hipertensos e diabéticos de risco para doença cardiovascular.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96209" y="1556792"/>
            <a:ext cx="7776864" cy="5722750"/>
          </a:xfrm>
        </p:spPr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r>
              <a:rPr lang="pt-BR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5</a:t>
            </a:r>
            <a:r>
              <a:rPr lang="pt-BR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.1</a:t>
            </a:r>
            <a:r>
              <a:rPr lang="pt-BR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estratificação do risco cardiovascular em 100% dos hipertensos cadastrados na unidade de saúde. </a:t>
            </a:r>
            <a:endParaRPr lang="pt-BR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endParaRPr lang="pt-BR" sz="24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endParaRPr lang="pt-BR" sz="24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endParaRPr lang="pt-BR" sz="12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endParaRPr lang="pt-BR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endParaRPr lang="pt-BR" sz="12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endParaRPr lang="pt-BR" sz="22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endParaRPr lang="pt-BR" sz="2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endParaRPr lang="pt-BR" sz="22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ClrTx/>
              <a:buSzTx/>
              <a:buNone/>
            </a:pPr>
            <a:r>
              <a:rPr lang="pt-BR" sz="2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5.2</a:t>
            </a:r>
            <a:r>
              <a:rPr lang="pt-BR" sz="2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estratificação do risco cardiovascular em 100% dos diabéticos cadastrados na unidade de saúde. </a:t>
            </a:r>
            <a:endParaRPr lang="pt-BR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6054032" y="3074263"/>
            <a:ext cx="2426642" cy="1062037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1º mês 93,8% (15)</a:t>
            </a:r>
          </a:p>
          <a:p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2º mês 100% (76)</a:t>
            </a:r>
          </a:p>
          <a:p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3º mês 100% (124)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83568" y="6165304"/>
            <a:ext cx="85013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meta foi alcançada em </a:t>
            </a:r>
            <a:r>
              <a:rPr lang="pt-BR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nos três meses da intervenção.</a:t>
            </a: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2070190662"/>
              </p:ext>
            </p:extLst>
          </p:nvPr>
        </p:nvGraphicFramePr>
        <p:xfrm>
          <a:off x="1375765" y="2497189"/>
          <a:ext cx="4331614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884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7498080" cy="922114"/>
          </a:xfrm>
        </p:spPr>
        <p:txBody>
          <a:bodyPr>
            <a:normAutofit/>
          </a:bodyPr>
          <a:lstStyle/>
          <a:p>
            <a:r>
              <a:rPr lang="pt-BR" sz="26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Objetivo 6: Promover a saúde de hipertensos e diabéticos.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28786" y="1556792"/>
            <a:ext cx="7498080" cy="4800600"/>
          </a:xfrm>
        </p:spPr>
        <p:txBody>
          <a:bodyPr>
            <a:normAutofit fontScale="92500" lnSpcReduction="20000"/>
          </a:bodyPr>
          <a:lstStyle/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r>
              <a:rPr lang="pt-BR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6.1: </a:t>
            </a:r>
            <a:r>
              <a:rPr lang="pt-BR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Garantir orientação nutricional sobre alimentação saudável a 100% dos hipertensos cadastrados na unidade de saúde.</a:t>
            </a: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endParaRPr lang="pt-BR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r>
              <a:rPr lang="pt-BR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6.2: </a:t>
            </a:r>
            <a:r>
              <a:rPr lang="pt-BR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Garantir orientação nutricional sobre alimentação saudável a 100% dos diabéticos cadastrados na unidade de saúde.</a:t>
            </a: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endParaRPr lang="pt-BR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r>
              <a:rPr lang="pt-BR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6.3: </a:t>
            </a:r>
            <a:r>
              <a:rPr lang="pt-BR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Garantir orientação em relação à prática regular de atividade física a 100% dos hipertensos cadastrados na unidade de saúde.</a:t>
            </a: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endParaRPr lang="pt-BR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r>
              <a:rPr lang="pt-BR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6.4: </a:t>
            </a:r>
            <a:r>
              <a:rPr lang="pt-BR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Garantir orientação em relação à prática regular de atividade física a 100% dos diabéticos cadastrados na unidade de saúde</a:t>
            </a:r>
            <a:r>
              <a:rPr lang="pt-BR" sz="2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15616" y="260648"/>
            <a:ext cx="7498080" cy="4800600"/>
          </a:xfrm>
        </p:spPr>
        <p:txBody>
          <a:bodyPr>
            <a:noAutofit/>
          </a:bodyPr>
          <a:lstStyle/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r>
              <a:rPr lang="pt-BR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6.5: 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Garantir orientação sobre os riscos do tabagismo a 100% dos hipertensos cadastrados na unidade de saúde.</a:t>
            </a: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endParaRPr lang="pt-BR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r>
              <a:rPr lang="pt-BR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6.6: 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Garantir orientação sobre os riscos do tabagismo a 100% dos diabéticos cadastrados na unidade de saúde.</a:t>
            </a: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endParaRPr lang="pt-BR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r>
              <a:rPr lang="pt-BR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6.7: 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Garantir orientação sobre higiene bucal a 100% dos hipertensos cadastrados na unidade de saúde.</a:t>
            </a: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endParaRPr lang="pt-BR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r>
              <a:rPr lang="pt-BR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6.8: 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Garantir orientação sobre higiene bucal a 100% dos diabéticos cadastrados na unidade de saúde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endParaRPr lang="pt-BR" sz="1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spcBef>
                <a:spcPts val="0"/>
              </a:spcBef>
              <a:buClrTx/>
              <a:buSzTx/>
              <a:buNone/>
            </a:pP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metas foram alcançadas em </a:t>
            </a:r>
            <a:r>
              <a:rPr lang="pt-BR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 três meses da intervenção.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61634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2355" y="404664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  <a:endParaRPr lang="pt-BR" sz="4000" b="1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endParaRPr lang="pt-BR" dirty="0" smtClean="0"/>
          </a:p>
          <a:p>
            <a:r>
              <a:rPr lang="pt-BR" dirty="0" smtClean="0"/>
              <a:t>Importância da intervenção para </a:t>
            </a:r>
            <a:r>
              <a:rPr lang="pt-BR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EQUIPE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Importância da intervenção para </a:t>
            </a:r>
            <a:r>
              <a:rPr lang="pt-BR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SERVIÇO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Importância da intervenção para </a:t>
            </a:r>
            <a:r>
              <a:rPr lang="pt-BR" sz="28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COMUNIDADE</a:t>
            </a:r>
            <a:endParaRPr lang="pt-BR" sz="2800" b="1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2296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79680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178376" y="274638"/>
            <a:ext cx="7755312" cy="1143000"/>
          </a:xfrm>
        </p:spPr>
        <p:txBody>
          <a:bodyPr>
            <a:noAutofit/>
          </a:bodyPr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Reflexão crítica sobre aprendizagem</a:t>
            </a:r>
            <a:endParaRPr lang="pt-BR" sz="3600" b="1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178376" y="1772816"/>
            <a:ext cx="7498080" cy="4536504"/>
          </a:xfrm>
        </p:spPr>
        <p:txBody>
          <a:bodyPr/>
          <a:lstStyle/>
          <a:p>
            <a:r>
              <a:rPr lang="pt-BR" dirty="0" smtClean="0"/>
              <a:t>desafio - superação das expectativas</a:t>
            </a:r>
          </a:p>
          <a:p>
            <a:r>
              <a:rPr lang="pt-BR" dirty="0" smtClean="0"/>
              <a:t>ensino EaD</a:t>
            </a:r>
          </a:p>
          <a:p>
            <a:r>
              <a:rPr lang="pt-BR" dirty="0" smtClean="0"/>
              <a:t>visão mais coletivista</a:t>
            </a:r>
          </a:p>
          <a:p>
            <a:r>
              <a:rPr lang="pt-BR" dirty="0" smtClean="0"/>
              <a:t>a língua portuguesa</a:t>
            </a:r>
          </a:p>
          <a:p>
            <a:r>
              <a:rPr lang="pt-BR" dirty="0" smtClean="0"/>
              <a:t>relação entre equipe, liderança</a:t>
            </a:r>
          </a:p>
          <a:p>
            <a:r>
              <a:rPr lang="pt-BR" dirty="0" smtClean="0"/>
              <a:t>aprimoramento pessoal.</a:t>
            </a:r>
          </a:p>
          <a:p>
            <a:r>
              <a:rPr lang="pt-BR" dirty="0" smtClean="0"/>
              <a:t>persistência</a:t>
            </a:r>
          </a:p>
        </p:txBody>
      </p:sp>
    </p:spTree>
    <p:extLst>
      <p:ext uri="{BB962C8B-B14F-4D97-AF65-F5344CB8AC3E}">
        <p14:creationId xmlns:p14="http://schemas.microsoft.com/office/powerpoint/2010/main" val="227915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53752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 </a:t>
            </a:r>
            <a:r>
              <a:rPr lang="pt-BR" sz="4000" b="1" dirty="0" smtClean="0">
                <a:effectLst/>
              </a:rPr>
              <a:t>AGRADECIMENTOS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4" name="Espaço Reservado para Conteúdo 3" descr="C:\Users\jean\Desktop\Fotos\elie ee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537" y="2055108"/>
            <a:ext cx="2032462" cy="3611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 descr="C:\Users\ELI\AppData\Local\Microsoft\Windows\Temporary Internet Files\Content.Word\20150616_11043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7145" y="1244213"/>
            <a:ext cx="4361392" cy="261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 descr="C:\Users\jean\Desktop\Fotos Elie\Machantaria II  ee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690" y="3861048"/>
            <a:ext cx="4267200" cy="2562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867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C:\Users\jean\Desktop\Fotos\elie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507" y="476672"/>
            <a:ext cx="2165465" cy="3616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C:\Users\ELI\AppData\Local\Microsoft\Windows\Temporary Internet Files\Content.Word\20150527_08453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6555" y="846138"/>
            <a:ext cx="4400550" cy="264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 descr="C:\Users\ELI\AppData\Local\Microsoft\Windows\Temporary Internet Files\Content.Word\20140724_08284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35608" y="3645024"/>
            <a:ext cx="4400550" cy="2440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 descr="C:\Users\jean\Desktop\Fotos Elie\Machantaria II   yy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137" y="3510674"/>
            <a:ext cx="1945005" cy="32397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649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talita helena\Desktop\s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78" y="3088112"/>
            <a:ext cx="4742792" cy="3769888"/>
          </a:xfrm>
          <a:prstGeom prst="rect">
            <a:avLst/>
          </a:prstGeom>
          <a:noFill/>
        </p:spPr>
      </p:pic>
      <p:pic>
        <p:nvPicPr>
          <p:cNvPr id="5" name="Picture 4" descr="C:\Users\talita helena\Desktop\saude-da-famil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852936"/>
            <a:ext cx="3851920" cy="3214663"/>
          </a:xfrm>
          <a:prstGeom prst="rect">
            <a:avLst/>
          </a:prstGeom>
          <a:noFill/>
        </p:spPr>
      </p:pic>
      <p:pic>
        <p:nvPicPr>
          <p:cNvPr id="6" name="Picture 2" descr="C:\Users\talita helena\Desktop\Logo_UNA-SUS_Vertical_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9217" y="-22448"/>
            <a:ext cx="4572000" cy="3429000"/>
          </a:xfrm>
          <a:prstGeom prst="rect">
            <a:avLst/>
          </a:prstGeom>
          <a:noFill/>
        </p:spPr>
      </p:pic>
      <p:pic>
        <p:nvPicPr>
          <p:cNvPr id="7" name="Imagem 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5580112" y="378336"/>
            <a:ext cx="2761084" cy="21865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7287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b="1" dirty="0" smtClean="0">
                <a:latin typeface="Arial" pitchFamily="34" charset="0"/>
                <a:cs typeface="Arial" pitchFamily="34" charset="0"/>
              </a:rPr>
              <a:t>ESF LOURENÇO BORGHI (IRANDUBA/AM)</a:t>
            </a:r>
            <a:endParaRPr lang="pt-BR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48543" y="1772816"/>
            <a:ext cx="7498080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pt-BR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município não tem UBS tradicional</a:t>
            </a:r>
          </a:p>
          <a:p>
            <a:pPr algn="just"/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São 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equipes de 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aúde da Família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(Solimões I e Solimões II)</a:t>
            </a:r>
          </a:p>
          <a:p>
            <a:pPr algn="just"/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população 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UBS é de 3750 pessoas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 smtClean="0"/>
              <a:t>Temos </a:t>
            </a:r>
            <a:r>
              <a:rPr lang="pt-BR" sz="2400" dirty="0" smtClean="0"/>
              <a:t>cadastrados 391 hipertensos e 112 diabéticos</a:t>
            </a: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Tem 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atendimento à saúde bucal</a:t>
            </a: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Tem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uma equipe de NASF</a:t>
            </a: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Temos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 áreas ribeirinhas que representam as áreas de difícil acesso.</a:t>
            </a:r>
          </a:p>
          <a:p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BR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68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0280" y="618808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pt-BR" sz="4400" u="sng" dirty="0"/>
              <a:t>Antes da intervenção</a:t>
            </a:r>
            <a:r>
              <a:rPr lang="pt-BR" sz="4400" dirty="0"/>
              <a:t>: </a:t>
            </a:r>
            <a:br>
              <a:rPr lang="pt-BR" sz="4400" dirty="0"/>
            </a:b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0280" y="1772816"/>
            <a:ext cx="7498080" cy="4800600"/>
          </a:xfrm>
        </p:spPr>
        <p:txBody>
          <a:bodyPr>
            <a:normAutofit/>
          </a:bodyPr>
          <a:lstStyle/>
          <a:p>
            <a:r>
              <a:rPr lang="pt-BR" sz="2800" dirty="0" smtClean="0"/>
              <a:t>atendimento de usuários com hipertensão representava 0%</a:t>
            </a:r>
          </a:p>
          <a:p>
            <a:r>
              <a:rPr lang="pt-BR" sz="2800" dirty="0" smtClean="0"/>
              <a:t>atendimento de usuários com diabetes representava 0%</a:t>
            </a:r>
          </a:p>
          <a:p>
            <a:r>
              <a:rPr lang="pt-BR" sz="2800" dirty="0" smtClean="0"/>
              <a:t>a demanda era espontânea</a:t>
            </a:r>
          </a:p>
          <a:p>
            <a:r>
              <a:rPr lang="pt-BR" sz="2800" dirty="0"/>
              <a:t>a</a:t>
            </a:r>
            <a:r>
              <a:rPr lang="pt-BR" sz="2800" dirty="0" smtClean="0"/>
              <a:t>usência de registros</a:t>
            </a:r>
          </a:p>
          <a:p>
            <a:r>
              <a:rPr lang="pt-BR" sz="2800" dirty="0" smtClean="0"/>
              <a:t>educação, prevenção e promoção à saúde</a:t>
            </a:r>
          </a:p>
        </p:txBody>
      </p:sp>
    </p:spTree>
    <p:extLst>
      <p:ext uri="{BB962C8B-B14F-4D97-AF65-F5344CB8AC3E}">
        <p14:creationId xmlns:p14="http://schemas.microsoft.com/office/powerpoint/2010/main" val="103855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548680"/>
            <a:ext cx="7498080" cy="1143000"/>
          </a:xfrm>
        </p:spPr>
        <p:txBody>
          <a:bodyPr>
            <a:normAutofit/>
          </a:bodyPr>
          <a:lstStyle/>
          <a:p>
            <a:r>
              <a:rPr lang="pt-BR" sz="4400" b="1" dirty="0" smtClean="0">
                <a:solidFill>
                  <a:schemeClr val="tx1"/>
                </a:solidFill>
                <a:effectLst/>
                <a:latin typeface="Gill Sans MT" panose="020B0502020104020203" pitchFamily="34" charset="0"/>
                <a:cs typeface="Times New Roman" panose="02020603050405020304" pitchFamily="18" charset="0"/>
              </a:rPr>
              <a:t>Objetivo Geral</a:t>
            </a:r>
            <a:endParaRPr lang="pt-BR" sz="4400" b="1" dirty="0">
              <a:solidFill>
                <a:schemeClr val="tx1"/>
              </a:solidFill>
              <a:effectLst/>
              <a:latin typeface="Gill Sans MT" panose="020B05020201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2047298"/>
            <a:ext cx="7498080" cy="4800600"/>
          </a:xfrm>
        </p:spPr>
        <p:txBody>
          <a:bodyPr/>
          <a:lstStyle/>
          <a:p>
            <a:pPr marL="82296" indent="0" algn="ctr">
              <a:buNone/>
            </a:pPr>
            <a:r>
              <a:rPr lang="pt-BR" dirty="0" smtClean="0"/>
              <a:t>Melhorar a atenção </a:t>
            </a:r>
            <a:r>
              <a:rPr lang="pt-BR" dirty="0"/>
              <a:t>à</a:t>
            </a:r>
            <a:r>
              <a:rPr lang="pt-BR" dirty="0" smtClean="0"/>
              <a:t> saúde das pessoas com hipertensão arterial sistêmica e/ou diabetes mellitus na UBS Lourenço Borghi Iranduba/AM.</a:t>
            </a:r>
          </a:p>
          <a:p>
            <a:pPr algn="ctr"/>
            <a:endParaRPr lang="pt-BR" b="1" dirty="0">
              <a:latin typeface="Arial"/>
              <a:ea typeface="Calibri"/>
              <a:cs typeface="Times New Roman"/>
            </a:endParaRPr>
          </a:p>
          <a:p>
            <a:endParaRPr lang="pt-BR" dirty="0"/>
          </a:p>
          <a:p>
            <a:pPr marL="82296" indent="0">
              <a:buNone/>
            </a:pPr>
            <a:r>
              <a:rPr lang="pt-BR" dirty="0"/>
              <a:t> 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2495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341175"/>
            <a:ext cx="7498080" cy="1143000"/>
          </a:xfrm>
        </p:spPr>
        <p:txBody>
          <a:bodyPr/>
          <a:lstStyle/>
          <a:p>
            <a:r>
              <a:rPr lang="pt-BR" sz="4400" b="1" dirty="0">
                <a:solidFill>
                  <a:schemeClr val="tx1"/>
                </a:solidFill>
              </a:rPr>
              <a:t>Metodologia</a:t>
            </a:r>
            <a:endParaRPr lang="pt-BR" sz="4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31640" y="1700808"/>
            <a:ext cx="7498080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pt-BR" dirty="0">
                <a:latin typeface="Gill Sans MT" panose="020B0502020104020203" pitchFamily="34" charset="0"/>
                <a:cs typeface="Arial" panose="020B0604020202020204" pitchFamily="34" charset="0"/>
              </a:rPr>
              <a:t>As ações foram desenvolvidas nos seguintes eixos: </a:t>
            </a:r>
            <a:endParaRPr lang="pt-BR" dirty="0" smtClean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82296" indent="0">
              <a:buNone/>
            </a:pPr>
            <a:endParaRPr lang="pt-BR" sz="1800" dirty="0"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Gill Sans MT" panose="020B0502020104020203" pitchFamily="34" charset="0"/>
                <a:cs typeface="Arial" panose="020B0604020202020204" pitchFamily="34" charset="0"/>
              </a:rPr>
              <a:t>Monitoramento e avaliação.</a:t>
            </a:r>
          </a:p>
          <a:p>
            <a:r>
              <a:rPr lang="pt-BR" dirty="0">
                <a:latin typeface="Gill Sans MT" panose="020B0502020104020203" pitchFamily="34" charset="0"/>
                <a:cs typeface="Arial" panose="020B0604020202020204" pitchFamily="34" charset="0"/>
              </a:rPr>
              <a:t>Organização e gestão do serviço.</a:t>
            </a:r>
          </a:p>
          <a:p>
            <a:r>
              <a:rPr lang="pt-BR" dirty="0" smtClean="0">
                <a:latin typeface="Gill Sans MT" panose="020B0502020104020203" pitchFamily="34" charset="0"/>
                <a:cs typeface="Arial" panose="020B0604020202020204" pitchFamily="34" charset="0"/>
              </a:rPr>
              <a:t>Engajamento </a:t>
            </a:r>
            <a:r>
              <a:rPr lang="pt-BR" dirty="0">
                <a:latin typeface="Gill Sans MT" panose="020B0502020104020203" pitchFamily="34" charset="0"/>
                <a:cs typeface="Arial" panose="020B0604020202020204" pitchFamily="34" charset="0"/>
              </a:rPr>
              <a:t>público. </a:t>
            </a:r>
          </a:p>
          <a:p>
            <a:r>
              <a:rPr lang="pt-BR" dirty="0">
                <a:latin typeface="Gill Sans MT" panose="020B0502020104020203" pitchFamily="34" charset="0"/>
                <a:cs typeface="Arial" panose="020B0604020202020204" pitchFamily="34" charset="0"/>
              </a:rPr>
              <a:t>Qualificação da prática clínica. </a:t>
            </a:r>
          </a:p>
        </p:txBody>
      </p:sp>
    </p:spTree>
    <p:extLst>
      <p:ext uri="{BB962C8B-B14F-4D97-AF65-F5344CB8AC3E}">
        <p14:creationId xmlns:p14="http://schemas.microsoft.com/office/powerpoint/2010/main" val="424636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304800"/>
            <a:ext cx="7498080" cy="1143000"/>
          </a:xfrm>
        </p:spPr>
        <p:txBody>
          <a:bodyPr>
            <a:normAutofit/>
          </a:bodyPr>
          <a:lstStyle/>
          <a:p>
            <a:r>
              <a:rPr lang="pt-BR" sz="4400" b="1" dirty="0">
                <a:solidFill>
                  <a:schemeClr val="tx1"/>
                </a:solidFill>
              </a:rPr>
              <a:t>Metodologia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7683" y="1700808"/>
            <a:ext cx="7498080" cy="4800600"/>
          </a:xfrm>
        </p:spPr>
        <p:txBody>
          <a:bodyPr>
            <a:normAutofit/>
          </a:bodyPr>
          <a:lstStyle/>
          <a:p>
            <a:pPr marL="82296" indent="0">
              <a:buFont typeface="Wingdings" pitchFamily="2" charset="2"/>
              <a:buChar char="§"/>
            </a:pPr>
            <a:r>
              <a:rPr lang="pt-BR" dirty="0" smtClean="0"/>
              <a:t> Uso da ficha espelho, planilha de coleta de dados facilitado pelo protocolo do Ministério da Saúde</a:t>
            </a:r>
          </a:p>
          <a:p>
            <a:pPr marL="82296" indent="0">
              <a:buFont typeface="Wingdings" pitchFamily="2" charset="2"/>
              <a:buChar char="§"/>
            </a:pPr>
            <a:r>
              <a:rPr lang="pt-BR" dirty="0" smtClean="0"/>
              <a:t> Reuniões com a equipe</a:t>
            </a:r>
          </a:p>
          <a:p>
            <a:pPr marL="82296" indent="0">
              <a:buFont typeface="Wingdings" pitchFamily="2" charset="2"/>
              <a:buChar char="§"/>
            </a:pPr>
            <a:r>
              <a:rPr lang="pt-BR" dirty="0" smtClean="0"/>
              <a:t> Capacitações e treinamento</a:t>
            </a:r>
          </a:p>
          <a:p>
            <a:pPr marL="82296" indent="0">
              <a:buFont typeface="Wingdings" pitchFamily="2" charset="2"/>
              <a:buChar char="§"/>
            </a:pPr>
            <a:r>
              <a:rPr lang="pt-BR" dirty="0" smtClean="0"/>
              <a:t> Registros das atividades</a:t>
            </a:r>
          </a:p>
          <a:p>
            <a:pPr marL="82296" indent="0">
              <a:buFont typeface="Wingdings" pitchFamily="2" charset="2"/>
              <a:buChar char="§"/>
            </a:pPr>
            <a:r>
              <a:rPr lang="pt-BR" dirty="0" smtClean="0"/>
              <a:t> Palestras e eventos sob saúde</a:t>
            </a:r>
          </a:p>
          <a:p>
            <a:pPr marL="82296" indent="0">
              <a:buFont typeface="Wingdings" pitchFamily="2" charset="2"/>
              <a:buChar char="§"/>
            </a:pPr>
            <a:r>
              <a:rPr lang="pt-BR" dirty="0" smtClean="0"/>
              <a:t> Prevenção e promoção da saúde.    </a:t>
            </a:r>
          </a:p>
        </p:txBody>
      </p:sp>
    </p:spTree>
    <p:extLst>
      <p:ext uri="{BB962C8B-B14F-4D97-AF65-F5344CB8AC3E}">
        <p14:creationId xmlns:p14="http://schemas.microsoft.com/office/powerpoint/2010/main" val="324519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7498080" cy="1143000"/>
          </a:xfrm>
        </p:spPr>
        <p:txBody>
          <a:bodyPr>
            <a:normAutofit/>
          </a:bodyPr>
          <a:lstStyle/>
          <a:p>
            <a:r>
              <a:rPr lang="pt-BR" sz="4400" b="1" dirty="0" smtClean="0">
                <a:solidFill>
                  <a:schemeClr val="tx1"/>
                </a:solidFill>
              </a:rPr>
              <a:t>Metodologia/Ações</a:t>
            </a:r>
            <a:endParaRPr lang="pt-BR" sz="44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31640" y="1412776"/>
            <a:ext cx="7498080" cy="4800600"/>
          </a:xfrm>
        </p:spPr>
        <p:txBody>
          <a:bodyPr>
            <a:normAutofit fontScale="92500"/>
          </a:bodyPr>
          <a:lstStyle/>
          <a:p>
            <a:pPr marL="82296" indent="0">
              <a:buNone/>
            </a:pPr>
            <a:endParaRPr lang="pt-BR" dirty="0" smtClean="0"/>
          </a:p>
          <a:p>
            <a:r>
              <a:rPr lang="pt-BR" dirty="0" smtClean="0"/>
              <a:t>Intervenção de 12 semanas</a:t>
            </a:r>
          </a:p>
          <a:p>
            <a:r>
              <a:rPr lang="pt-BR" dirty="0" smtClean="0"/>
              <a:t>População alvo: HAS e/ou diabetes</a:t>
            </a:r>
          </a:p>
          <a:p>
            <a:r>
              <a:rPr lang="pt-BR" dirty="0" smtClean="0"/>
              <a:t>391 hipertensos e 112 diabéticos foram cadastrados</a:t>
            </a:r>
          </a:p>
          <a:p>
            <a:r>
              <a:rPr lang="pt-BR" dirty="0" smtClean="0"/>
              <a:t>A intervenção foi realizada tanto em consulta programada quanto em atendimento domiciliar</a:t>
            </a:r>
          </a:p>
          <a:p>
            <a:r>
              <a:rPr lang="pt-BR" dirty="0" smtClean="0"/>
              <a:t>Capacitação da equipe para alcançar a meta.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867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409228"/>
            <a:ext cx="7498080" cy="1143000"/>
          </a:xfrm>
        </p:spPr>
        <p:txBody>
          <a:bodyPr/>
          <a:lstStyle/>
          <a:p>
            <a:r>
              <a:rPr lang="pt-BR" sz="4400" b="1" dirty="0" smtClean="0">
                <a:solidFill>
                  <a:schemeClr val="tx1"/>
                </a:solidFill>
                <a:effectLst/>
              </a:rPr>
              <a:t>Metodologia/Ações</a:t>
            </a:r>
            <a:endParaRPr lang="pt-BR" sz="44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31640" y="1340768"/>
            <a:ext cx="7498080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pt-BR" dirty="0" smtClean="0"/>
          </a:p>
          <a:p>
            <a:r>
              <a:rPr lang="pt-BR" dirty="0" smtClean="0"/>
              <a:t>Agendamento diário da população alvo</a:t>
            </a:r>
          </a:p>
          <a:p>
            <a:r>
              <a:rPr lang="pt-BR" dirty="0" smtClean="0"/>
              <a:t>Identificação de faltosos e busca ativa;</a:t>
            </a:r>
          </a:p>
          <a:p>
            <a:r>
              <a:rPr lang="pt-BR" dirty="0"/>
              <a:t>Atividade educativa com </a:t>
            </a:r>
            <a:r>
              <a:rPr lang="pt-BR" dirty="0" smtClean="0"/>
              <a:t>a população;</a:t>
            </a:r>
          </a:p>
          <a:p>
            <a:r>
              <a:rPr lang="pt-BR" dirty="0" smtClean="0"/>
              <a:t>Reuniões de equipe;</a:t>
            </a:r>
          </a:p>
          <a:p>
            <a:r>
              <a:rPr lang="pt-BR" dirty="0" smtClean="0"/>
              <a:t>Monitoramento</a:t>
            </a:r>
          </a:p>
          <a:p>
            <a:r>
              <a:rPr lang="pt-BR" dirty="0" smtClean="0"/>
              <a:t>Avaliação</a:t>
            </a:r>
          </a:p>
          <a:p>
            <a:r>
              <a:rPr lang="pt-BR" dirty="0" smtClean="0"/>
              <a:t>Busca ativa</a:t>
            </a:r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457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íci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600</TotalTime>
  <Words>1355</Words>
  <Application>Microsoft Office PowerPoint</Application>
  <PresentationFormat>Apresentação na tela (4:3)</PresentationFormat>
  <Paragraphs>206</Paragraphs>
  <Slides>28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Solstício</vt:lpstr>
      <vt:lpstr>UNIVERSIDADE ABERTA DO SUS UNIVERSIDADE FEDERAL DE PELOTAS Especialização em Saúde da Família Modalidade a Distância Turma 8 </vt:lpstr>
      <vt:lpstr>INTRODUÇÃO</vt:lpstr>
      <vt:lpstr>ESF LOURENÇO BORGHI (IRANDUBA/AM)</vt:lpstr>
      <vt:lpstr>Antes da intervenção:  </vt:lpstr>
      <vt:lpstr>Objetivo Geral</vt:lpstr>
      <vt:lpstr>Metodologia</vt:lpstr>
      <vt:lpstr>Metodologia</vt:lpstr>
      <vt:lpstr>Metodologia/Ações</vt:lpstr>
      <vt:lpstr>Metodologia/Ações</vt:lpstr>
      <vt:lpstr>Logística</vt:lpstr>
      <vt:lpstr>Objetivos, Metas e Resultados</vt:lpstr>
      <vt:lpstr> Resultado: 31,71% = 124 para cobertura do programa de atenção ao  hipertenso na unidade de saúde e 28,6% = 32 para cobertura do programa de atenção ao  diabético na unidade de saúde. </vt:lpstr>
      <vt:lpstr>Dificuldades na meta de cobertura:</vt:lpstr>
      <vt:lpstr>Objetivo 2: Melhorar a qualidade da atenção a hipertensos e diabéticos. </vt:lpstr>
      <vt:lpstr> Meta 2.2: Realizar exame clínico apropriado em 100% dos diabéticos cadastrados na unidade de saúde</vt:lpstr>
      <vt:lpstr>Meta 2.3: Garantir a 100% dos hipertensos a realização de exames complementares em dia de acordo com o protocolo.</vt:lpstr>
      <vt:lpstr>Meta 2.5: Priorizar a prescrição de medicamentos da farmácia popular/HIPERDIA para 100% dos hipertensos cadastrados na unidade de saúde. </vt:lpstr>
      <vt:lpstr>Meta 2.7: Realizar avaliação da necessidade de atendimento odontológico em 100% dos hipertensos cadastrados na unidade de saúde</vt:lpstr>
      <vt:lpstr>Objetivo 3: Melhorar a adesão de hipertensos e/ou diabéticos ao programa. </vt:lpstr>
      <vt:lpstr>Objetivo 4: Melhorar o registro das informações.</vt:lpstr>
      <vt:lpstr>Objetivo 5: Mapear hipertensos e diabéticos de risco para doença cardiovascular. </vt:lpstr>
      <vt:lpstr>Objetivo 6: Promover a saúde de hipertensos e diabéticos.</vt:lpstr>
      <vt:lpstr>Apresentação do PowerPoint</vt:lpstr>
      <vt:lpstr>Discussão</vt:lpstr>
      <vt:lpstr>Reflexão crítica sobre aprendizagem</vt:lpstr>
      <vt:lpstr>  AGRADECIMENTOS 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ABERTA DO SUS UNIVERSIDADE FEDERAL DE PELOTAS Especialização em Saúde da Família Modalidade a Distância Turma 8</dc:title>
  <dc:creator>Talita Helena</dc:creator>
  <cp:lastModifiedBy>Talita Monteiro</cp:lastModifiedBy>
  <cp:revision>44</cp:revision>
  <dcterms:created xsi:type="dcterms:W3CDTF">2015-08-05T17:36:44Z</dcterms:created>
  <dcterms:modified xsi:type="dcterms:W3CDTF">2015-10-22T23:49:25Z</dcterms:modified>
</cp:coreProperties>
</file>