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352" r:id="rId2"/>
    <p:sldId id="322" r:id="rId3"/>
    <p:sldId id="261" r:id="rId4"/>
    <p:sldId id="264" r:id="rId5"/>
    <p:sldId id="347" r:id="rId6"/>
    <p:sldId id="349" r:id="rId7"/>
    <p:sldId id="350" r:id="rId8"/>
    <p:sldId id="351" r:id="rId9"/>
    <p:sldId id="274" r:id="rId10"/>
    <p:sldId id="275" r:id="rId11"/>
    <p:sldId id="286" r:id="rId12"/>
    <p:sldId id="336" r:id="rId13"/>
    <p:sldId id="337" r:id="rId14"/>
    <p:sldId id="338" r:id="rId15"/>
    <p:sldId id="339" r:id="rId16"/>
    <p:sldId id="340" r:id="rId17"/>
    <p:sldId id="341" r:id="rId18"/>
    <p:sldId id="304" r:id="rId19"/>
    <p:sldId id="342" r:id="rId20"/>
    <p:sldId id="343" r:id="rId21"/>
    <p:sldId id="344" r:id="rId22"/>
    <p:sldId id="345" r:id="rId23"/>
    <p:sldId id="346" r:id="rId24"/>
    <p:sldId id="312" r:id="rId25"/>
    <p:sldId id="315" r:id="rId26"/>
    <p:sldId id="317" r:id="rId27"/>
    <p:sldId id="353" r:id="rId2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717" autoAdjust="0"/>
  </p:normalViewPr>
  <p:slideViewPr>
    <p:cSldViewPr>
      <p:cViewPr>
        <p:scale>
          <a:sx n="70" d="100"/>
          <a:sy n="70" d="100"/>
        </p:scale>
        <p:origin x="-1164" y="-8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Meus%20Documentos\EAD%20-%20ESF\Coordena&#231;&#227;o%20Pedag&#243;gica\Grupos%207,%208%20e%209\Orienta&#231;&#227;o%20de%20alunos\Eliete%20Beatriz%20Haupenthal\Unidade%203\Semana%2018\Planilha%20Ca%20de%20&#250;tero%202.xls" TargetMode="External"/></Relationships>
</file>

<file path=ppt/charts/_rels/chart10.xml.rels><?xml version="1.0" encoding="UTF-8" standalone="yes"?>
<Relationships xmlns="http://schemas.openxmlformats.org/package/2006/relationships"><Relationship Id="rId1" Type="http://schemas.openxmlformats.org/officeDocument/2006/relationships/package" Target="../embeddings/Planilha_do_Microsoft_Office_Excel4.xlsx"/></Relationships>
</file>

<file path=ppt/charts/_rels/chart11.xml.rels><?xml version="1.0" encoding="UTF-8" standalone="yes"?>
<Relationships xmlns="http://schemas.openxmlformats.org/package/2006/relationships"><Relationship Id="rId1" Type="http://schemas.openxmlformats.org/officeDocument/2006/relationships/package" Target="../embeddings/Planilha_do_Microsoft_Office_Excel5.xlsx"/></Relationships>
</file>

<file path=ppt/charts/_rels/chart2.xml.rels><?xml version="1.0" encoding="UTF-8" standalone="yes"?>
<Relationships xmlns="http://schemas.openxmlformats.org/package/2006/relationships"><Relationship Id="rId1" Type="http://schemas.openxmlformats.org/officeDocument/2006/relationships/oleObject" Target="file:///C:\Meus%20Documentos\EAD%20-%20ESF\Coordena&#231;&#227;o%20Pedag&#243;gica\Grupos%207,%208%20e%209\Orienta&#231;&#227;o%20de%20alunos\Eliete%20Beatriz%20Haupenthal\Unidade%203\Semana%2018\planilha%20Ca%20Mama%20Eliete%20(2).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Meus%20Documentos\EAD%20-%20ESF\Coordena&#231;&#227;o%20Pedag&#243;gica\Grupos%207,%208%20e%209\Orienta&#231;&#227;o%20de%20alunos\Eliete%20Beatriz%20Haupenthal\Unidade%203\Semana%2018\Planilha%20Ca%20de%20&#250;tero%202.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Meus%20Documentos\EAD%20-%20ESF\Coordena&#231;&#227;o%20Pedag&#243;gica\Grupos%207,%208%20e%209\Orienta&#231;&#227;o%20de%20alunos\Eliete%20Beatriz%20Haupenthal\Unidade%203\Semana%2018\planilha%20Ca%20Mama%20Eliete%20(2).xls" TargetMode="External"/></Relationships>
</file>

<file path=ppt/charts/_rels/chart5.xml.rels><?xml version="1.0" encoding="UTF-8" standalone="yes"?>
<Relationships xmlns="http://schemas.openxmlformats.org/package/2006/relationships"><Relationship Id="rId1" Type="http://schemas.openxmlformats.org/officeDocument/2006/relationships/package" Target="../embeddings/Planilha_do_Microsoft_Office_Excel1.xlsx"/></Relationships>
</file>

<file path=ppt/charts/_rels/chart6.xml.rels><?xml version="1.0" encoding="UTF-8" standalone="yes"?>
<Relationships xmlns="http://schemas.openxmlformats.org/package/2006/relationships"><Relationship Id="rId1" Type="http://schemas.openxmlformats.org/officeDocument/2006/relationships/package" Target="../embeddings/Planilha_do_Microsoft_Office_Excel2.xlsx"/></Relationships>
</file>

<file path=ppt/charts/_rels/chart7.xml.rels><?xml version="1.0" encoding="UTF-8" standalone="yes"?>
<Relationships xmlns="http://schemas.openxmlformats.org/package/2006/relationships"><Relationship Id="rId1" Type="http://schemas.openxmlformats.org/officeDocument/2006/relationships/oleObject" Target="file:///C:\Meus%20Documentos\EAD%20-%20ESF\Coordena&#231;&#227;o%20Pedag&#243;gica\Grupos%207,%208%20e%209\Orienta&#231;&#227;o%20de%20alunos\Eliete%20Beatriz%20Haupenthal\Unidade%203\Semana%2018\Planilha%20Ca%20de%20&#250;tero%202.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Meus%20Documentos\EAD%20-%20ESF\Coordena&#231;&#227;o%20Pedag&#243;gica\Grupos%207,%208%20e%209\Orienta&#231;&#227;o%20de%20alunos\Eliete%20Beatriz%20Haupenthal\Unidade%203\Semana%2018\planilha%20Ca%20Mama%20Eliete%20(2).xls" TargetMode="External"/></Relationships>
</file>

<file path=ppt/charts/_rels/chart9.xml.rels><?xml version="1.0" encoding="UTF-8" standalone="yes"?>
<Relationships xmlns="http://schemas.openxmlformats.org/package/2006/relationships"><Relationship Id="rId1" Type="http://schemas.openxmlformats.org/officeDocument/2006/relationships/package" Target="../embeddings/Planilha_do_Microsoft_Office_Excel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pt-BR"/>
  <c:style val="18"/>
  <c:chart>
    <c:title>
      <c:layout/>
      <c:spPr>
        <a:noFill/>
        <a:ln w="25400">
          <a:noFill/>
        </a:ln>
      </c:spPr>
      <c:txPr>
        <a:bodyPr/>
        <a:lstStyle/>
        <a:p>
          <a:pPr>
            <a:defRPr sz="1800" b="1" i="0" u="none" strike="noStrike" baseline="0">
              <a:solidFill>
                <a:srgbClr val="000000"/>
              </a:solidFill>
              <a:latin typeface="Calibri"/>
              <a:ea typeface="Calibri"/>
              <a:cs typeface="Calibri"/>
            </a:defRPr>
          </a:pPr>
          <a:endParaRPr lang="pt-BR"/>
        </a:p>
      </c:txPr>
    </c:title>
    <c:plotArea>
      <c:layout>
        <c:manualLayout>
          <c:layoutTarget val="inner"/>
          <c:xMode val="edge"/>
          <c:yMode val="edge"/>
          <c:x val="0.12553191489361687"/>
          <c:y val="0.27343802154163654"/>
          <c:w val="0.8361702127659576"/>
          <c:h val="0.60546990484219521"/>
        </c:manualLayout>
      </c:layout>
      <c:barChart>
        <c:barDir val="col"/>
        <c:grouping val="clustered"/>
        <c:ser>
          <c:idx val="0"/>
          <c:order val="0"/>
          <c:tx>
            <c:strRef>
              <c:f>Indicadores!$C$5</c:f>
              <c:strCache>
                <c:ptCount val="1"/>
                <c:pt idx="0">
                  <c:v>Cobertura do programa de prevenção ao CA de colo uterino </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cat>
            <c:strRef>
              <c:f>Indicadores!$D$4:$G$4</c:f>
              <c:strCache>
                <c:ptCount val="4"/>
                <c:pt idx="0">
                  <c:v>Mês 1</c:v>
                </c:pt>
                <c:pt idx="1">
                  <c:v>Mês 2</c:v>
                </c:pt>
                <c:pt idx="2">
                  <c:v>Mês 3</c:v>
                </c:pt>
                <c:pt idx="3">
                  <c:v>Mês 4</c:v>
                </c:pt>
              </c:strCache>
            </c:strRef>
          </c:cat>
          <c:val>
            <c:numRef>
              <c:f>Indicadores!$D$5:$G$5</c:f>
              <c:numCache>
                <c:formatCode>0.0%</c:formatCode>
                <c:ptCount val="4"/>
                <c:pt idx="0">
                  <c:v>0.1806020066889632</c:v>
                </c:pt>
                <c:pt idx="1">
                  <c:v>0.79933110367892979</c:v>
                </c:pt>
                <c:pt idx="2">
                  <c:v>0.97993311036789499</c:v>
                </c:pt>
                <c:pt idx="3">
                  <c:v>0.97993311036789499</c:v>
                </c:pt>
              </c:numCache>
            </c:numRef>
          </c:val>
        </c:ser>
        <c:axId val="69297664"/>
        <c:axId val="69299200"/>
      </c:barChart>
      <c:catAx>
        <c:axId val="69297664"/>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9299200"/>
        <c:crosses val="autoZero"/>
        <c:auto val="1"/>
        <c:lblAlgn val="ctr"/>
        <c:lblOffset val="100"/>
      </c:catAx>
      <c:valAx>
        <c:axId val="69299200"/>
        <c:scaling>
          <c:orientation val="minMax"/>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9297664"/>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pt-BR"/>
  <c:chart>
    <c:title>
      <c:tx>
        <c:rich>
          <a:bodyPr/>
          <a:lstStyle/>
          <a:p>
            <a:pPr>
              <a:defRPr sz="1800"/>
            </a:pPr>
            <a:r>
              <a:rPr lang="pt-BR" sz="1800"/>
              <a:t>Proporção</a:t>
            </a:r>
            <a:r>
              <a:rPr lang="pt-BR" sz="1800" baseline="0"/>
              <a:t> de mulheres entre 25 e 69 anos de idade que receberam orientação sobre DSTs</a:t>
            </a:r>
            <a:endParaRPr lang="pt-BR" sz="1800"/>
          </a:p>
        </c:rich>
      </c:tx>
    </c:title>
    <c:plotArea>
      <c:layout/>
      <c:barChart>
        <c:barDir val="col"/>
        <c:grouping val="clustered"/>
        <c:ser>
          <c:idx val="0"/>
          <c:order val="0"/>
          <c:tx>
            <c:strRef>
              <c:f>Plan1!$B$1</c:f>
              <c:strCache>
                <c:ptCount val="1"/>
                <c:pt idx="0">
                  <c:v>Ca de ùtero</c:v>
                </c:pt>
              </c:strCache>
            </c:strRef>
          </c:tx>
          <c:cat>
            <c:strRef>
              <c:f>Plan1!$A$2:$A$5</c:f>
              <c:strCache>
                <c:ptCount val="4"/>
                <c:pt idx="0">
                  <c:v>Mês 1</c:v>
                </c:pt>
                <c:pt idx="1">
                  <c:v>Mês 2</c:v>
                </c:pt>
                <c:pt idx="2">
                  <c:v>Mês 3</c:v>
                </c:pt>
                <c:pt idx="3">
                  <c:v>Mês 4</c:v>
                </c:pt>
              </c:strCache>
            </c:strRef>
          </c:cat>
          <c:val>
            <c:numRef>
              <c:f>Plan1!$B$2:$B$5</c:f>
              <c:numCache>
                <c:formatCode>General</c:formatCode>
                <c:ptCount val="4"/>
                <c:pt idx="0">
                  <c:v>96</c:v>
                </c:pt>
                <c:pt idx="1">
                  <c:v>97.8</c:v>
                </c:pt>
                <c:pt idx="2">
                  <c:v>97.8</c:v>
                </c:pt>
                <c:pt idx="3">
                  <c:v>98.1</c:v>
                </c:pt>
              </c:numCache>
            </c:numRef>
          </c:val>
        </c:ser>
        <c:ser>
          <c:idx val="1"/>
          <c:order val="1"/>
          <c:tx>
            <c:strRef>
              <c:f>Plan1!$C$1</c:f>
              <c:strCache>
                <c:ptCount val="1"/>
                <c:pt idx="0">
                  <c:v>Ca de mama</c:v>
                </c:pt>
              </c:strCache>
            </c:strRef>
          </c:tx>
          <c:cat>
            <c:strRef>
              <c:f>Plan1!$A$2:$A$5</c:f>
              <c:strCache>
                <c:ptCount val="4"/>
                <c:pt idx="0">
                  <c:v>Mês 1</c:v>
                </c:pt>
                <c:pt idx="1">
                  <c:v>Mês 2</c:v>
                </c:pt>
                <c:pt idx="2">
                  <c:v>Mês 3</c:v>
                </c:pt>
                <c:pt idx="3">
                  <c:v>Mês 4</c:v>
                </c:pt>
              </c:strCache>
            </c:strRef>
          </c:cat>
          <c:val>
            <c:numRef>
              <c:f>Plan1!$C$2:$C$5</c:f>
              <c:numCache>
                <c:formatCode>General</c:formatCode>
                <c:ptCount val="4"/>
                <c:pt idx="1">
                  <c:v>100</c:v>
                </c:pt>
                <c:pt idx="2">
                  <c:v>114.9</c:v>
                </c:pt>
                <c:pt idx="3">
                  <c:v>98.6</c:v>
                </c:pt>
              </c:numCache>
            </c:numRef>
          </c:val>
        </c:ser>
        <c:ser>
          <c:idx val="2"/>
          <c:order val="2"/>
          <c:tx>
            <c:strRef>
              <c:f>Plan1!$D$1</c:f>
              <c:strCache>
                <c:ptCount val="1"/>
                <c:pt idx="0">
                  <c:v>Colunas1</c:v>
                </c:pt>
              </c:strCache>
            </c:strRef>
          </c:tx>
          <c:cat>
            <c:strRef>
              <c:f>Plan1!$A$2:$A$5</c:f>
              <c:strCache>
                <c:ptCount val="4"/>
                <c:pt idx="0">
                  <c:v>Mês 1</c:v>
                </c:pt>
                <c:pt idx="1">
                  <c:v>Mês 2</c:v>
                </c:pt>
                <c:pt idx="2">
                  <c:v>Mês 3</c:v>
                </c:pt>
                <c:pt idx="3">
                  <c:v>Mês 4</c:v>
                </c:pt>
              </c:strCache>
            </c:strRef>
          </c:cat>
          <c:val>
            <c:numRef>
              <c:f>Plan1!$D$2:$D$5</c:f>
              <c:numCache>
                <c:formatCode>General</c:formatCode>
                <c:ptCount val="4"/>
              </c:numCache>
            </c:numRef>
          </c:val>
        </c:ser>
        <c:axId val="133004288"/>
        <c:axId val="133067904"/>
      </c:barChart>
      <c:catAx>
        <c:axId val="133004288"/>
        <c:scaling>
          <c:orientation val="minMax"/>
        </c:scaling>
        <c:axPos val="b"/>
        <c:majorTickMark val="none"/>
        <c:tickLblPos val="nextTo"/>
        <c:crossAx val="133067904"/>
        <c:crosses val="autoZero"/>
        <c:auto val="1"/>
        <c:lblAlgn val="ctr"/>
        <c:lblOffset val="100"/>
      </c:catAx>
      <c:valAx>
        <c:axId val="133067904"/>
        <c:scaling>
          <c:orientation val="minMax"/>
        </c:scaling>
        <c:axPos val="l"/>
        <c:majorGridlines/>
        <c:numFmt formatCode="General" sourceLinked="1"/>
        <c:majorTickMark val="none"/>
        <c:tickLblPos val="nextTo"/>
        <c:crossAx val="133004288"/>
        <c:crosses val="autoZero"/>
        <c:crossBetween val="between"/>
      </c:valAx>
    </c:plotArea>
    <c:legend>
      <c:legendPos val="r"/>
      <c:legendEntry>
        <c:idx val="2"/>
        <c:delete val="1"/>
      </c:legendEntry>
    </c:legend>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pt-BR"/>
  <c:chart>
    <c:title>
      <c:tx>
        <c:rich>
          <a:bodyPr/>
          <a:lstStyle/>
          <a:p>
            <a:pPr>
              <a:defRPr/>
            </a:pPr>
            <a:r>
              <a:rPr lang="pt-BR" sz="1800" dirty="0"/>
              <a:t>Proporção</a:t>
            </a:r>
            <a:r>
              <a:rPr lang="pt-BR" sz="1800" baseline="0" dirty="0"/>
              <a:t> de mulheres nas faixas etária propostas que participaram das ações</a:t>
            </a:r>
            <a:endParaRPr lang="pt-BR" sz="1800" dirty="0"/>
          </a:p>
        </c:rich>
      </c:tx>
    </c:title>
    <c:plotArea>
      <c:layout>
        <c:manualLayout>
          <c:layoutTarget val="inner"/>
          <c:xMode val="edge"/>
          <c:yMode val="edge"/>
          <c:x val="8.8160458070681194E-2"/>
          <c:y val="0.19916355446498435"/>
          <c:w val="0.67581054955148578"/>
          <c:h val="0.66989161126074936"/>
        </c:manualLayout>
      </c:layout>
      <c:barChart>
        <c:barDir val="col"/>
        <c:grouping val="clustered"/>
        <c:ser>
          <c:idx val="0"/>
          <c:order val="0"/>
          <c:tx>
            <c:strRef>
              <c:f>Plan1!$B$1</c:f>
              <c:strCache>
                <c:ptCount val="1"/>
                <c:pt idx="0">
                  <c:v>Câncer de ùtero</c:v>
                </c:pt>
              </c:strCache>
            </c:strRef>
          </c:tx>
          <c:cat>
            <c:strRef>
              <c:f>Plan1!$A$2:$A$5</c:f>
              <c:strCache>
                <c:ptCount val="4"/>
                <c:pt idx="0">
                  <c:v>Mês 1</c:v>
                </c:pt>
                <c:pt idx="1">
                  <c:v>Mês 2</c:v>
                </c:pt>
                <c:pt idx="2">
                  <c:v>Mês 3</c:v>
                </c:pt>
                <c:pt idx="3">
                  <c:v>Mês 4</c:v>
                </c:pt>
              </c:strCache>
            </c:strRef>
          </c:cat>
          <c:val>
            <c:numRef>
              <c:f>Plan1!$B$2:$B$5</c:f>
              <c:numCache>
                <c:formatCode>General</c:formatCode>
                <c:ptCount val="4"/>
                <c:pt idx="0">
                  <c:v>100</c:v>
                </c:pt>
                <c:pt idx="1">
                  <c:v>96.2</c:v>
                </c:pt>
                <c:pt idx="2">
                  <c:v>98</c:v>
                </c:pt>
                <c:pt idx="3">
                  <c:v>98.3</c:v>
                </c:pt>
              </c:numCache>
            </c:numRef>
          </c:val>
        </c:ser>
        <c:ser>
          <c:idx val="1"/>
          <c:order val="1"/>
          <c:tx>
            <c:strRef>
              <c:f>Plan1!$C$1</c:f>
              <c:strCache>
                <c:ptCount val="1"/>
                <c:pt idx="0">
                  <c:v>Câncer de mama</c:v>
                </c:pt>
              </c:strCache>
            </c:strRef>
          </c:tx>
          <c:cat>
            <c:strRef>
              <c:f>Plan1!$A$2:$A$5</c:f>
              <c:strCache>
                <c:ptCount val="4"/>
                <c:pt idx="0">
                  <c:v>Mês 1</c:v>
                </c:pt>
                <c:pt idx="1">
                  <c:v>Mês 2</c:v>
                </c:pt>
                <c:pt idx="2">
                  <c:v>Mês 3</c:v>
                </c:pt>
                <c:pt idx="3">
                  <c:v>Mês 4</c:v>
                </c:pt>
              </c:strCache>
            </c:strRef>
          </c:cat>
          <c:val>
            <c:numRef>
              <c:f>Plan1!$C$2:$C$5</c:f>
              <c:numCache>
                <c:formatCode>General</c:formatCode>
                <c:ptCount val="4"/>
                <c:pt idx="0">
                  <c:v>100</c:v>
                </c:pt>
                <c:pt idx="1">
                  <c:v>100</c:v>
                </c:pt>
                <c:pt idx="2">
                  <c:v>114.9</c:v>
                </c:pt>
                <c:pt idx="3">
                  <c:v>98.8</c:v>
                </c:pt>
              </c:numCache>
            </c:numRef>
          </c:val>
        </c:ser>
        <c:ser>
          <c:idx val="2"/>
          <c:order val="2"/>
          <c:tx>
            <c:strRef>
              <c:f>Plan1!$D$1</c:f>
              <c:strCache>
                <c:ptCount val="1"/>
                <c:pt idx="0">
                  <c:v>Colunas1</c:v>
                </c:pt>
              </c:strCache>
            </c:strRef>
          </c:tx>
          <c:cat>
            <c:strRef>
              <c:f>Plan1!$A$2:$A$5</c:f>
              <c:strCache>
                <c:ptCount val="4"/>
                <c:pt idx="0">
                  <c:v>Mês 1</c:v>
                </c:pt>
                <c:pt idx="1">
                  <c:v>Mês 2</c:v>
                </c:pt>
                <c:pt idx="2">
                  <c:v>Mês 3</c:v>
                </c:pt>
                <c:pt idx="3">
                  <c:v>Mês 4</c:v>
                </c:pt>
              </c:strCache>
            </c:strRef>
          </c:cat>
          <c:val>
            <c:numRef>
              <c:f>Plan1!$D$2:$D$5</c:f>
              <c:numCache>
                <c:formatCode>General</c:formatCode>
                <c:ptCount val="4"/>
              </c:numCache>
            </c:numRef>
          </c:val>
        </c:ser>
        <c:axId val="133183360"/>
        <c:axId val="133184896"/>
      </c:barChart>
      <c:catAx>
        <c:axId val="133183360"/>
        <c:scaling>
          <c:orientation val="minMax"/>
        </c:scaling>
        <c:axPos val="b"/>
        <c:majorTickMark val="none"/>
        <c:tickLblPos val="nextTo"/>
        <c:crossAx val="133184896"/>
        <c:crosses val="autoZero"/>
        <c:auto val="1"/>
        <c:lblAlgn val="ctr"/>
        <c:lblOffset val="100"/>
      </c:catAx>
      <c:valAx>
        <c:axId val="133184896"/>
        <c:scaling>
          <c:orientation val="minMax"/>
        </c:scaling>
        <c:axPos val="l"/>
        <c:majorGridlines/>
        <c:numFmt formatCode="General" sourceLinked="1"/>
        <c:majorTickMark val="none"/>
        <c:tickLblPos val="nextTo"/>
        <c:crossAx val="133183360"/>
        <c:crosses val="autoZero"/>
        <c:crossBetween val="between"/>
      </c:valAx>
    </c:plotArea>
    <c:legend>
      <c:legendPos val="r"/>
      <c:legendEntry>
        <c:idx val="2"/>
        <c:delete val="1"/>
      </c:legendEntry>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pt-BR"/>
  <c:style val="18"/>
  <c:chart>
    <c:title>
      <c:spPr>
        <a:noFill/>
        <a:ln w="25400">
          <a:noFill/>
        </a:ln>
      </c:spPr>
      <c:txPr>
        <a:bodyPr/>
        <a:lstStyle/>
        <a:p>
          <a:pPr>
            <a:defRPr sz="1800" b="1" i="0" u="none" strike="noStrike" baseline="0">
              <a:solidFill>
                <a:srgbClr val="000000"/>
              </a:solidFill>
              <a:latin typeface="Calibri"/>
              <a:ea typeface="Calibri"/>
              <a:cs typeface="Calibri"/>
            </a:defRPr>
          </a:pPr>
          <a:endParaRPr lang="pt-BR"/>
        </a:p>
      </c:txPr>
    </c:title>
    <c:plotArea>
      <c:layout>
        <c:manualLayout>
          <c:layoutTarget val="inner"/>
          <c:xMode val="edge"/>
          <c:yMode val="edge"/>
          <c:x val="0.12606863913227759"/>
          <c:y val="0.28455397514122532"/>
          <c:w val="0.83547182882576454"/>
          <c:h val="0.58943323422110849"/>
        </c:manualLayout>
      </c:layout>
      <c:barChart>
        <c:barDir val="col"/>
        <c:grouping val="clustered"/>
        <c:ser>
          <c:idx val="0"/>
          <c:order val="0"/>
          <c:tx>
            <c:strRef>
              <c:f>Indicadores!$C$7</c:f>
              <c:strCache>
                <c:ptCount val="1"/>
                <c:pt idx="0">
                  <c:v>Cobertura do programa de prevenção ao CA de mama</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cat>
            <c:strRef>
              <c:f>Indicadores!$D$6:$G$6</c:f>
              <c:strCache>
                <c:ptCount val="4"/>
                <c:pt idx="0">
                  <c:v>Mês 1</c:v>
                </c:pt>
                <c:pt idx="1">
                  <c:v>Mês 2</c:v>
                </c:pt>
                <c:pt idx="2">
                  <c:v>Mês 3</c:v>
                </c:pt>
                <c:pt idx="3">
                  <c:v>Mês 4</c:v>
                </c:pt>
              </c:strCache>
            </c:strRef>
          </c:cat>
          <c:val>
            <c:numRef>
              <c:f>Indicadores!$D$7:$G$7</c:f>
              <c:numCache>
                <c:formatCode>0.0%</c:formatCode>
                <c:ptCount val="4"/>
                <c:pt idx="0">
                  <c:v>0</c:v>
                </c:pt>
                <c:pt idx="1">
                  <c:v>0.14018691588785046</c:v>
                </c:pt>
                <c:pt idx="2">
                  <c:v>0.85981308411214952</c:v>
                </c:pt>
                <c:pt idx="3">
                  <c:v>1</c:v>
                </c:pt>
              </c:numCache>
            </c:numRef>
          </c:val>
        </c:ser>
        <c:axId val="69950848"/>
        <c:axId val="69960832"/>
      </c:barChart>
      <c:catAx>
        <c:axId val="69950848"/>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9960832"/>
        <c:crosses val="autoZero"/>
        <c:auto val="1"/>
        <c:lblAlgn val="ctr"/>
        <c:lblOffset val="100"/>
      </c:catAx>
      <c:valAx>
        <c:axId val="69960832"/>
        <c:scaling>
          <c:orientation val="minMax"/>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69950848"/>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pt-BR"/>
  <c:chart>
    <c:title>
      <c:spPr>
        <a:noFill/>
        <a:ln w="25400">
          <a:noFill/>
        </a:ln>
      </c:spPr>
      <c:txPr>
        <a:bodyPr/>
        <a:lstStyle/>
        <a:p>
          <a:pPr>
            <a:defRPr sz="1600" b="1" i="0" u="none" strike="noStrike" baseline="0">
              <a:solidFill>
                <a:srgbClr val="000000"/>
              </a:solidFill>
              <a:latin typeface="Calibri"/>
              <a:ea typeface="Calibri"/>
              <a:cs typeface="Calibri"/>
            </a:defRPr>
          </a:pPr>
          <a:endParaRPr lang="pt-BR"/>
        </a:p>
      </c:txPr>
    </c:title>
    <c:plotArea>
      <c:layout>
        <c:manualLayout>
          <c:layoutTarget val="inner"/>
          <c:xMode val="edge"/>
          <c:yMode val="edge"/>
          <c:x val="0.12960821832754768"/>
          <c:y val="0.38989245477889317"/>
          <c:w val="0.83441035452443402"/>
          <c:h val="0.49458570937519547"/>
        </c:manualLayout>
      </c:layout>
      <c:barChart>
        <c:barDir val="col"/>
        <c:grouping val="clustered"/>
        <c:ser>
          <c:idx val="0"/>
          <c:order val="0"/>
          <c:tx>
            <c:strRef>
              <c:f>Indicadores!$C$11</c:f>
              <c:strCache>
                <c:ptCount val="1"/>
                <c:pt idx="0">
                  <c:v>Proporção de mulheres entre 25 e 64 anos moradoras no território com exame citopatológico para câncer de colo uterino em dia</c:v>
                </c:pt>
              </c:strCache>
            </c:strRef>
          </c:tx>
          <c:spPr>
            <a:solidFill>
              <a:srgbClr val="E46C0A"/>
            </a:solidFill>
            <a:ln w="25400">
              <a:noFill/>
            </a:ln>
          </c:spPr>
          <c:cat>
            <c:strRef>
              <c:f>Indicadores!$D$10:$G$10</c:f>
              <c:strCache>
                <c:ptCount val="4"/>
                <c:pt idx="0">
                  <c:v>Mês 1</c:v>
                </c:pt>
                <c:pt idx="1">
                  <c:v>Mês 2</c:v>
                </c:pt>
                <c:pt idx="2">
                  <c:v>Mês 3</c:v>
                </c:pt>
                <c:pt idx="3">
                  <c:v>Mês 4</c:v>
                </c:pt>
              </c:strCache>
            </c:strRef>
          </c:cat>
          <c:val>
            <c:numRef>
              <c:f>Indicadores!$D$11:$G$11</c:f>
              <c:numCache>
                <c:formatCode>0.0%</c:formatCode>
                <c:ptCount val="4"/>
                <c:pt idx="0">
                  <c:v>1</c:v>
                </c:pt>
                <c:pt idx="1">
                  <c:v>0.63389121338913168</c:v>
                </c:pt>
                <c:pt idx="2">
                  <c:v>0.72013651877133056</c:v>
                </c:pt>
                <c:pt idx="3">
                  <c:v>0.72866894197952214</c:v>
                </c:pt>
              </c:numCache>
            </c:numRef>
          </c:val>
        </c:ser>
        <c:axId val="70129152"/>
        <c:axId val="70130688"/>
      </c:barChart>
      <c:catAx>
        <c:axId val="70129152"/>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70130688"/>
        <c:crosses val="autoZero"/>
        <c:auto val="1"/>
        <c:lblAlgn val="ctr"/>
        <c:lblOffset val="100"/>
      </c:catAx>
      <c:valAx>
        <c:axId val="70130688"/>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70129152"/>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pt-BR"/>
  <c:chart>
    <c:title>
      <c:tx>
        <c:rich>
          <a:bodyPr/>
          <a:lstStyle/>
          <a:p>
            <a:pPr>
              <a:defRPr sz="1800" b="1" i="0" u="none" strike="noStrike" baseline="0">
                <a:solidFill>
                  <a:srgbClr val="000000"/>
                </a:solidFill>
                <a:latin typeface="Calibri"/>
                <a:ea typeface="Calibri"/>
                <a:cs typeface="Calibri"/>
              </a:defRPr>
            </a:pPr>
            <a:r>
              <a:rPr lang="pt-BR" sz="1800" dirty="0"/>
              <a:t>Proporção de mulheres entre 50 e 69 anos residentes na área com mamografia em </a:t>
            </a:r>
            <a:r>
              <a:rPr lang="pt-BR" sz="1800" dirty="0" smtClean="0"/>
              <a:t>dia</a:t>
            </a:r>
            <a:endParaRPr lang="pt-BR" sz="1800" dirty="0"/>
          </a:p>
        </c:rich>
      </c:tx>
      <c:spPr>
        <a:noFill/>
        <a:ln w="25400">
          <a:noFill/>
        </a:ln>
      </c:spPr>
    </c:title>
    <c:plotArea>
      <c:layout>
        <c:manualLayout>
          <c:layoutTarget val="inner"/>
          <c:xMode val="edge"/>
          <c:yMode val="edge"/>
          <c:x val="0.12688198689933441"/>
          <c:y val="0.36322949487960776"/>
          <c:w val="0.83441035452443402"/>
          <c:h val="0.48879030792440886"/>
        </c:manualLayout>
      </c:layout>
      <c:barChart>
        <c:barDir val="col"/>
        <c:grouping val="clustered"/>
        <c:ser>
          <c:idx val="0"/>
          <c:order val="0"/>
          <c:tx>
            <c:strRef>
              <c:f>Indicadores!$C$21</c:f>
              <c:strCache>
                <c:ptCount val="1"/>
                <c:pt idx="0">
                  <c:v>Proporção de mulheres entre 50 e 69 anos residentes na área com mamografia em dia.</c:v>
                </c:pt>
              </c:strCache>
            </c:strRef>
          </c:tx>
          <c:spPr>
            <a:solidFill>
              <a:srgbClr val="E46C0A"/>
            </a:solidFill>
            <a:ln w="25400">
              <a:noFill/>
            </a:ln>
          </c:spPr>
          <c:cat>
            <c:strRef>
              <c:f>Indicadores!$D$20:$G$20</c:f>
              <c:strCache>
                <c:ptCount val="4"/>
                <c:pt idx="0">
                  <c:v>Mês 1</c:v>
                </c:pt>
                <c:pt idx="1">
                  <c:v>Mês 2</c:v>
                </c:pt>
                <c:pt idx="2">
                  <c:v>Mês 3</c:v>
                </c:pt>
                <c:pt idx="3">
                  <c:v>Mês 4</c:v>
                </c:pt>
              </c:strCache>
            </c:strRef>
          </c:cat>
          <c:val>
            <c:numRef>
              <c:f>Indicadores!$D$21:$G$21</c:f>
              <c:numCache>
                <c:formatCode>0.0%</c:formatCode>
                <c:ptCount val="4"/>
                <c:pt idx="0">
                  <c:v>0</c:v>
                </c:pt>
                <c:pt idx="1">
                  <c:v>0.26666666666666738</c:v>
                </c:pt>
                <c:pt idx="2">
                  <c:v>0.86594202898550765</c:v>
                </c:pt>
                <c:pt idx="3">
                  <c:v>0.76323987538941318</c:v>
                </c:pt>
              </c:numCache>
            </c:numRef>
          </c:val>
        </c:ser>
        <c:axId val="70180864"/>
        <c:axId val="70182400"/>
      </c:barChart>
      <c:catAx>
        <c:axId val="70180864"/>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70182400"/>
        <c:crosses val="autoZero"/>
        <c:auto val="1"/>
        <c:lblAlgn val="ctr"/>
        <c:lblOffset val="100"/>
      </c:catAx>
      <c:valAx>
        <c:axId val="70182400"/>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70180864"/>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pt-BR"/>
  <c:chart>
    <c:title>
      <c:tx>
        <c:rich>
          <a:bodyPr/>
          <a:lstStyle/>
          <a:p>
            <a:pPr>
              <a:defRPr sz="1600"/>
            </a:pPr>
            <a:r>
              <a:rPr lang="pt-BR" sz="1600"/>
              <a:t>Proporção</a:t>
            </a:r>
            <a:r>
              <a:rPr lang="pt-BR" sz="1600" baseline="0"/>
              <a:t> de mulheres entre 25 e 64 anos de idade residentes na área de cobertura da UBS que nunca realizaram o exame</a:t>
            </a:r>
            <a:endParaRPr lang="pt-BR" sz="1600"/>
          </a:p>
        </c:rich>
      </c:tx>
    </c:title>
    <c:plotArea>
      <c:layout/>
      <c:barChart>
        <c:barDir val="col"/>
        <c:grouping val="stacked"/>
        <c:ser>
          <c:idx val="0"/>
          <c:order val="0"/>
          <c:tx>
            <c:strRef>
              <c:f>Plan1!$B$1</c:f>
              <c:strCache>
                <c:ptCount val="1"/>
                <c:pt idx="0">
                  <c:v>Série 1</c:v>
                </c:pt>
              </c:strCache>
            </c:strRef>
          </c:tx>
          <c:cat>
            <c:strRef>
              <c:f>Plan1!$A$2:$A$5</c:f>
              <c:strCache>
                <c:ptCount val="4"/>
                <c:pt idx="0">
                  <c:v>Mês 1</c:v>
                </c:pt>
                <c:pt idx="1">
                  <c:v>Mês 2</c:v>
                </c:pt>
                <c:pt idx="2">
                  <c:v>Mês 3</c:v>
                </c:pt>
                <c:pt idx="3">
                  <c:v>Mês 4</c:v>
                </c:pt>
              </c:strCache>
            </c:strRef>
          </c:cat>
          <c:val>
            <c:numRef>
              <c:f>Plan1!$B$2:$B$5</c:f>
              <c:numCache>
                <c:formatCode>General</c:formatCode>
                <c:ptCount val="4"/>
                <c:pt idx="1">
                  <c:v>36.6</c:v>
                </c:pt>
                <c:pt idx="2">
                  <c:v>28</c:v>
                </c:pt>
                <c:pt idx="3">
                  <c:v>27.1</c:v>
                </c:pt>
              </c:numCache>
            </c:numRef>
          </c:val>
        </c:ser>
        <c:gapWidth val="55"/>
        <c:overlap val="100"/>
        <c:axId val="133051136"/>
        <c:axId val="133052672"/>
      </c:barChart>
      <c:catAx>
        <c:axId val="133051136"/>
        <c:scaling>
          <c:orientation val="minMax"/>
        </c:scaling>
        <c:axPos val="b"/>
        <c:numFmt formatCode="General" sourceLinked="1"/>
        <c:majorTickMark val="none"/>
        <c:tickLblPos val="nextTo"/>
        <c:crossAx val="133052672"/>
        <c:crosses val="autoZero"/>
        <c:auto val="1"/>
        <c:lblAlgn val="ctr"/>
        <c:lblOffset val="100"/>
      </c:catAx>
      <c:valAx>
        <c:axId val="133052672"/>
        <c:scaling>
          <c:orientation val="minMax"/>
        </c:scaling>
        <c:axPos val="l"/>
        <c:majorGridlines/>
        <c:numFmt formatCode="General" sourceLinked="1"/>
        <c:majorTickMark val="none"/>
        <c:tickLblPos val="nextTo"/>
        <c:crossAx val="133051136"/>
        <c:crosses val="autoZero"/>
        <c:crossBetween val="between"/>
      </c:valAx>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pt-BR"/>
  <c:chart>
    <c:title>
      <c:tx>
        <c:rich>
          <a:bodyPr/>
          <a:lstStyle/>
          <a:p>
            <a:pPr>
              <a:defRPr sz="1400"/>
            </a:pPr>
            <a:r>
              <a:rPr lang="pt-BR" sz="1400" b="1" i="0" u="none" strike="noStrike" baseline="0"/>
              <a:t>Proporção de mulheres que não realizaram os exames conforme periodicidade recomendada buscadas ativamente para realização dos exames</a:t>
            </a:r>
            <a:endParaRPr lang="pt-BR" sz="1400"/>
          </a:p>
        </c:rich>
      </c:tx>
    </c:title>
    <c:plotArea>
      <c:layout/>
      <c:barChart>
        <c:barDir val="col"/>
        <c:grouping val="clustered"/>
        <c:ser>
          <c:idx val="0"/>
          <c:order val="0"/>
          <c:tx>
            <c:strRef>
              <c:f>Plan1!$B$1</c:f>
              <c:strCache>
                <c:ptCount val="1"/>
                <c:pt idx="0">
                  <c:v>Câncer de útero</c:v>
                </c:pt>
              </c:strCache>
            </c:strRef>
          </c:tx>
          <c:cat>
            <c:strRef>
              <c:f>Plan1!$A$2:$A$5</c:f>
              <c:strCache>
                <c:ptCount val="4"/>
                <c:pt idx="0">
                  <c:v>Mês 1</c:v>
                </c:pt>
                <c:pt idx="1">
                  <c:v>Mês 2</c:v>
                </c:pt>
                <c:pt idx="2">
                  <c:v>Mês 3</c:v>
                </c:pt>
                <c:pt idx="3">
                  <c:v>Mês 4</c:v>
                </c:pt>
              </c:strCache>
            </c:strRef>
          </c:cat>
          <c:val>
            <c:numRef>
              <c:f>Plan1!$B$2:$B$5</c:f>
              <c:numCache>
                <c:formatCode>General</c:formatCode>
                <c:ptCount val="4"/>
                <c:pt idx="1">
                  <c:v>36.6</c:v>
                </c:pt>
                <c:pt idx="2">
                  <c:v>28</c:v>
                </c:pt>
                <c:pt idx="3">
                  <c:v>27.1</c:v>
                </c:pt>
              </c:numCache>
            </c:numRef>
          </c:val>
        </c:ser>
        <c:ser>
          <c:idx val="1"/>
          <c:order val="1"/>
          <c:tx>
            <c:strRef>
              <c:f>Plan1!$C$1</c:f>
              <c:strCache>
                <c:ptCount val="1"/>
                <c:pt idx="0">
                  <c:v>Câncer de mama</c:v>
                </c:pt>
              </c:strCache>
            </c:strRef>
          </c:tx>
          <c:cat>
            <c:strRef>
              <c:f>Plan1!$A$2:$A$5</c:f>
              <c:strCache>
                <c:ptCount val="4"/>
                <c:pt idx="0">
                  <c:v>Mês 1</c:v>
                </c:pt>
                <c:pt idx="1">
                  <c:v>Mês 2</c:v>
                </c:pt>
                <c:pt idx="2">
                  <c:v>Mês 3</c:v>
                </c:pt>
                <c:pt idx="3">
                  <c:v>Mês 4</c:v>
                </c:pt>
              </c:strCache>
            </c:strRef>
          </c:cat>
          <c:val>
            <c:numRef>
              <c:f>Plan1!$C$2:$C$5</c:f>
              <c:numCache>
                <c:formatCode>General</c:formatCode>
                <c:ptCount val="4"/>
                <c:pt idx="1">
                  <c:v>73.3</c:v>
                </c:pt>
                <c:pt idx="2">
                  <c:v>13.4</c:v>
                </c:pt>
                <c:pt idx="3">
                  <c:v>23.7</c:v>
                </c:pt>
              </c:numCache>
            </c:numRef>
          </c:val>
        </c:ser>
        <c:ser>
          <c:idx val="2"/>
          <c:order val="2"/>
          <c:tx>
            <c:strRef>
              <c:f>Plan1!$D$1</c:f>
              <c:strCache>
                <c:ptCount val="1"/>
                <c:pt idx="0">
                  <c:v>Colunas1</c:v>
                </c:pt>
              </c:strCache>
            </c:strRef>
          </c:tx>
          <c:cat>
            <c:strRef>
              <c:f>Plan1!$A$2:$A$5</c:f>
              <c:strCache>
                <c:ptCount val="4"/>
                <c:pt idx="0">
                  <c:v>Mês 1</c:v>
                </c:pt>
                <c:pt idx="1">
                  <c:v>Mês 2</c:v>
                </c:pt>
                <c:pt idx="2">
                  <c:v>Mês 3</c:v>
                </c:pt>
                <c:pt idx="3">
                  <c:v>Mês 4</c:v>
                </c:pt>
              </c:strCache>
            </c:strRef>
          </c:cat>
          <c:val>
            <c:numRef>
              <c:f>Plan1!$D$2:$D$5</c:f>
              <c:numCache>
                <c:formatCode>General</c:formatCode>
                <c:ptCount val="4"/>
              </c:numCache>
            </c:numRef>
          </c:val>
        </c:ser>
        <c:axId val="133044864"/>
        <c:axId val="133104000"/>
      </c:barChart>
      <c:catAx>
        <c:axId val="133044864"/>
        <c:scaling>
          <c:orientation val="minMax"/>
        </c:scaling>
        <c:axPos val="b"/>
        <c:numFmt formatCode="General" sourceLinked="1"/>
        <c:majorTickMark val="none"/>
        <c:tickLblPos val="nextTo"/>
        <c:crossAx val="133104000"/>
        <c:crosses val="autoZero"/>
        <c:auto val="1"/>
        <c:lblAlgn val="ctr"/>
        <c:lblOffset val="100"/>
      </c:catAx>
      <c:valAx>
        <c:axId val="133104000"/>
        <c:scaling>
          <c:orientation val="minMax"/>
        </c:scaling>
        <c:axPos val="l"/>
        <c:majorGridlines/>
        <c:numFmt formatCode="General" sourceLinked="1"/>
        <c:majorTickMark val="none"/>
        <c:tickLblPos val="nextTo"/>
        <c:crossAx val="133044864"/>
        <c:crosses val="autoZero"/>
        <c:crossBetween val="between"/>
      </c:valAx>
    </c:plotArea>
    <c:legend>
      <c:legendPos val="r"/>
      <c:legendEntry>
        <c:idx val="2"/>
        <c:delete val="1"/>
      </c:legendEntry>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pt-BR"/>
  <c:chart>
    <c:title>
      <c:spPr>
        <a:noFill/>
        <a:ln w="25400">
          <a:noFill/>
        </a:ln>
      </c:spPr>
      <c:txPr>
        <a:bodyPr/>
        <a:lstStyle/>
        <a:p>
          <a:pPr>
            <a:defRPr sz="1600" b="1" i="0" u="none" strike="noStrike" baseline="0">
              <a:solidFill>
                <a:srgbClr val="000000"/>
              </a:solidFill>
              <a:latin typeface="Calibri"/>
              <a:ea typeface="Calibri"/>
              <a:cs typeface="Calibri"/>
            </a:defRPr>
          </a:pPr>
          <a:endParaRPr lang="pt-BR"/>
        </a:p>
      </c:txPr>
    </c:title>
    <c:plotArea>
      <c:layout>
        <c:manualLayout>
          <c:layoutTarget val="inner"/>
          <c:xMode val="edge"/>
          <c:yMode val="edge"/>
          <c:x val="0.12660957472334958"/>
          <c:y val="0.33559377581067645"/>
          <c:w val="0.83476482317599165"/>
          <c:h val="0.55593312356515423"/>
        </c:manualLayout>
      </c:layout>
      <c:barChart>
        <c:barDir val="col"/>
        <c:grouping val="clustered"/>
        <c:ser>
          <c:idx val="0"/>
          <c:order val="0"/>
          <c:tx>
            <c:strRef>
              <c:f>Indicadores!$C$17</c:f>
              <c:strCache>
                <c:ptCount val="1"/>
                <c:pt idx="0">
                  <c:v>Proporção de mulheres entre 25 e 64 com registro do resultado do último CP na ficha-espelho ou prontuário</c:v>
                </c:pt>
              </c:strCache>
            </c:strRef>
          </c:tx>
          <c:spPr>
            <a:solidFill>
              <a:srgbClr val="4F81BD"/>
            </a:solidFill>
            <a:ln w="25400">
              <a:noFill/>
            </a:ln>
          </c:spPr>
          <c:cat>
            <c:strRef>
              <c:f>Indicadores!$D$16:$G$16</c:f>
              <c:strCache>
                <c:ptCount val="4"/>
                <c:pt idx="0">
                  <c:v>Mês 1</c:v>
                </c:pt>
                <c:pt idx="1">
                  <c:v>Mês 2</c:v>
                </c:pt>
                <c:pt idx="2">
                  <c:v>Mês 3</c:v>
                </c:pt>
                <c:pt idx="3">
                  <c:v>Mês 4</c:v>
                </c:pt>
              </c:strCache>
            </c:strRef>
          </c:cat>
          <c:val>
            <c:numRef>
              <c:f>Indicadores!$D$17:$G$17</c:f>
              <c:numCache>
                <c:formatCode>0.0%</c:formatCode>
                <c:ptCount val="4"/>
                <c:pt idx="0">
                  <c:v>0.99074074074074059</c:v>
                </c:pt>
                <c:pt idx="1">
                  <c:v>0.65481171548117911</c:v>
                </c:pt>
                <c:pt idx="2">
                  <c:v>0.7337883959044369</c:v>
                </c:pt>
                <c:pt idx="3">
                  <c:v>0.74061433447099345</c:v>
                </c:pt>
              </c:numCache>
            </c:numRef>
          </c:val>
        </c:ser>
        <c:axId val="70554752"/>
        <c:axId val="70556288"/>
      </c:barChart>
      <c:catAx>
        <c:axId val="70554752"/>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70556288"/>
        <c:crosses val="autoZero"/>
        <c:auto val="1"/>
        <c:lblAlgn val="ctr"/>
        <c:lblOffset val="100"/>
      </c:catAx>
      <c:valAx>
        <c:axId val="70556288"/>
        <c:scaling>
          <c:orientation val="minMax"/>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70554752"/>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pt-BR"/>
  <c:chart>
    <c:title>
      <c:spPr>
        <a:noFill/>
        <a:ln w="25400">
          <a:noFill/>
        </a:ln>
      </c:spPr>
      <c:txPr>
        <a:bodyPr/>
        <a:lstStyle/>
        <a:p>
          <a:pPr>
            <a:defRPr sz="1600" b="1" i="0" u="none" strike="noStrike" baseline="0">
              <a:solidFill>
                <a:srgbClr val="000000"/>
              </a:solidFill>
              <a:latin typeface="Calibri"/>
              <a:ea typeface="Calibri"/>
              <a:cs typeface="Calibri"/>
            </a:defRPr>
          </a:pPr>
          <a:endParaRPr lang="pt-BR"/>
        </a:p>
      </c:txPr>
    </c:title>
    <c:plotArea>
      <c:layout>
        <c:manualLayout>
          <c:layoutTarget val="inner"/>
          <c:xMode val="edge"/>
          <c:yMode val="edge"/>
          <c:x val="0.12688198689933441"/>
          <c:y val="0.36397058823529738"/>
          <c:w val="0.83441035452443402"/>
          <c:h val="0.51838235294117652"/>
        </c:manualLayout>
      </c:layout>
      <c:barChart>
        <c:barDir val="col"/>
        <c:grouping val="clustered"/>
        <c:ser>
          <c:idx val="0"/>
          <c:order val="0"/>
          <c:tx>
            <c:strRef>
              <c:f>Indicadores!$C$43</c:f>
              <c:strCache>
                <c:ptCount val="1"/>
                <c:pt idx="0">
                  <c:v>Proporção de mulheres entre 50 e 69 com registro do resultado da(s) mamografia(s) na ficha-espelho ou prontuário</c:v>
                </c:pt>
              </c:strCache>
            </c:strRef>
          </c:tx>
          <c:spPr>
            <a:solidFill>
              <a:srgbClr val="E46C0A"/>
            </a:solidFill>
            <a:ln w="25400">
              <a:noFill/>
            </a:ln>
          </c:spPr>
          <c:cat>
            <c:strRef>
              <c:f>Indicadores!$D$42:$G$42</c:f>
              <c:strCache>
                <c:ptCount val="4"/>
                <c:pt idx="0">
                  <c:v>Mês 1</c:v>
                </c:pt>
                <c:pt idx="1">
                  <c:v>Mês 2</c:v>
                </c:pt>
                <c:pt idx="2">
                  <c:v>Mês 3</c:v>
                </c:pt>
                <c:pt idx="3">
                  <c:v>Mês 4</c:v>
                </c:pt>
              </c:strCache>
            </c:strRef>
          </c:cat>
          <c:val>
            <c:numRef>
              <c:f>Indicadores!$D$43:$G$43</c:f>
              <c:numCache>
                <c:formatCode>0.0%</c:formatCode>
                <c:ptCount val="4"/>
                <c:pt idx="0">
                  <c:v>0</c:v>
                </c:pt>
                <c:pt idx="1">
                  <c:v>0.26666666666666738</c:v>
                </c:pt>
                <c:pt idx="2">
                  <c:v>0.8768115942029</c:v>
                </c:pt>
                <c:pt idx="3">
                  <c:v>0.76635514018691586</c:v>
                </c:pt>
              </c:numCache>
            </c:numRef>
          </c:val>
        </c:ser>
        <c:axId val="71761920"/>
        <c:axId val="71763456"/>
      </c:barChart>
      <c:catAx>
        <c:axId val="71761920"/>
        <c:scaling>
          <c:orientation val="minMax"/>
        </c:scaling>
        <c:axPos val="b"/>
        <c:numFmt formatCode="General"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71763456"/>
        <c:crosses val="autoZero"/>
        <c:auto val="1"/>
        <c:lblAlgn val="ctr"/>
        <c:lblOffset val="100"/>
      </c:catAx>
      <c:valAx>
        <c:axId val="71763456"/>
        <c:scaling>
          <c:orientation val="minMax"/>
          <c:max val="1"/>
        </c:scaling>
        <c:axPos val="l"/>
        <c:majorGridlines>
          <c:spPr>
            <a:ln w="3175">
              <a:solidFill>
                <a:srgbClr val="808080"/>
              </a:solidFill>
              <a:prstDash val="solid"/>
            </a:ln>
          </c:spPr>
        </c:majorGridlines>
        <c:numFmt formatCode="0.0%" sourceLinked="1"/>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71761920"/>
        <c:crosses val="autoZero"/>
        <c:crossBetween val="between"/>
      </c:valAx>
      <c:spPr>
        <a:solidFill>
          <a:srgbClr val="FFFFFF"/>
        </a:solidFill>
        <a:ln w="25400">
          <a:noFill/>
        </a:ln>
      </c:spPr>
    </c:plotArea>
    <c:plotVisOnly val="1"/>
    <c:dispBlanksAs val="gap"/>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pt-BR"/>
  <c:chart>
    <c:title>
      <c:tx>
        <c:rich>
          <a:bodyPr/>
          <a:lstStyle/>
          <a:p>
            <a:pPr>
              <a:defRPr sz="1800"/>
            </a:pPr>
            <a:r>
              <a:rPr lang="pt-BR" sz="1800" dirty="0"/>
              <a:t>P</a:t>
            </a:r>
            <a:r>
              <a:rPr lang="pt-BR" sz="1800" dirty="0" smtClean="0"/>
              <a:t>roporção</a:t>
            </a:r>
            <a:r>
              <a:rPr lang="pt-BR" sz="1800" baseline="0" dirty="0" smtClean="0"/>
              <a:t> </a:t>
            </a:r>
            <a:r>
              <a:rPr lang="pt-BR" sz="1800" baseline="0" dirty="0"/>
              <a:t>de mulheres com avaliação de risco para câncer de útero e mama respectivamente</a:t>
            </a:r>
            <a:endParaRPr lang="pt-BR" sz="1800" dirty="0"/>
          </a:p>
        </c:rich>
      </c:tx>
    </c:title>
    <c:plotArea>
      <c:layout/>
      <c:barChart>
        <c:barDir val="col"/>
        <c:grouping val="clustered"/>
        <c:ser>
          <c:idx val="0"/>
          <c:order val="0"/>
          <c:tx>
            <c:strRef>
              <c:f>Plan1!$B$1</c:f>
              <c:strCache>
                <c:ptCount val="1"/>
                <c:pt idx="0">
                  <c:v>Série 1</c:v>
                </c:pt>
              </c:strCache>
            </c:strRef>
          </c:tx>
          <c:cat>
            <c:strRef>
              <c:f>Plan1!$A$2:$A$5</c:f>
              <c:strCache>
                <c:ptCount val="4"/>
                <c:pt idx="0">
                  <c:v>Mês 1</c:v>
                </c:pt>
                <c:pt idx="1">
                  <c:v>Mês2</c:v>
                </c:pt>
                <c:pt idx="2">
                  <c:v>Mês 3</c:v>
                </c:pt>
                <c:pt idx="3">
                  <c:v>Mês 4</c:v>
                </c:pt>
              </c:strCache>
            </c:strRef>
          </c:cat>
          <c:val>
            <c:numRef>
              <c:f>Plan1!$B$2:$B$5</c:f>
              <c:numCache>
                <c:formatCode>General</c:formatCode>
                <c:ptCount val="4"/>
                <c:pt idx="0">
                  <c:v>100</c:v>
                </c:pt>
                <c:pt idx="1">
                  <c:v>96.2</c:v>
                </c:pt>
                <c:pt idx="2">
                  <c:v>98</c:v>
                </c:pt>
                <c:pt idx="3">
                  <c:v>98.3</c:v>
                </c:pt>
              </c:numCache>
            </c:numRef>
          </c:val>
        </c:ser>
        <c:ser>
          <c:idx val="1"/>
          <c:order val="1"/>
          <c:tx>
            <c:strRef>
              <c:f>Plan1!$C$1</c:f>
              <c:strCache>
                <c:ptCount val="1"/>
                <c:pt idx="0">
                  <c:v>Série 2</c:v>
                </c:pt>
              </c:strCache>
            </c:strRef>
          </c:tx>
          <c:cat>
            <c:strRef>
              <c:f>Plan1!$A$2:$A$5</c:f>
              <c:strCache>
                <c:ptCount val="4"/>
                <c:pt idx="0">
                  <c:v>Mês 1</c:v>
                </c:pt>
                <c:pt idx="1">
                  <c:v>Mês2</c:v>
                </c:pt>
                <c:pt idx="2">
                  <c:v>Mês 3</c:v>
                </c:pt>
                <c:pt idx="3">
                  <c:v>Mês 4</c:v>
                </c:pt>
              </c:strCache>
            </c:strRef>
          </c:cat>
          <c:val>
            <c:numRef>
              <c:f>Plan1!$C$2:$C$5</c:f>
              <c:numCache>
                <c:formatCode>General</c:formatCode>
                <c:ptCount val="4"/>
                <c:pt idx="0">
                  <c:v>0</c:v>
                </c:pt>
                <c:pt idx="1">
                  <c:v>26.7</c:v>
                </c:pt>
                <c:pt idx="2">
                  <c:v>87.3</c:v>
                </c:pt>
                <c:pt idx="3">
                  <c:v>76.3</c:v>
                </c:pt>
              </c:numCache>
            </c:numRef>
          </c:val>
        </c:ser>
        <c:ser>
          <c:idx val="2"/>
          <c:order val="2"/>
          <c:tx>
            <c:strRef>
              <c:f>Plan1!$D$1</c:f>
              <c:strCache>
                <c:ptCount val="1"/>
                <c:pt idx="0">
                  <c:v>Série 3</c:v>
                </c:pt>
              </c:strCache>
            </c:strRef>
          </c:tx>
          <c:cat>
            <c:strRef>
              <c:f>Plan1!$A$2:$A$5</c:f>
              <c:strCache>
                <c:ptCount val="4"/>
                <c:pt idx="0">
                  <c:v>Mês 1</c:v>
                </c:pt>
                <c:pt idx="1">
                  <c:v>Mês2</c:v>
                </c:pt>
                <c:pt idx="2">
                  <c:v>Mês 3</c:v>
                </c:pt>
                <c:pt idx="3">
                  <c:v>Mês 4</c:v>
                </c:pt>
              </c:strCache>
            </c:strRef>
          </c:cat>
          <c:val>
            <c:numRef>
              <c:f>Plan1!$D$2:$D$5</c:f>
              <c:numCache>
                <c:formatCode>General</c:formatCode>
                <c:ptCount val="4"/>
              </c:numCache>
            </c:numRef>
          </c:val>
        </c:ser>
        <c:axId val="72117632"/>
        <c:axId val="133106688"/>
      </c:barChart>
      <c:catAx>
        <c:axId val="72117632"/>
        <c:scaling>
          <c:orientation val="minMax"/>
        </c:scaling>
        <c:axPos val="b"/>
        <c:numFmt formatCode="General" sourceLinked="1"/>
        <c:majorTickMark val="none"/>
        <c:tickLblPos val="nextTo"/>
        <c:crossAx val="133106688"/>
        <c:crosses val="autoZero"/>
        <c:auto val="1"/>
        <c:lblAlgn val="ctr"/>
        <c:lblOffset val="100"/>
      </c:catAx>
      <c:valAx>
        <c:axId val="133106688"/>
        <c:scaling>
          <c:orientation val="minMax"/>
        </c:scaling>
        <c:axPos val="l"/>
        <c:majorGridlines/>
        <c:numFmt formatCode="General" sourceLinked="1"/>
        <c:majorTickMark val="none"/>
        <c:tickLblPos val="nextTo"/>
        <c:crossAx val="72117632"/>
        <c:crosses val="autoZero"/>
        <c:crossBetween val="between"/>
      </c:valAx>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ED5A87-18DE-4177-972F-7A374A720083}" type="datetimeFigureOut">
              <a:rPr lang="pt-BR" smtClean="0"/>
              <a:pPr/>
              <a:t>23/05/2013</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1D244B-EC65-4FD3-9EC0-5C5667F46A76}"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CFDFF0E5-52A4-4038-8E34-36A88180DEE8}" type="datetimeFigureOut">
              <a:rPr lang="pt-BR" smtClean="0"/>
              <a:pPr/>
              <a:t>23/05/2013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C161993-84A4-4977-81F5-C6E72A54BE9D}"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FDFF0E5-52A4-4038-8E34-36A88180DEE8}" type="datetimeFigureOut">
              <a:rPr lang="pt-BR" smtClean="0"/>
              <a:pPr/>
              <a:t>23/05/2013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C161993-84A4-4977-81F5-C6E72A54BE9D}"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FDFF0E5-52A4-4038-8E34-36A88180DEE8}" type="datetimeFigureOut">
              <a:rPr lang="pt-BR" smtClean="0"/>
              <a:pPr/>
              <a:t>23/05/2013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C161993-84A4-4977-81F5-C6E72A54BE9D}"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CFDFF0E5-52A4-4038-8E34-36A88180DEE8}" type="datetimeFigureOut">
              <a:rPr lang="pt-BR" smtClean="0"/>
              <a:pPr/>
              <a:t>23/05/2013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C161993-84A4-4977-81F5-C6E72A54BE9D}"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CFDFF0E5-52A4-4038-8E34-36A88180DEE8}" type="datetimeFigureOut">
              <a:rPr lang="pt-BR" smtClean="0"/>
              <a:pPr/>
              <a:t>23/05/2013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4C161993-84A4-4977-81F5-C6E72A54BE9D}"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CFDFF0E5-52A4-4038-8E34-36A88180DEE8}" type="datetimeFigureOut">
              <a:rPr lang="pt-BR" smtClean="0"/>
              <a:pPr/>
              <a:t>23/05/2013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C161993-84A4-4977-81F5-C6E72A54BE9D}"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CFDFF0E5-52A4-4038-8E34-36A88180DEE8}" type="datetimeFigureOut">
              <a:rPr lang="pt-BR" smtClean="0"/>
              <a:pPr/>
              <a:t>23/05/2013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4C161993-84A4-4977-81F5-C6E72A54BE9D}"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CFDFF0E5-52A4-4038-8E34-36A88180DEE8}" type="datetimeFigureOut">
              <a:rPr lang="pt-BR" smtClean="0"/>
              <a:pPr/>
              <a:t>23/05/2013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4C161993-84A4-4977-81F5-C6E72A54BE9D}"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CFDFF0E5-52A4-4038-8E34-36A88180DEE8}" type="datetimeFigureOut">
              <a:rPr lang="pt-BR" smtClean="0"/>
              <a:pPr/>
              <a:t>23/05/2013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4C161993-84A4-4977-81F5-C6E72A54BE9D}"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CFDFF0E5-52A4-4038-8E34-36A88180DEE8}" type="datetimeFigureOut">
              <a:rPr lang="pt-BR" smtClean="0"/>
              <a:pPr/>
              <a:t>23/05/2013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C161993-84A4-4977-81F5-C6E72A54BE9D}"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CFDFF0E5-52A4-4038-8E34-36A88180DEE8}" type="datetimeFigureOut">
              <a:rPr lang="pt-BR" smtClean="0"/>
              <a:pPr/>
              <a:t>23/05/2013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4C161993-84A4-4977-81F5-C6E72A54BE9D}"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DFF0E5-52A4-4038-8E34-36A88180DEE8}" type="datetimeFigureOut">
              <a:rPr lang="pt-BR" smtClean="0"/>
              <a:pPr/>
              <a:t>23/05/2013</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161993-84A4-4977-81F5-C6E72A54BE9D}"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3568" y="620688"/>
            <a:ext cx="7772400" cy="2214578"/>
          </a:xfrm>
        </p:spPr>
        <p:txBody>
          <a:bodyPr>
            <a:normAutofit fontScale="90000"/>
          </a:bodyPr>
          <a:lstStyle/>
          <a:p>
            <a:r>
              <a:rPr lang="pt-BR" sz="2000" dirty="0" smtClean="0"/>
              <a:t>Universidade Aberta do SUS – UNASUS</a:t>
            </a:r>
            <a:br>
              <a:rPr lang="pt-BR" sz="2000" dirty="0" smtClean="0"/>
            </a:br>
            <a:r>
              <a:rPr lang="pt-BR" sz="2000" dirty="0" smtClean="0"/>
              <a:t>Universidade Federal de Pelotas</a:t>
            </a:r>
            <a:br>
              <a:rPr lang="pt-BR" sz="2000" dirty="0" smtClean="0"/>
            </a:br>
            <a:r>
              <a:rPr lang="pt-BR" sz="2000" dirty="0" smtClean="0"/>
              <a:t>Especialização em Saúde da Família</a:t>
            </a:r>
            <a:br>
              <a:rPr lang="pt-BR" sz="2000" dirty="0" smtClean="0"/>
            </a:br>
            <a:r>
              <a:rPr lang="pt-BR" sz="2000" dirty="0" smtClean="0"/>
              <a:t>Modalidade a Distância</a:t>
            </a:r>
            <a:br>
              <a:rPr lang="pt-BR" sz="2000" dirty="0" smtClean="0"/>
            </a:br>
            <a:r>
              <a:rPr lang="pt-BR" sz="2000" dirty="0" smtClean="0"/>
              <a:t>Turma 2</a:t>
            </a:r>
            <a:br>
              <a:rPr lang="pt-BR" sz="2000" dirty="0" smtClean="0"/>
            </a:br>
            <a:r>
              <a:rPr lang="pt-BR" sz="2000" dirty="0" smtClean="0"/>
              <a:t/>
            </a:r>
            <a:br>
              <a:rPr lang="pt-BR" sz="2000" dirty="0" smtClean="0"/>
            </a:br>
            <a:endParaRPr lang="pt-BR" sz="2000" dirty="0"/>
          </a:p>
        </p:txBody>
      </p:sp>
      <p:sp>
        <p:nvSpPr>
          <p:cNvPr id="3" name="Subtítulo 2"/>
          <p:cNvSpPr>
            <a:spLocks noGrp="1"/>
          </p:cNvSpPr>
          <p:nvPr>
            <p:ph type="subTitle" idx="1"/>
          </p:nvPr>
        </p:nvSpPr>
        <p:spPr>
          <a:xfrm>
            <a:off x="928662" y="2643182"/>
            <a:ext cx="7215238" cy="2995618"/>
          </a:xfrm>
        </p:spPr>
        <p:txBody>
          <a:bodyPr>
            <a:normAutofit/>
          </a:bodyPr>
          <a:lstStyle/>
          <a:p>
            <a:r>
              <a:rPr lang="pt-BR" sz="2400" dirty="0" smtClean="0">
                <a:solidFill>
                  <a:schemeClr val="tx2"/>
                </a:solidFill>
              </a:rPr>
              <a:t>Atenção à Saúde da Mulher: a experiência de uma intervenção para prevenção e detecção precoce dos cânceres de colo do útero e de mama na Unidade Básica de Saúde </a:t>
            </a:r>
            <a:r>
              <a:rPr lang="pt-BR" sz="2400" dirty="0" smtClean="0">
                <a:solidFill>
                  <a:schemeClr val="tx2"/>
                </a:solidFill>
              </a:rPr>
              <a:t>Central</a:t>
            </a:r>
            <a:r>
              <a:rPr lang="pt-BR" sz="2400" dirty="0" smtClean="0">
                <a:solidFill>
                  <a:schemeClr val="tx2"/>
                </a:solidFill>
              </a:rPr>
              <a:t> </a:t>
            </a:r>
            <a:r>
              <a:rPr lang="pt-BR" sz="2400" dirty="0" smtClean="0">
                <a:solidFill>
                  <a:schemeClr val="tx2"/>
                </a:solidFill>
              </a:rPr>
              <a:t>de São José do </a:t>
            </a:r>
            <a:r>
              <a:rPr lang="pt-BR" sz="2400" dirty="0" err="1" smtClean="0">
                <a:solidFill>
                  <a:schemeClr val="tx2"/>
                </a:solidFill>
              </a:rPr>
              <a:t>Inhacorá</a:t>
            </a:r>
            <a:r>
              <a:rPr lang="pt-BR" sz="2400" dirty="0" smtClean="0">
                <a:solidFill>
                  <a:schemeClr val="tx2"/>
                </a:solidFill>
              </a:rPr>
              <a:t>, RS</a:t>
            </a:r>
            <a:endParaRPr lang="pt-BR" sz="2400" dirty="0" smtClean="0"/>
          </a:p>
          <a:p>
            <a:endParaRPr lang="pt-BR" sz="2400" dirty="0" smtClean="0"/>
          </a:p>
          <a:p>
            <a:r>
              <a:rPr lang="pt-BR" sz="2000" dirty="0" err="1" smtClean="0">
                <a:solidFill>
                  <a:schemeClr val="tx1"/>
                </a:solidFill>
              </a:rPr>
              <a:t>Eliete</a:t>
            </a:r>
            <a:r>
              <a:rPr lang="pt-BR" sz="2000" dirty="0" smtClean="0">
                <a:solidFill>
                  <a:schemeClr val="tx1"/>
                </a:solidFill>
              </a:rPr>
              <a:t> Beatriz </a:t>
            </a:r>
            <a:r>
              <a:rPr lang="pt-BR" sz="2000" dirty="0" err="1" smtClean="0">
                <a:solidFill>
                  <a:schemeClr val="tx1"/>
                </a:solidFill>
              </a:rPr>
              <a:t>Haupenthal</a:t>
            </a:r>
            <a:endParaRPr lang="pt-BR" sz="2000" dirty="0" smtClean="0">
              <a:solidFill>
                <a:schemeClr val="tx1"/>
              </a:solidFill>
            </a:endParaRPr>
          </a:p>
          <a:p>
            <a:r>
              <a:rPr lang="pt-BR" sz="2000" dirty="0" smtClean="0">
                <a:solidFill>
                  <a:schemeClr val="tx1"/>
                </a:solidFill>
              </a:rPr>
              <a:t>Orientadora: Renata Moraes </a:t>
            </a:r>
            <a:r>
              <a:rPr lang="pt-BR" sz="2000" dirty="0" err="1" smtClean="0">
                <a:solidFill>
                  <a:schemeClr val="tx1"/>
                </a:solidFill>
              </a:rPr>
              <a:t>Bielemann</a:t>
            </a:r>
            <a:endParaRPr lang="pt-BR" sz="2000" dirty="0" smtClean="0">
              <a:solidFill>
                <a:schemeClr val="tx1"/>
              </a:solidFill>
            </a:endParaRPr>
          </a:p>
          <a:p>
            <a:endParaRPr lang="pt-BR" sz="2400" dirty="0"/>
          </a:p>
        </p:txBody>
      </p:sp>
      <p:pic>
        <p:nvPicPr>
          <p:cNvPr id="1026" name="Picture 2" descr="C:\Meus Documentos\EAD - ESF\Coordenação Pedagógica\Grupos 7, 8 e 9\Orientação de alunos\Eliete Beatriz Haupenthal\Apresentação\ufpellogo.jpg"/>
          <p:cNvPicPr>
            <a:picLocks noChangeAspect="1" noChangeArrowheads="1"/>
          </p:cNvPicPr>
          <p:nvPr/>
        </p:nvPicPr>
        <p:blipFill>
          <a:blip r:embed="rId2" cstate="print"/>
          <a:srcRect/>
          <a:stretch>
            <a:fillRect/>
          </a:stretch>
        </p:blipFill>
        <p:spPr bwMode="auto">
          <a:xfrm>
            <a:off x="827584" y="404664"/>
            <a:ext cx="1003300" cy="1003300"/>
          </a:xfrm>
          <a:prstGeom prst="rect">
            <a:avLst/>
          </a:prstGeom>
          <a:noFill/>
        </p:spPr>
      </p:pic>
      <p:pic>
        <p:nvPicPr>
          <p:cNvPr id="1027" name="Picture 3"/>
          <p:cNvPicPr>
            <a:picLocks noChangeAspect="1" noChangeArrowheads="1"/>
          </p:cNvPicPr>
          <p:nvPr/>
        </p:nvPicPr>
        <p:blipFill>
          <a:blip r:embed="rId3" cstate="print"/>
          <a:srcRect/>
          <a:stretch>
            <a:fillRect/>
          </a:stretch>
        </p:blipFill>
        <p:spPr bwMode="auto">
          <a:xfrm>
            <a:off x="7020272" y="404664"/>
            <a:ext cx="1381125" cy="100965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a:xfrm>
            <a:off x="467544" y="692696"/>
            <a:ext cx="8229600" cy="5511816"/>
          </a:xfrm>
        </p:spPr>
        <p:txBody>
          <a:bodyPr>
            <a:normAutofit/>
          </a:bodyPr>
          <a:lstStyle/>
          <a:p>
            <a:pPr algn="l"/>
            <a:r>
              <a:rPr lang="pt-BR" sz="3200" dirty="0" smtClean="0">
                <a:solidFill>
                  <a:srgbClr val="1F497D"/>
                </a:solidFill>
              </a:rPr>
              <a:t>Metodologia </a:t>
            </a:r>
            <a:br>
              <a:rPr lang="pt-BR" sz="3200" dirty="0" smtClean="0">
                <a:solidFill>
                  <a:srgbClr val="1F497D"/>
                </a:solidFill>
              </a:rPr>
            </a:br>
            <a:r>
              <a:rPr lang="pt-BR" sz="2400" dirty="0" smtClean="0"/>
              <a:t/>
            </a:r>
            <a:br>
              <a:rPr lang="pt-BR" sz="2400" dirty="0" smtClean="0"/>
            </a:br>
            <a:r>
              <a:rPr lang="pt-BR" sz="2400" dirty="0" smtClean="0"/>
              <a:t> - Manual </a:t>
            </a:r>
            <a:r>
              <a:rPr lang="pt-BR" sz="2400" dirty="0"/>
              <a:t>técnico do Ministério da Saúde de </a:t>
            </a:r>
            <a:r>
              <a:rPr lang="pt-BR" sz="2400" dirty="0" smtClean="0"/>
              <a:t>2006</a:t>
            </a:r>
            <a:br>
              <a:rPr lang="pt-BR" sz="2400" dirty="0" smtClean="0"/>
            </a:br>
            <a:r>
              <a:rPr lang="pt-BR" sz="2400" dirty="0" smtClean="0"/>
              <a:t/>
            </a:r>
            <a:br>
              <a:rPr lang="pt-BR" sz="2400" dirty="0" smtClean="0"/>
            </a:br>
            <a:r>
              <a:rPr lang="pt-BR" sz="2400" dirty="0" smtClean="0"/>
              <a:t> - Cartão </a:t>
            </a:r>
            <a:r>
              <a:rPr lang="pt-BR" sz="2400" dirty="0"/>
              <a:t>da </a:t>
            </a:r>
            <a:r>
              <a:rPr lang="pt-BR" sz="2400" dirty="0" smtClean="0"/>
              <a:t>mulher</a:t>
            </a:r>
            <a:br>
              <a:rPr lang="pt-BR" sz="2400" dirty="0" smtClean="0"/>
            </a:br>
            <a:r>
              <a:rPr lang="pt-BR" sz="2400" dirty="0" smtClean="0"/>
              <a:t/>
            </a:r>
            <a:br>
              <a:rPr lang="pt-BR" sz="2400" dirty="0" smtClean="0"/>
            </a:br>
            <a:r>
              <a:rPr lang="pt-BR" sz="2400" dirty="0" smtClean="0"/>
              <a:t>- Livro </a:t>
            </a:r>
            <a:r>
              <a:rPr lang="pt-BR" sz="2400" dirty="0"/>
              <a:t>de registro específico </a:t>
            </a:r>
            <a:r>
              <a:rPr lang="pt-BR" sz="2400" dirty="0" smtClean="0"/>
              <a:t>do </a:t>
            </a:r>
            <a:r>
              <a:rPr lang="pt-BR" sz="2400" dirty="0"/>
              <a:t>exame preventivo do câncer de colo de </a:t>
            </a:r>
            <a:r>
              <a:rPr lang="pt-BR" sz="2400" dirty="0" smtClean="0"/>
              <a:t>útero</a:t>
            </a:r>
            <a:br>
              <a:rPr lang="pt-BR" sz="2400" dirty="0" smtClean="0"/>
            </a:br>
            <a:r>
              <a:rPr lang="pt-BR" sz="2400" dirty="0" smtClean="0"/>
              <a:t/>
            </a:r>
            <a:br>
              <a:rPr lang="pt-BR" sz="2400" dirty="0" smtClean="0"/>
            </a:br>
            <a:r>
              <a:rPr lang="pt-BR" sz="2400" dirty="0" smtClean="0"/>
              <a:t> - Livro </a:t>
            </a:r>
            <a:r>
              <a:rPr lang="pt-BR" sz="2400" dirty="0"/>
              <a:t>específico para registro das mamografias</a:t>
            </a:r>
            <a:r>
              <a:rPr lang="pt-BR" sz="2400" dirty="0" smtClean="0"/>
              <a:t>,</a:t>
            </a:r>
            <a:br>
              <a:rPr lang="pt-BR" sz="2400" dirty="0" smtClean="0"/>
            </a:br>
            <a:r>
              <a:rPr lang="pt-BR" sz="2400" dirty="0" smtClean="0"/>
              <a:t/>
            </a:r>
            <a:br>
              <a:rPr lang="pt-BR" sz="2400" dirty="0" smtClean="0"/>
            </a:br>
            <a:r>
              <a:rPr lang="pt-BR" sz="2400" dirty="0" smtClean="0"/>
              <a:t> - Prontuário clínico, </a:t>
            </a:r>
            <a:br>
              <a:rPr lang="pt-BR" sz="2400" dirty="0" smtClean="0"/>
            </a:br>
            <a:r>
              <a:rPr lang="pt-BR" sz="2400" dirty="0" smtClean="0"/>
              <a:t/>
            </a:r>
            <a:br>
              <a:rPr lang="pt-BR" sz="2400" dirty="0" smtClean="0"/>
            </a:br>
            <a:r>
              <a:rPr lang="pt-BR" sz="2400" dirty="0" smtClean="0"/>
              <a:t> - Planilha para cadastro das mulheres </a:t>
            </a:r>
            <a:endParaRPr lang="pt-B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a:xfrm>
            <a:off x="457200" y="274638"/>
            <a:ext cx="8229600" cy="6083320"/>
          </a:xfrm>
        </p:spPr>
        <p:txBody>
          <a:bodyPr>
            <a:normAutofit fontScale="90000"/>
          </a:bodyPr>
          <a:lstStyle/>
          <a:p>
            <a:pPr algn="l"/>
            <a:r>
              <a:rPr lang="pt-BR" sz="2400" dirty="0" smtClean="0"/>
              <a:t/>
            </a:r>
            <a:br>
              <a:rPr lang="pt-BR" sz="2400" dirty="0" smtClean="0"/>
            </a:br>
            <a:r>
              <a:rPr lang="pt-BR" sz="3200" dirty="0" smtClean="0">
                <a:solidFill>
                  <a:srgbClr val="1F497D"/>
                </a:solidFill>
              </a:rPr>
              <a:t> Metodologia </a:t>
            </a:r>
            <a:br>
              <a:rPr lang="pt-BR" sz="3200" dirty="0" smtClean="0">
                <a:solidFill>
                  <a:srgbClr val="1F497D"/>
                </a:solidFill>
              </a:rPr>
            </a:br>
            <a:r>
              <a:rPr lang="pt-BR" sz="2400" dirty="0" smtClean="0"/>
              <a:t/>
            </a:r>
            <a:br>
              <a:rPr lang="pt-BR" sz="2400" dirty="0" smtClean="0"/>
            </a:br>
            <a:r>
              <a:rPr lang="pt-BR" sz="2300" dirty="0" smtClean="0"/>
              <a:t>- Registro das reuniões de equipe no caderno de Atas</a:t>
            </a:r>
            <a:br>
              <a:rPr lang="pt-BR" sz="2300" dirty="0" smtClean="0"/>
            </a:br>
            <a:r>
              <a:rPr lang="pt-BR" sz="2300" dirty="0" smtClean="0"/>
              <a:t/>
            </a:r>
            <a:br>
              <a:rPr lang="pt-BR" sz="2300" dirty="0" smtClean="0"/>
            </a:br>
            <a:r>
              <a:rPr lang="pt-BR" sz="2300" dirty="0" smtClean="0"/>
              <a:t>- Acolhimento das mulheres na faixa etária específica pela equipe</a:t>
            </a:r>
            <a:br>
              <a:rPr lang="pt-BR" sz="2300" dirty="0" smtClean="0"/>
            </a:br>
            <a:r>
              <a:rPr lang="pt-BR" sz="2300" dirty="0" smtClean="0"/>
              <a:t/>
            </a:r>
            <a:br>
              <a:rPr lang="pt-BR" sz="2300" dirty="0" smtClean="0"/>
            </a:br>
            <a:r>
              <a:rPr lang="pt-BR" sz="2300" dirty="0" smtClean="0"/>
              <a:t>- Cadastro das mulheres feito pelo ACS – por microárea</a:t>
            </a:r>
            <a:br>
              <a:rPr lang="pt-BR" sz="2300" dirty="0" smtClean="0"/>
            </a:br>
            <a:r>
              <a:rPr lang="pt-BR" sz="2300" dirty="0" smtClean="0"/>
              <a:t/>
            </a:r>
            <a:br>
              <a:rPr lang="pt-BR" sz="2300" dirty="0" smtClean="0"/>
            </a:br>
            <a:r>
              <a:rPr lang="pt-BR" sz="2300" dirty="0" smtClean="0"/>
              <a:t>- Atendimento prioritário para realização dos exames para as mulheres que estavam na faixa etária recomendada</a:t>
            </a:r>
            <a:br>
              <a:rPr lang="pt-BR" sz="2300" dirty="0" smtClean="0"/>
            </a:br>
            <a:r>
              <a:rPr lang="pt-BR" sz="2300" dirty="0" smtClean="0"/>
              <a:t/>
            </a:r>
            <a:br>
              <a:rPr lang="pt-BR" sz="2300" dirty="0" smtClean="0"/>
            </a:br>
            <a:r>
              <a:rPr lang="pt-BR" sz="2300" dirty="0" smtClean="0"/>
              <a:t>- Distribuição de preservativos para prevenção de DST/AIDS</a:t>
            </a:r>
            <a:br>
              <a:rPr lang="pt-BR" sz="2300" dirty="0" smtClean="0"/>
            </a:br>
            <a:r>
              <a:rPr lang="pt-BR" sz="2300" dirty="0" smtClean="0"/>
              <a:t/>
            </a:r>
            <a:br>
              <a:rPr lang="pt-BR" sz="2300" dirty="0" smtClean="0"/>
            </a:br>
            <a:r>
              <a:rPr lang="pt-BR" sz="2300" dirty="0" smtClean="0"/>
              <a:t>- Fortalecimento do controle social</a:t>
            </a:r>
            <a:br>
              <a:rPr lang="pt-BR" sz="2300" dirty="0" smtClean="0"/>
            </a:br>
            <a:r>
              <a:rPr lang="pt-BR" sz="2300" dirty="0" smtClean="0"/>
              <a:t/>
            </a:r>
            <a:br>
              <a:rPr lang="pt-BR" sz="2300" dirty="0" smtClean="0"/>
            </a:br>
            <a:r>
              <a:rPr lang="pt-BR" sz="2300" dirty="0" smtClean="0"/>
              <a:t>- Monitoramento da cobertura de detecção precoce dos cânceres</a:t>
            </a:r>
            <a:br>
              <a:rPr lang="pt-BR" sz="2300" dirty="0" smtClean="0"/>
            </a:br>
            <a:r>
              <a:rPr lang="pt-BR" sz="2300" dirty="0" smtClean="0"/>
              <a:t> de colo de útero e mama</a:t>
            </a:r>
            <a:br>
              <a:rPr lang="pt-BR" sz="2300" dirty="0" smtClean="0"/>
            </a:br>
            <a:r>
              <a:rPr lang="pt-BR" sz="2300" dirty="0" smtClean="0"/>
              <a:t/>
            </a:r>
            <a:br>
              <a:rPr lang="pt-BR" sz="2300" dirty="0" smtClean="0"/>
            </a:br>
            <a:r>
              <a:rPr lang="pt-BR" sz="2300" dirty="0" smtClean="0"/>
              <a:t>- Ações de prevenção nas famílias através dos ACS</a:t>
            </a:r>
            <a:r>
              <a:rPr lang="pt-BR" sz="2400" dirty="0" smtClean="0"/>
              <a:t/>
            </a:r>
            <a:br>
              <a:rPr lang="pt-BR" sz="2400" dirty="0" smtClean="0"/>
            </a:br>
            <a:endParaRPr lang="pt-B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a:xfrm>
            <a:off x="457200" y="274638"/>
            <a:ext cx="8229600" cy="1939916"/>
          </a:xfrm>
        </p:spPr>
        <p:txBody>
          <a:bodyPr>
            <a:normAutofit fontScale="90000"/>
          </a:bodyPr>
          <a:lstStyle/>
          <a:p>
            <a:pPr algn="l"/>
            <a:r>
              <a:rPr lang="pt-BR" sz="3200" dirty="0" smtClean="0">
                <a:solidFill>
                  <a:srgbClr val="1F497D"/>
                </a:solidFill>
              </a:rPr>
              <a:t>Resultados </a:t>
            </a:r>
            <a:r>
              <a:rPr lang="pt-BR" sz="2800" dirty="0" smtClean="0"/>
              <a:t/>
            </a:r>
            <a:br>
              <a:rPr lang="pt-BR" sz="2800" dirty="0" smtClean="0"/>
            </a:br>
            <a:r>
              <a:rPr lang="pt-BR" sz="2800" dirty="0" smtClean="0"/>
              <a:t/>
            </a:r>
            <a:br>
              <a:rPr lang="pt-BR" sz="2800" dirty="0" smtClean="0"/>
            </a:br>
            <a:r>
              <a:rPr lang="pt-BR" sz="2800" b="1" dirty="0" smtClean="0"/>
              <a:t>Meta: </a:t>
            </a:r>
            <a:r>
              <a:rPr lang="pt-BR" sz="2800" dirty="0" smtClean="0"/>
              <a:t>Ampliar a cobertura de detecção precoce do câncer de colo uterino das mulheres na faixa etária entre 25 e 64 anos de idade para 60%.</a:t>
            </a:r>
            <a:endParaRPr lang="pt-BR" sz="2800" dirty="0"/>
          </a:p>
        </p:txBody>
      </p:sp>
      <p:graphicFrame>
        <p:nvGraphicFramePr>
          <p:cNvPr id="4" name="Espaço Reservado para Conteúdo 4"/>
          <p:cNvGraphicFramePr>
            <a:graphicFrameLocks noGrp="1"/>
          </p:cNvGraphicFramePr>
          <p:nvPr>
            <p:ph idx="1"/>
          </p:nvPr>
        </p:nvGraphicFramePr>
        <p:xfrm>
          <a:off x="457200" y="2420888"/>
          <a:ext cx="8229600" cy="396044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a:xfrm>
            <a:off x="428596" y="285728"/>
            <a:ext cx="8229600" cy="1357322"/>
          </a:xfrm>
        </p:spPr>
        <p:txBody>
          <a:bodyPr>
            <a:normAutofit fontScale="90000"/>
          </a:bodyPr>
          <a:lstStyle/>
          <a:p>
            <a:r>
              <a:rPr lang="pt-BR" sz="2800" b="1" dirty="0" smtClean="0"/>
              <a:t>Meta: </a:t>
            </a:r>
            <a:r>
              <a:rPr lang="pt-BR" sz="2800" dirty="0" smtClean="0"/>
              <a:t>Ampliar a cobertura de detecção precoce do câncer de mama das mulheres na faixa etária entre 50 e 69 anos de idade para 60%.</a:t>
            </a:r>
            <a:br>
              <a:rPr lang="pt-BR" sz="2800" dirty="0" smtClean="0"/>
            </a:br>
            <a:endParaRPr lang="pt-BR" sz="2800" dirty="0"/>
          </a:p>
        </p:txBody>
      </p:sp>
      <p:graphicFrame>
        <p:nvGraphicFramePr>
          <p:cNvPr id="4" name="Espaço Reservado para Conteúdo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a:xfrm>
            <a:off x="457200" y="274638"/>
            <a:ext cx="8229600" cy="1797040"/>
          </a:xfrm>
        </p:spPr>
        <p:txBody>
          <a:bodyPr>
            <a:normAutofit fontScale="90000"/>
          </a:bodyPr>
          <a:lstStyle/>
          <a:p>
            <a:r>
              <a:rPr lang="pt-BR" sz="2800" b="1" dirty="0" smtClean="0"/>
              <a:t>Meta: </a:t>
            </a:r>
            <a:r>
              <a:rPr lang="pt-BR" sz="2800" dirty="0" smtClean="0"/>
              <a:t>Aplicar a periodicidade de rastreamento através do exame </a:t>
            </a:r>
            <a:r>
              <a:rPr lang="pt-BR" sz="2800" dirty="0" err="1" smtClean="0"/>
              <a:t>citopatológico</a:t>
            </a:r>
            <a:r>
              <a:rPr lang="pt-BR" sz="2800" dirty="0" smtClean="0"/>
              <a:t> de colo uterino recomendada pelo Ministério da Saúde a 100% das mulheres de 25 a 64 anos de idade que realizarem acompanhamento na UBS.</a:t>
            </a:r>
            <a:br>
              <a:rPr lang="pt-BR" sz="2800" dirty="0" smtClean="0"/>
            </a:br>
            <a:endParaRPr lang="pt-BR" sz="2800" dirty="0"/>
          </a:p>
        </p:txBody>
      </p:sp>
      <p:graphicFrame>
        <p:nvGraphicFramePr>
          <p:cNvPr id="4" name="Espaço Reservado para Conteúdo 3"/>
          <p:cNvGraphicFramePr>
            <a:graphicFrameLocks noGrp="1"/>
          </p:cNvGraphicFramePr>
          <p:nvPr>
            <p:ph idx="1"/>
          </p:nvPr>
        </p:nvGraphicFramePr>
        <p:xfrm>
          <a:off x="457200" y="2143116"/>
          <a:ext cx="8229600" cy="398304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a:xfrm>
            <a:off x="457200" y="142852"/>
            <a:ext cx="8229600" cy="1785950"/>
          </a:xfrm>
        </p:spPr>
        <p:txBody>
          <a:bodyPr>
            <a:normAutofit fontScale="90000"/>
          </a:bodyPr>
          <a:lstStyle/>
          <a:p>
            <a:r>
              <a:rPr lang="pt-BR" sz="2800" b="1" dirty="0" smtClean="0"/>
              <a:t>Meta: </a:t>
            </a:r>
            <a:r>
              <a:rPr lang="pt-BR" sz="2800" dirty="0" smtClean="0"/>
              <a:t>Aplicar a periodicidade de rastreamento através da mamografia recomendada pelo Ministério da Saúde a 100% das mulheres de 50 a 69 anos de idade que realizarem acompanhamento na UBS.</a:t>
            </a:r>
            <a:br>
              <a:rPr lang="pt-BR" sz="2800" dirty="0" smtClean="0"/>
            </a:br>
            <a:r>
              <a:rPr lang="pt-BR" sz="2800" dirty="0" smtClean="0"/>
              <a:t> </a:t>
            </a:r>
            <a:endParaRPr lang="pt-BR" sz="2800" dirty="0"/>
          </a:p>
        </p:txBody>
      </p:sp>
      <p:graphicFrame>
        <p:nvGraphicFramePr>
          <p:cNvPr id="4" name="Espaço Reservado para Conteúdo 3"/>
          <p:cNvGraphicFramePr>
            <a:graphicFrameLocks noGrp="1"/>
          </p:cNvGraphicFramePr>
          <p:nvPr>
            <p:ph idx="1"/>
          </p:nvPr>
        </p:nvGraphicFramePr>
        <p:xfrm>
          <a:off x="457200" y="2071678"/>
          <a:ext cx="8229600" cy="40544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a:xfrm>
            <a:off x="457200" y="274638"/>
            <a:ext cx="8229600" cy="1511288"/>
          </a:xfrm>
        </p:spPr>
        <p:txBody>
          <a:bodyPr>
            <a:normAutofit/>
          </a:bodyPr>
          <a:lstStyle/>
          <a:p>
            <a:r>
              <a:rPr lang="pt-BR" sz="2800" b="1" dirty="0" smtClean="0"/>
              <a:t>Meta: </a:t>
            </a:r>
            <a:r>
              <a:rPr lang="pt-BR" sz="2800" dirty="0" smtClean="0"/>
              <a:t>Captar 40% as mulheres de 25 a 64 anos de idade da área de cobertura da UBS que nunca realizaram </a:t>
            </a:r>
            <a:r>
              <a:rPr lang="pt-BR" sz="2800" dirty="0" err="1" smtClean="0"/>
              <a:t>citopatológico</a:t>
            </a:r>
            <a:r>
              <a:rPr lang="pt-BR" sz="2800" dirty="0" smtClean="0"/>
              <a:t> de colo uterino.</a:t>
            </a:r>
            <a:endParaRPr lang="pt-BR" sz="2800" dirty="0"/>
          </a:p>
        </p:txBody>
      </p:sp>
      <p:graphicFrame>
        <p:nvGraphicFramePr>
          <p:cNvPr id="4" name="Espaço Reservado para Conteúdo 3"/>
          <p:cNvGraphicFramePr>
            <a:graphicFrameLocks noGrp="1"/>
          </p:cNvGraphicFramePr>
          <p:nvPr>
            <p:ph idx="1"/>
          </p:nvPr>
        </p:nvGraphicFramePr>
        <p:xfrm>
          <a:off x="457200" y="1916832"/>
          <a:ext cx="8229600" cy="420933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a:xfrm>
            <a:off x="571472" y="500042"/>
            <a:ext cx="8229600" cy="1714512"/>
          </a:xfrm>
        </p:spPr>
        <p:txBody>
          <a:bodyPr>
            <a:normAutofit/>
          </a:bodyPr>
          <a:lstStyle/>
          <a:p>
            <a:r>
              <a:rPr lang="pt-BR" sz="2800" b="1" dirty="0" smtClean="0"/>
              <a:t>Meta: </a:t>
            </a:r>
            <a:r>
              <a:rPr lang="pt-BR" sz="2800" dirty="0" smtClean="0"/>
              <a:t>Buscar 40% das mulheres que não realizaram os exames conforme periodicidade recomendada.</a:t>
            </a:r>
            <a:br>
              <a:rPr lang="pt-BR" sz="2800" dirty="0" smtClean="0"/>
            </a:br>
            <a:endParaRPr lang="pt-BR" sz="2800" dirty="0"/>
          </a:p>
        </p:txBody>
      </p:sp>
      <p:sp>
        <p:nvSpPr>
          <p:cNvPr id="3" name="Espaço Reservado para Conteúdo 2"/>
          <p:cNvSpPr>
            <a:spLocks noGrp="1"/>
          </p:cNvSpPr>
          <p:nvPr>
            <p:ph idx="1"/>
          </p:nvPr>
        </p:nvSpPr>
        <p:spPr>
          <a:xfrm>
            <a:off x="457200" y="2714620"/>
            <a:ext cx="8229600" cy="3411543"/>
          </a:xfrm>
        </p:spPr>
        <p:txBody>
          <a:bodyPr/>
          <a:lstStyle/>
          <a:p>
            <a:endParaRPr lang="pt-BR" dirty="0" smtClean="0"/>
          </a:p>
          <a:p>
            <a:endParaRPr lang="pt-BR" dirty="0"/>
          </a:p>
        </p:txBody>
      </p:sp>
      <p:graphicFrame>
        <p:nvGraphicFramePr>
          <p:cNvPr id="4" name="Gráfico 3"/>
          <p:cNvGraphicFramePr/>
          <p:nvPr/>
        </p:nvGraphicFramePr>
        <p:xfrm>
          <a:off x="1071538" y="1928802"/>
          <a:ext cx="7043114" cy="435771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a:xfrm>
            <a:off x="457200" y="274638"/>
            <a:ext cx="8229600" cy="6226196"/>
          </a:xfrm>
        </p:spPr>
        <p:txBody>
          <a:bodyPr>
            <a:normAutofit fontScale="90000"/>
          </a:bodyPr>
          <a:lstStyle/>
          <a:p>
            <a:pPr algn="l"/>
            <a:r>
              <a:rPr lang="pt-BR" sz="2400" b="1" dirty="0" smtClean="0"/>
              <a:t>Meta: </a:t>
            </a:r>
            <a:r>
              <a:rPr lang="pt-BR" sz="2400" dirty="0" smtClean="0"/>
              <a:t>Facilitar </a:t>
            </a:r>
            <a:r>
              <a:rPr lang="pt-BR" sz="2400" dirty="0"/>
              <a:t>o acesso das mulheres ao resultado do exame </a:t>
            </a:r>
            <a:r>
              <a:rPr lang="pt-BR" sz="2400" dirty="0" err="1"/>
              <a:t>citopatológico</a:t>
            </a:r>
            <a:r>
              <a:rPr lang="pt-BR" sz="2400" dirty="0"/>
              <a:t> de colo de útero e de </a:t>
            </a:r>
            <a:r>
              <a:rPr lang="pt-BR" sz="2400" dirty="0" smtClean="0"/>
              <a:t>mamografia</a:t>
            </a:r>
            <a:br>
              <a:rPr lang="pt-BR" sz="2400" dirty="0" smtClean="0"/>
            </a:br>
            <a:r>
              <a:rPr lang="pt-BR" sz="2400" dirty="0"/>
              <a:t/>
            </a:r>
            <a:br>
              <a:rPr lang="pt-BR" sz="2400" dirty="0"/>
            </a:br>
            <a:r>
              <a:rPr lang="pt-BR" sz="2400" dirty="0"/>
              <a:t>O acesso ao resultado dos exames foi facilitado para as </a:t>
            </a:r>
            <a:r>
              <a:rPr lang="pt-BR" sz="2400" dirty="0" smtClean="0"/>
              <a:t>mulheres</a:t>
            </a:r>
            <a:br>
              <a:rPr lang="pt-BR" sz="2400" dirty="0" smtClean="0"/>
            </a:br>
            <a:r>
              <a:rPr lang="pt-BR" sz="2400" dirty="0"/>
              <a:t/>
            </a:r>
            <a:br>
              <a:rPr lang="pt-BR" sz="2400" dirty="0"/>
            </a:br>
            <a:r>
              <a:rPr lang="pt-BR" sz="2400" b="1" dirty="0" smtClean="0"/>
              <a:t> Meta: </a:t>
            </a:r>
            <a:r>
              <a:rPr lang="pt-BR" sz="2400" dirty="0" smtClean="0"/>
              <a:t>Garantir a adoção de condutas terapêuticas conforme fluxogramas adotados pela UBS para 100% das mulheres</a:t>
            </a:r>
            <a:br>
              <a:rPr lang="pt-BR" sz="2400" dirty="0" smtClean="0"/>
            </a:br>
            <a:r>
              <a:rPr lang="pt-BR" sz="2400" dirty="0" smtClean="0"/>
              <a:t/>
            </a:r>
            <a:br>
              <a:rPr lang="pt-BR" sz="2400" dirty="0" smtClean="0"/>
            </a:br>
            <a:r>
              <a:rPr lang="pt-BR" sz="2400" dirty="0" smtClean="0"/>
              <a:t>Todas as mulheres com exames alterados foram encaminhadas conforme o fluxograma do Ministério da Saúde</a:t>
            </a:r>
            <a:br>
              <a:rPr lang="pt-BR" sz="2400" dirty="0" smtClean="0"/>
            </a:br>
            <a:r>
              <a:rPr lang="pt-BR" sz="2400" dirty="0" smtClean="0"/>
              <a:t/>
            </a:r>
            <a:br>
              <a:rPr lang="pt-BR" sz="2400" dirty="0" smtClean="0"/>
            </a:br>
            <a:r>
              <a:rPr lang="pt-BR" sz="2400" b="1" dirty="0" smtClean="0"/>
              <a:t> Meta: </a:t>
            </a:r>
            <a:r>
              <a:rPr lang="pt-BR" sz="2400" dirty="0" smtClean="0"/>
              <a:t>Garantir referência e contra referência para 100% das mulheres com exame </a:t>
            </a:r>
            <a:r>
              <a:rPr lang="pt-BR" sz="2400" dirty="0" err="1" smtClean="0"/>
              <a:t>citopatológico</a:t>
            </a:r>
            <a:r>
              <a:rPr lang="pt-BR" sz="2400" dirty="0" smtClean="0"/>
              <a:t> alterado</a:t>
            </a:r>
            <a:br>
              <a:rPr lang="pt-BR" sz="2400" dirty="0" smtClean="0"/>
            </a:br>
            <a:r>
              <a:rPr lang="pt-BR" sz="2400" dirty="0" smtClean="0"/>
              <a:t/>
            </a:r>
            <a:br>
              <a:rPr lang="pt-BR" sz="2400" dirty="0" smtClean="0"/>
            </a:br>
            <a:r>
              <a:rPr lang="pt-BR" sz="2400" dirty="0" smtClean="0"/>
              <a:t>Todas as mulheres encaminhadas para realização de exames complementares ou consultas especializadas retornaram para a UBS,</a:t>
            </a:r>
            <a:br>
              <a:rPr lang="pt-BR" sz="2400" dirty="0" smtClean="0"/>
            </a:br>
            <a:r>
              <a:rPr lang="pt-BR" sz="2400" dirty="0" smtClean="0"/>
              <a:t> </a:t>
            </a:r>
            <a:endParaRPr lang="pt-BR"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a:xfrm>
            <a:off x="428596" y="285728"/>
            <a:ext cx="8229600" cy="1643074"/>
          </a:xfrm>
        </p:spPr>
        <p:txBody>
          <a:bodyPr>
            <a:normAutofit fontScale="90000"/>
          </a:bodyPr>
          <a:lstStyle/>
          <a:p>
            <a:r>
              <a:rPr lang="pt-BR" sz="2800" b="1" dirty="0" smtClean="0"/>
              <a:t>Meta: </a:t>
            </a:r>
            <a:r>
              <a:rPr lang="pt-BR" sz="2800" dirty="0" smtClean="0"/>
              <a:t>Manter registro atualizado em Livro de registro específico de 100% das mulheres cadastradas para a coleta de exame </a:t>
            </a:r>
            <a:r>
              <a:rPr lang="pt-BR" sz="2800" dirty="0" err="1" smtClean="0"/>
              <a:t>citopatológico</a:t>
            </a:r>
            <a:r>
              <a:rPr lang="pt-BR" sz="2800" dirty="0" smtClean="0"/>
              <a:t> de colo uterino e realização da mamografia na planilha ou no registro específico.</a:t>
            </a:r>
            <a:endParaRPr lang="pt-BR" sz="2800" dirty="0"/>
          </a:p>
        </p:txBody>
      </p:sp>
      <p:graphicFrame>
        <p:nvGraphicFramePr>
          <p:cNvPr id="4" name="Espaço Reservado para Conteúdo 3"/>
          <p:cNvGraphicFramePr>
            <a:graphicFrameLocks noGrp="1"/>
          </p:cNvGraphicFramePr>
          <p:nvPr>
            <p:ph idx="1"/>
          </p:nvPr>
        </p:nvGraphicFramePr>
        <p:xfrm>
          <a:off x="457200" y="2214554"/>
          <a:ext cx="8229600" cy="391160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a:xfrm>
            <a:off x="457200" y="285728"/>
            <a:ext cx="8229600" cy="6357982"/>
          </a:xfrm>
        </p:spPr>
        <p:txBody>
          <a:bodyPr>
            <a:normAutofit fontScale="90000"/>
          </a:bodyPr>
          <a:lstStyle/>
          <a:p>
            <a:pPr algn="l"/>
            <a:r>
              <a:rPr lang="pt-BR" sz="3100" dirty="0" smtClean="0">
                <a:solidFill>
                  <a:schemeClr val="tx2"/>
                </a:solidFill>
              </a:rPr>
              <a:t>Introdução</a:t>
            </a:r>
            <a:r>
              <a:rPr lang="pt-BR" sz="3100" dirty="0" smtClean="0"/>
              <a:t/>
            </a:r>
            <a:br>
              <a:rPr lang="pt-BR" sz="3100" dirty="0" smtClean="0"/>
            </a:br>
            <a:r>
              <a:rPr lang="pt-BR" sz="3100" dirty="0" smtClean="0"/>
              <a:t/>
            </a:r>
            <a:br>
              <a:rPr lang="pt-BR" sz="3100" dirty="0" smtClean="0"/>
            </a:br>
            <a:r>
              <a:rPr lang="pt-BR" sz="2700" dirty="0" smtClean="0"/>
              <a:t>Elevados índices de câncer de colo de útero e mama</a:t>
            </a:r>
            <a:br>
              <a:rPr lang="pt-BR" sz="2700" dirty="0" smtClean="0"/>
            </a:br>
            <a:r>
              <a:rPr lang="pt-BR" sz="2700" dirty="0" smtClean="0"/>
              <a:t/>
            </a:r>
            <a:br>
              <a:rPr lang="pt-BR" sz="2700" dirty="0" smtClean="0"/>
            </a:br>
            <a:r>
              <a:rPr lang="pt-BR" sz="2700" dirty="0" smtClean="0"/>
              <a:t>Altas taxas de mortalidade</a:t>
            </a:r>
            <a:br>
              <a:rPr lang="pt-BR" sz="2700" dirty="0" smtClean="0"/>
            </a:br>
            <a:r>
              <a:rPr lang="pt-BR" sz="2700" dirty="0" smtClean="0"/>
              <a:t/>
            </a:r>
            <a:br>
              <a:rPr lang="pt-BR" sz="2700" dirty="0" smtClean="0"/>
            </a:br>
            <a:r>
              <a:rPr lang="pt-BR" sz="2700" dirty="0" smtClean="0"/>
              <a:t>Câncer de colo de útero  é o segundo tumor mais incidente e o quarto em causa de mortalidade por câncer em mulheres </a:t>
            </a:r>
            <a:br>
              <a:rPr lang="pt-BR" sz="2700" dirty="0" smtClean="0"/>
            </a:br>
            <a:r>
              <a:rPr lang="pt-BR" sz="2700" dirty="0" smtClean="0"/>
              <a:t/>
            </a:r>
            <a:br>
              <a:rPr lang="pt-BR" sz="2700" dirty="0" smtClean="0"/>
            </a:br>
            <a:r>
              <a:rPr lang="pt-BR" sz="2800" dirty="0" smtClean="0"/>
              <a:t>Câncer de mama é o segundo câncer mais frequente no mundo</a:t>
            </a:r>
            <a:br>
              <a:rPr lang="pt-BR" sz="2800" dirty="0" smtClean="0"/>
            </a:br>
            <a:r>
              <a:rPr lang="pt-BR" sz="2800" dirty="0" smtClean="0"/>
              <a:t/>
            </a:r>
            <a:br>
              <a:rPr lang="pt-BR" sz="2800" dirty="0" smtClean="0"/>
            </a:br>
            <a:r>
              <a:rPr lang="pt-BR" sz="2800" dirty="0" smtClean="0"/>
              <a:t>No Brasil são estimados 52 casos para cada 100 mil mulheres</a:t>
            </a:r>
            <a:br>
              <a:rPr lang="pt-BR" sz="2800" dirty="0" smtClean="0"/>
            </a:br>
            <a:r>
              <a:rPr lang="pt-BR" sz="2800" dirty="0" smtClean="0"/>
              <a:t>	- Na região sul do país são 65 casos para cada 100 mil 	mulheres</a:t>
            </a:r>
            <a:r>
              <a:rPr lang="pt-BR" sz="2700" dirty="0" smtClean="0"/>
              <a:t/>
            </a:r>
            <a:br>
              <a:rPr lang="pt-BR" sz="2700" dirty="0" smtClean="0"/>
            </a:br>
            <a:endParaRPr lang="pt-BR" sz="27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a:xfrm>
            <a:off x="428596" y="642918"/>
            <a:ext cx="8229600" cy="1143000"/>
          </a:xfrm>
        </p:spPr>
        <p:txBody>
          <a:bodyPr>
            <a:normAutofit fontScale="90000"/>
          </a:bodyPr>
          <a:lstStyle/>
          <a:p>
            <a:r>
              <a:rPr lang="pt-BR" sz="2800" b="1" dirty="0" smtClean="0"/>
              <a:t>Meta: </a:t>
            </a:r>
            <a:r>
              <a:rPr lang="pt-BR" sz="2800" dirty="0" smtClean="0"/>
              <a:t>Proporção de mulheres de 50 à 69 anos de idade com registro do resultado da mamografia na ficha espelho ( cartão da mulher) e no Livro de registro específico.</a:t>
            </a:r>
            <a:endParaRPr lang="pt-BR" sz="2800" dirty="0"/>
          </a:p>
        </p:txBody>
      </p:sp>
      <p:graphicFrame>
        <p:nvGraphicFramePr>
          <p:cNvPr id="4" name="Espaço Reservado para Conteúdo 3"/>
          <p:cNvGraphicFramePr>
            <a:graphicFrameLocks noGrp="1"/>
          </p:cNvGraphicFramePr>
          <p:nvPr>
            <p:ph idx="1"/>
          </p:nvPr>
        </p:nvGraphicFramePr>
        <p:xfrm>
          <a:off x="457200" y="2143116"/>
          <a:ext cx="8229600" cy="398304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p:txBody>
          <a:bodyPr>
            <a:normAutofit/>
          </a:bodyPr>
          <a:lstStyle/>
          <a:p>
            <a:r>
              <a:rPr lang="pt-BR" sz="2800" b="1" dirty="0" smtClean="0"/>
              <a:t>Meta: </a:t>
            </a:r>
            <a:r>
              <a:rPr lang="pt-BR" sz="2800" dirty="0" smtClean="0"/>
              <a:t>Realizar avaliação de risco em 100% as mulheres nas faixas </a:t>
            </a:r>
            <a:r>
              <a:rPr lang="pt-BR" sz="2800" dirty="0" err="1" smtClean="0"/>
              <a:t>etárias-alvo</a:t>
            </a:r>
            <a:r>
              <a:rPr lang="pt-BR" sz="2800" dirty="0" smtClean="0"/>
              <a:t>.</a:t>
            </a:r>
            <a:endParaRPr lang="pt-BR" sz="2800" dirty="0"/>
          </a:p>
        </p:txBody>
      </p:sp>
      <p:graphicFrame>
        <p:nvGraphicFramePr>
          <p:cNvPr id="4" name="Espaço Reservado para Conteúdo 3"/>
          <p:cNvGraphicFramePr>
            <a:graphicFrameLocks noGrp="1"/>
          </p:cNvGraphicFramePr>
          <p:nvPr>
            <p:ph idx="1"/>
          </p:nvPr>
        </p:nvGraphicFramePr>
        <p:xfrm>
          <a:off x="457200" y="1844824"/>
          <a:ext cx="8229600" cy="428133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p:txBody>
          <a:bodyPr>
            <a:normAutofit fontScale="90000"/>
          </a:bodyPr>
          <a:lstStyle/>
          <a:p>
            <a:r>
              <a:rPr lang="pt-BR" sz="2800" b="1" dirty="0" smtClean="0"/>
              <a:t>Meta: </a:t>
            </a:r>
            <a:r>
              <a:rPr lang="pt-BR" sz="2800" dirty="0" smtClean="0"/>
              <a:t>Orientar 100% das mulheres cadastradas sobre doenças sexualmente transmissíveis (DST) </a:t>
            </a:r>
            <a:br>
              <a:rPr lang="pt-BR" sz="2800" dirty="0" smtClean="0"/>
            </a:br>
            <a:endParaRPr lang="pt-BR" sz="2800" dirty="0"/>
          </a:p>
        </p:txBody>
      </p:sp>
      <p:graphicFrame>
        <p:nvGraphicFramePr>
          <p:cNvPr id="4" name="Espaço Reservado para Conteúdo 3"/>
          <p:cNvGraphicFramePr>
            <a:graphicFrameLocks noGrp="1"/>
          </p:cNvGraphicFramePr>
          <p:nvPr>
            <p:ph idx="1"/>
          </p:nvPr>
        </p:nvGraphicFramePr>
        <p:xfrm>
          <a:off x="457200" y="1844824"/>
          <a:ext cx="8229600" cy="428133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a:xfrm>
            <a:off x="457200" y="274638"/>
            <a:ext cx="8229600" cy="1511288"/>
          </a:xfrm>
        </p:spPr>
        <p:txBody>
          <a:bodyPr>
            <a:normAutofit fontScale="90000"/>
          </a:bodyPr>
          <a:lstStyle/>
          <a:p>
            <a:r>
              <a:rPr lang="pt-BR" sz="2800" b="1" dirty="0" smtClean="0"/>
              <a:t>Meta: </a:t>
            </a:r>
            <a:r>
              <a:rPr lang="pt-BR" sz="2800" dirty="0" smtClean="0"/>
              <a:t>Realizar ações de promoção à saúde e prevenção de doenças a 100% das famílias das mulheres acompanhadas na UBS para a prevenção do câncer e colo de útero e de mama.</a:t>
            </a:r>
            <a:br>
              <a:rPr lang="pt-BR" sz="2800" dirty="0" smtClean="0"/>
            </a:br>
            <a:endParaRPr lang="pt-BR" sz="2800" dirty="0"/>
          </a:p>
        </p:txBody>
      </p:sp>
      <p:graphicFrame>
        <p:nvGraphicFramePr>
          <p:cNvPr id="4" name="Espaço Reservado para Conteúdo 3"/>
          <p:cNvGraphicFramePr>
            <a:graphicFrameLocks noGrp="1"/>
          </p:cNvGraphicFramePr>
          <p:nvPr>
            <p:ph idx="1"/>
          </p:nvPr>
        </p:nvGraphicFramePr>
        <p:xfrm>
          <a:off x="457200" y="2000240"/>
          <a:ext cx="8229600" cy="412592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a:xfrm>
            <a:off x="457200" y="274638"/>
            <a:ext cx="8229600" cy="6394722"/>
          </a:xfrm>
        </p:spPr>
        <p:txBody>
          <a:bodyPr>
            <a:normAutofit fontScale="90000"/>
          </a:bodyPr>
          <a:lstStyle/>
          <a:p>
            <a:pPr algn="l"/>
            <a:r>
              <a:rPr lang="pt-BR" sz="3600" dirty="0" smtClean="0">
                <a:solidFill>
                  <a:srgbClr val="1F497D"/>
                </a:solidFill>
              </a:rPr>
              <a:t>Discussão</a:t>
            </a:r>
            <a:r>
              <a:rPr lang="pt-BR" sz="3200" dirty="0" smtClean="0">
                <a:solidFill>
                  <a:srgbClr val="1F497D"/>
                </a:solidFill>
              </a:rPr>
              <a:t/>
            </a:r>
            <a:br>
              <a:rPr lang="pt-BR" sz="3200" dirty="0" smtClean="0">
                <a:solidFill>
                  <a:srgbClr val="1F497D"/>
                </a:solidFill>
              </a:rPr>
            </a:br>
            <a:r>
              <a:rPr lang="pt-BR" sz="3200" dirty="0" smtClean="0">
                <a:solidFill>
                  <a:srgbClr val="1F497D"/>
                </a:solidFill>
              </a:rPr>
              <a:t> </a:t>
            </a:r>
            <a:r>
              <a:rPr lang="pt-BR" sz="3100" dirty="0" smtClean="0"/>
              <a:t/>
            </a:r>
            <a:br>
              <a:rPr lang="pt-BR" sz="3100" dirty="0" smtClean="0"/>
            </a:br>
            <a:r>
              <a:rPr lang="pt-BR" sz="2700" dirty="0" smtClean="0"/>
              <a:t>- Trabalho integrado da equipe</a:t>
            </a:r>
            <a:br>
              <a:rPr lang="pt-BR" sz="2700" dirty="0" smtClean="0"/>
            </a:br>
            <a:r>
              <a:rPr lang="pt-BR" sz="2700" dirty="0" smtClean="0"/>
              <a:t/>
            </a:r>
            <a:br>
              <a:rPr lang="pt-BR" sz="2700" dirty="0" smtClean="0"/>
            </a:br>
            <a:r>
              <a:rPr lang="pt-BR" sz="2700" dirty="0" smtClean="0"/>
              <a:t>- Profissionais capacitados</a:t>
            </a:r>
            <a:br>
              <a:rPr lang="pt-BR" sz="2700" dirty="0" smtClean="0"/>
            </a:br>
            <a:r>
              <a:rPr lang="pt-BR" sz="2700" dirty="0" smtClean="0"/>
              <a:t/>
            </a:r>
            <a:br>
              <a:rPr lang="pt-BR" sz="2700" dirty="0" smtClean="0"/>
            </a:br>
            <a:r>
              <a:rPr lang="pt-BR" sz="2700" dirty="0" smtClean="0"/>
              <a:t>- Identificação das mulheres de ambas as faixas etárias</a:t>
            </a:r>
            <a:br>
              <a:rPr lang="pt-BR" sz="2700" dirty="0" smtClean="0"/>
            </a:br>
            <a:r>
              <a:rPr lang="pt-BR" sz="2700" dirty="0" smtClean="0"/>
              <a:t/>
            </a:r>
            <a:br>
              <a:rPr lang="pt-BR" sz="2700" dirty="0" smtClean="0"/>
            </a:br>
            <a:r>
              <a:rPr lang="pt-BR" sz="2700" dirty="0" smtClean="0"/>
              <a:t>- Periodicidade na realização dos exames,</a:t>
            </a:r>
            <a:br>
              <a:rPr lang="pt-BR" sz="2700" dirty="0" smtClean="0"/>
            </a:br>
            <a:r>
              <a:rPr lang="pt-BR" sz="2700" dirty="0" smtClean="0"/>
              <a:t/>
            </a:r>
            <a:br>
              <a:rPr lang="pt-BR" sz="2700" dirty="0" smtClean="0"/>
            </a:br>
            <a:r>
              <a:rPr lang="pt-BR" sz="2700" dirty="0" smtClean="0"/>
              <a:t>- Famílias orientadas sobre prevenção do Câncer  </a:t>
            </a:r>
            <a:br>
              <a:rPr lang="pt-BR" sz="2700" dirty="0" smtClean="0"/>
            </a:br>
            <a:r>
              <a:rPr lang="pt-BR" sz="2700" dirty="0" smtClean="0"/>
              <a:t>ginecológico e </a:t>
            </a:r>
            <a:r>
              <a:rPr lang="pt-BR" sz="2700" dirty="0" err="1" smtClean="0"/>
              <a:t>DSTs</a:t>
            </a:r>
            <a:r>
              <a:rPr lang="pt-BR" sz="2700" dirty="0" smtClean="0"/>
              <a:t/>
            </a:r>
            <a:br>
              <a:rPr lang="pt-BR" sz="2700" dirty="0" smtClean="0"/>
            </a:br>
            <a:r>
              <a:rPr lang="pt-BR" sz="2700" dirty="0" smtClean="0"/>
              <a:t/>
            </a:r>
            <a:br>
              <a:rPr lang="pt-BR" sz="2700" dirty="0" smtClean="0"/>
            </a:br>
            <a:r>
              <a:rPr lang="pt-BR" sz="2700" dirty="0" smtClean="0"/>
              <a:t>- Apoio da Gestão</a:t>
            </a:r>
            <a:r>
              <a:rPr lang="pt-BR" sz="3600" dirty="0" smtClean="0"/>
              <a:t/>
            </a:r>
            <a:br>
              <a:rPr lang="pt-BR" sz="3600" dirty="0" smtClean="0"/>
            </a:br>
            <a:endParaRPr lang="pt-BR" sz="3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a:xfrm>
            <a:off x="457200" y="274638"/>
            <a:ext cx="8229600" cy="6011882"/>
          </a:xfrm>
        </p:spPr>
        <p:txBody>
          <a:bodyPr>
            <a:normAutofit/>
          </a:bodyPr>
          <a:lstStyle/>
          <a:p>
            <a:pPr algn="l"/>
            <a:r>
              <a:rPr lang="pt-BR" sz="3200" dirty="0" smtClean="0">
                <a:solidFill>
                  <a:srgbClr val="1F497D"/>
                </a:solidFill>
              </a:rPr>
              <a:t>Discussão </a:t>
            </a:r>
            <a:r>
              <a:rPr lang="pt-BR" sz="2800" dirty="0" smtClean="0"/>
              <a:t/>
            </a:r>
            <a:br>
              <a:rPr lang="pt-BR" sz="2800" dirty="0" smtClean="0"/>
            </a:br>
            <a:r>
              <a:rPr lang="pt-BR" sz="2800" dirty="0" smtClean="0"/>
              <a:t/>
            </a:r>
            <a:br>
              <a:rPr lang="pt-BR" sz="2800" dirty="0" smtClean="0"/>
            </a:br>
            <a:r>
              <a:rPr lang="pt-BR" sz="2800" dirty="0" smtClean="0"/>
              <a:t>- Equipe mais sensibilizada </a:t>
            </a:r>
            <a:r>
              <a:rPr lang="pt-BR" sz="2800" dirty="0"/>
              <a:t>para desenvolver outras </a:t>
            </a:r>
            <a:r>
              <a:rPr lang="pt-BR" sz="2800" dirty="0" smtClean="0"/>
              <a:t>ações</a:t>
            </a:r>
            <a:br>
              <a:rPr lang="pt-BR" sz="2800" dirty="0" smtClean="0"/>
            </a:br>
            <a:r>
              <a:rPr lang="pt-BR" sz="2800" dirty="0" smtClean="0"/>
              <a:t/>
            </a:r>
            <a:br>
              <a:rPr lang="pt-BR" sz="2800" dirty="0" smtClean="0"/>
            </a:br>
            <a:r>
              <a:rPr lang="pt-BR" sz="2800" dirty="0" smtClean="0"/>
              <a:t>- Otimização do tempo dos profissionais</a:t>
            </a:r>
            <a:br>
              <a:rPr lang="pt-BR" sz="2800" dirty="0" smtClean="0"/>
            </a:br>
            <a:r>
              <a:rPr lang="pt-BR" sz="2800" dirty="0" smtClean="0"/>
              <a:t/>
            </a:r>
            <a:br>
              <a:rPr lang="pt-BR" sz="2800" dirty="0" smtClean="0"/>
            </a:br>
            <a:r>
              <a:rPr lang="pt-BR" sz="2800" dirty="0" smtClean="0"/>
              <a:t>- Vínculo da equipe com a comunidade</a:t>
            </a:r>
            <a:br>
              <a:rPr lang="pt-BR" sz="2800" dirty="0" smtClean="0"/>
            </a:br>
            <a:r>
              <a:rPr lang="pt-BR" sz="2800" dirty="0" smtClean="0"/>
              <a:t/>
            </a:r>
            <a:br>
              <a:rPr lang="pt-BR" sz="2800" dirty="0" smtClean="0"/>
            </a:br>
            <a:r>
              <a:rPr lang="pt-BR" sz="2800" dirty="0" smtClean="0"/>
              <a:t>- Intervenção consolidada na rotina da UBS</a:t>
            </a:r>
            <a:endParaRPr lang="pt-BR"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a:xfrm>
            <a:off x="457200" y="274638"/>
            <a:ext cx="8229600" cy="5962674"/>
          </a:xfrm>
        </p:spPr>
        <p:txBody>
          <a:bodyPr>
            <a:normAutofit/>
          </a:bodyPr>
          <a:lstStyle/>
          <a:p>
            <a:pPr algn="l"/>
            <a:r>
              <a:rPr lang="pt-BR" sz="3600" dirty="0" smtClean="0">
                <a:solidFill>
                  <a:schemeClr val="tx2"/>
                </a:solidFill>
              </a:rPr>
              <a:t>Reflexão sobre o processo pessoal de aprendizagem </a:t>
            </a:r>
            <a:r>
              <a:rPr lang="pt-BR" sz="2800" dirty="0" smtClean="0"/>
              <a:t/>
            </a:r>
            <a:br>
              <a:rPr lang="pt-BR" sz="2800" dirty="0" smtClean="0"/>
            </a:br>
            <a:r>
              <a:rPr lang="pt-BR" sz="2800" dirty="0" smtClean="0"/>
              <a:t/>
            </a:r>
            <a:br>
              <a:rPr lang="pt-BR" sz="2800" dirty="0" smtClean="0"/>
            </a:br>
            <a:r>
              <a:rPr lang="pt-BR" sz="2800" dirty="0" smtClean="0"/>
              <a:t>- Expectativas </a:t>
            </a:r>
            <a:r>
              <a:rPr lang="pt-BR" sz="2800" dirty="0"/>
              <a:t>no inicio do </a:t>
            </a:r>
            <a:r>
              <a:rPr lang="pt-BR" sz="2800" dirty="0" smtClean="0"/>
              <a:t>curso: aprimorar </a:t>
            </a:r>
            <a:r>
              <a:rPr lang="pt-BR" sz="2800" dirty="0"/>
              <a:t>meu conhecimento para aplicá-lo e intervir em ações no meu local de </a:t>
            </a:r>
            <a:r>
              <a:rPr lang="pt-BR" sz="2800" dirty="0" smtClean="0"/>
              <a:t>trabalho</a:t>
            </a:r>
            <a:br>
              <a:rPr lang="pt-BR" sz="2800" dirty="0" smtClean="0"/>
            </a:br>
            <a:r>
              <a:rPr lang="pt-BR" sz="2800" dirty="0" smtClean="0"/>
              <a:t/>
            </a:r>
            <a:br>
              <a:rPr lang="pt-BR" sz="2800" dirty="0" smtClean="0"/>
            </a:br>
            <a:r>
              <a:rPr lang="pt-BR" sz="2800" dirty="0" smtClean="0"/>
              <a:t>- Aprimorei meu conhecimento – intervindo em ações no meu local de trabalho</a:t>
            </a:r>
            <a:br>
              <a:rPr lang="pt-BR" sz="2800" dirty="0" smtClean="0"/>
            </a:br>
            <a:r>
              <a:rPr lang="pt-BR" sz="2800" dirty="0" smtClean="0"/>
              <a:t/>
            </a:r>
            <a:br>
              <a:rPr lang="pt-BR" sz="2800" dirty="0" smtClean="0"/>
            </a:br>
            <a:r>
              <a:rPr lang="pt-BR" sz="2800" dirty="0" smtClean="0"/>
              <a:t>- Necessidade de fazer uma “parada avaliativa” e repensar nossa rotina</a:t>
            </a:r>
            <a:br>
              <a:rPr lang="pt-BR" sz="2800" dirty="0" smtClean="0"/>
            </a:br>
            <a:endParaRPr lang="pt-BR"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pic>
        <p:nvPicPr>
          <p:cNvPr id="1026" name="Picture 2"/>
          <p:cNvPicPr>
            <a:picLocks noChangeAspect="1" noChangeArrowheads="1"/>
          </p:cNvPicPr>
          <p:nvPr/>
        </p:nvPicPr>
        <p:blipFill>
          <a:blip r:embed="rId3"/>
          <a:srcRect/>
          <a:stretch>
            <a:fillRect/>
          </a:stretch>
        </p:blipFill>
        <p:spPr bwMode="auto">
          <a:xfrm>
            <a:off x="508000" y="381000"/>
            <a:ext cx="8126413" cy="6096000"/>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a:xfrm>
            <a:off x="457200" y="274638"/>
            <a:ext cx="8229600" cy="6154758"/>
          </a:xfrm>
        </p:spPr>
        <p:txBody>
          <a:bodyPr>
            <a:normAutofit/>
          </a:bodyPr>
          <a:lstStyle/>
          <a:p>
            <a:pPr algn="l"/>
            <a:r>
              <a:rPr lang="pt-BR" sz="3200" dirty="0">
                <a:solidFill>
                  <a:schemeClr val="tx2"/>
                </a:solidFill>
              </a:rPr>
              <a:t>São José do </a:t>
            </a:r>
            <a:r>
              <a:rPr lang="pt-BR" sz="3200" dirty="0" err="1" smtClean="0">
                <a:solidFill>
                  <a:schemeClr val="tx2"/>
                </a:solidFill>
              </a:rPr>
              <a:t>Inhacorá</a:t>
            </a:r>
            <a:r>
              <a:rPr lang="pt-BR" sz="3200" dirty="0" smtClean="0"/>
              <a:t/>
            </a:r>
            <a:br>
              <a:rPr lang="pt-BR" sz="3200" dirty="0" smtClean="0"/>
            </a:br>
            <a:r>
              <a:rPr lang="pt-BR" sz="3200" dirty="0" smtClean="0"/>
              <a:t/>
            </a:r>
            <a:br>
              <a:rPr lang="pt-BR" sz="3200" dirty="0" smtClean="0"/>
            </a:br>
            <a:r>
              <a:rPr lang="pt-BR" sz="3200" dirty="0" smtClean="0"/>
              <a:t>Município </a:t>
            </a:r>
            <a:r>
              <a:rPr lang="pt-BR" sz="3200" dirty="0"/>
              <a:t>situado na região noroeste do estado do Rio Grande do Sul, no sul do país e dista, aproximadamente, 500 km da capital do estado, Porto Alegre. A população é de 2.200 </a:t>
            </a:r>
            <a:r>
              <a:rPr lang="pt-BR" sz="3200" dirty="0" smtClean="0"/>
              <a:t>habitantes (IBGE, 2010)</a:t>
            </a:r>
            <a:br>
              <a:rPr lang="pt-BR" sz="3200" dirty="0" smtClean="0"/>
            </a:br>
            <a:endParaRPr lang="pt-BR"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a:xfrm>
            <a:off x="457200" y="274638"/>
            <a:ext cx="8229600" cy="5869006"/>
          </a:xfrm>
        </p:spPr>
        <p:txBody>
          <a:bodyPr>
            <a:normAutofit/>
          </a:bodyPr>
          <a:lstStyle/>
          <a:p>
            <a:pPr algn="l"/>
            <a:r>
              <a:rPr lang="pt-BR" sz="4000" b="1" dirty="0" smtClean="0">
                <a:solidFill>
                  <a:schemeClr val="tx2"/>
                </a:solidFill>
              </a:rPr>
              <a:t>OBJETIVO </a:t>
            </a:r>
            <a:r>
              <a:rPr lang="pt-BR" sz="4000" b="1" dirty="0">
                <a:solidFill>
                  <a:schemeClr val="tx2"/>
                </a:solidFill>
              </a:rPr>
              <a:t>GERAL </a:t>
            </a:r>
            <a:r>
              <a:rPr lang="pt-BR" sz="4000" dirty="0"/>
              <a:t/>
            </a:r>
            <a:br>
              <a:rPr lang="pt-BR" sz="4000" dirty="0"/>
            </a:br>
            <a:r>
              <a:rPr lang="pt-BR" sz="4000" dirty="0"/>
              <a:t> </a:t>
            </a:r>
            <a:br>
              <a:rPr lang="pt-BR" sz="4000" dirty="0"/>
            </a:br>
            <a:r>
              <a:rPr lang="pt-BR" sz="4000" dirty="0" smtClean="0"/>
              <a:t>Qualificar </a:t>
            </a:r>
            <a:r>
              <a:rPr lang="pt-BR" sz="4000" dirty="0"/>
              <a:t>a atenção em saúde da mulher, com ênfase no câncer de colo uterino e câncer de mama na Estratégia de Saúde da Família de São José do </a:t>
            </a:r>
            <a:r>
              <a:rPr lang="pt-BR" sz="4000" dirty="0" err="1"/>
              <a:t>Inhacorá</a:t>
            </a:r>
            <a:r>
              <a:rPr lang="pt-BR" sz="4000" dirty="0"/>
              <a:t>/RS.</a:t>
            </a:r>
            <a:br>
              <a:rPr lang="pt-BR" sz="4000" dirty="0"/>
            </a:br>
            <a:r>
              <a:rPr lang="pt-BR" sz="4000" dirty="0"/>
              <a:t> </a:t>
            </a:r>
            <a:r>
              <a:rPr lang="pt-BR" dirty="0"/>
              <a:t/>
            </a:r>
            <a:br>
              <a:rPr lang="pt-BR" dirty="0"/>
            </a:br>
            <a:endParaRPr lang="pt-B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p:txBody>
          <a:bodyPr>
            <a:normAutofit/>
          </a:bodyPr>
          <a:lstStyle/>
          <a:p>
            <a:pPr algn="l"/>
            <a:r>
              <a:rPr lang="pt-BR" sz="2800" dirty="0" smtClean="0"/>
              <a:t>OBJETIVOS </a:t>
            </a:r>
            <a:r>
              <a:rPr lang="pt-BR" sz="2800" dirty="0"/>
              <a:t>ESPECÍFICOS </a:t>
            </a:r>
            <a:br>
              <a:rPr lang="pt-BR" sz="2800" dirty="0"/>
            </a:br>
            <a:endParaRPr lang="pt-BR" sz="2800" dirty="0"/>
          </a:p>
        </p:txBody>
      </p:sp>
      <p:sp>
        <p:nvSpPr>
          <p:cNvPr id="3" name="Espaço Reservado para Conteúdo 2"/>
          <p:cNvSpPr>
            <a:spLocks noGrp="1"/>
          </p:cNvSpPr>
          <p:nvPr>
            <p:ph sz="half" idx="1"/>
          </p:nvPr>
        </p:nvSpPr>
        <p:spPr/>
        <p:txBody>
          <a:bodyPr>
            <a:normAutofit fontScale="92500" lnSpcReduction="20000"/>
          </a:bodyPr>
          <a:lstStyle/>
          <a:p>
            <a:r>
              <a:rPr lang="pt-BR" sz="2400" dirty="0" smtClean="0"/>
              <a:t>Ampliar </a:t>
            </a:r>
            <a:r>
              <a:rPr lang="pt-BR" sz="2400" dirty="0"/>
              <a:t>a cobertura de detecção precoce do câncer de colo de útero do câncer de </a:t>
            </a:r>
            <a:r>
              <a:rPr lang="pt-BR" sz="2400" dirty="0" smtClean="0"/>
              <a:t>mama</a:t>
            </a:r>
          </a:p>
          <a:p>
            <a:pPr>
              <a:buNone/>
            </a:pPr>
            <a:endParaRPr lang="pt-BR" sz="2400" dirty="0"/>
          </a:p>
          <a:p>
            <a:r>
              <a:rPr lang="pt-BR" sz="2400" dirty="0" smtClean="0"/>
              <a:t>Melhorar </a:t>
            </a:r>
            <a:r>
              <a:rPr lang="pt-BR" sz="2400" dirty="0"/>
              <a:t>a adesão das mulheres à realização de exame </a:t>
            </a:r>
            <a:r>
              <a:rPr lang="pt-BR" sz="2400" dirty="0" err="1"/>
              <a:t>citopatológico</a:t>
            </a:r>
            <a:r>
              <a:rPr lang="pt-BR" sz="2400" dirty="0"/>
              <a:t> de colo uterino e </a:t>
            </a:r>
            <a:r>
              <a:rPr lang="pt-BR" sz="2400" dirty="0" smtClean="0"/>
              <a:t>mamografia</a:t>
            </a:r>
          </a:p>
          <a:p>
            <a:pPr>
              <a:buNone/>
            </a:pPr>
            <a:endParaRPr lang="pt-BR" sz="2400" dirty="0"/>
          </a:p>
          <a:p>
            <a:r>
              <a:rPr lang="pt-BR" sz="2400" dirty="0" smtClean="0"/>
              <a:t> </a:t>
            </a:r>
            <a:r>
              <a:rPr lang="pt-BR" sz="2400" dirty="0"/>
              <a:t>Melhorar a qualidade do atendimento das mulheres que realizam detecção precoce do câncer de colo de útero e de mama na </a:t>
            </a:r>
            <a:r>
              <a:rPr lang="pt-BR" sz="2400" dirty="0" smtClean="0"/>
              <a:t>UBS</a:t>
            </a:r>
            <a:endParaRPr lang="pt-BR" sz="2400" dirty="0"/>
          </a:p>
          <a:p>
            <a:endParaRPr lang="pt-BR" sz="2400" dirty="0"/>
          </a:p>
        </p:txBody>
      </p:sp>
      <p:sp>
        <p:nvSpPr>
          <p:cNvPr id="4" name="Espaço Reservado para Conteúdo 3"/>
          <p:cNvSpPr>
            <a:spLocks noGrp="1"/>
          </p:cNvSpPr>
          <p:nvPr>
            <p:ph sz="half" idx="2"/>
          </p:nvPr>
        </p:nvSpPr>
        <p:spPr>
          <a:xfrm>
            <a:off x="4644008" y="1844824"/>
            <a:ext cx="4038600" cy="4525963"/>
          </a:xfrm>
        </p:spPr>
        <p:txBody>
          <a:bodyPr>
            <a:normAutofit fontScale="92500" lnSpcReduction="20000"/>
          </a:bodyPr>
          <a:lstStyle/>
          <a:p>
            <a:r>
              <a:rPr lang="pt-BR" sz="2600" dirty="0" smtClean="0"/>
              <a:t> </a:t>
            </a:r>
            <a:r>
              <a:rPr lang="pt-BR" sz="2400" dirty="0" smtClean="0"/>
              <a:t>Melhorar registros das informações</a:t>
            </a:r>
          </a:p>
          <a:p>
            <a:endParaRPr lang="pt-BR" sz="2400" dirty="0" smtClean="0"/>
          </a:p>
          <a:p>
            <a:r>
              <a:rPr lang="pt-BR" sz="2400" dirty="0" smtClean="0"/>
              <a:t> </a:t>
            </a:r>
            <a:r>
              <a:rPr lang="pt-BR" sz="2400" dirty="0"/>
              <a:t>Mapear as mulheres de risco para câncer de colo de útero e de </a:t>
            </a:r>
            <a:r>
              <a:rPr lang="pt-BR" sz="2400" dirty="0" smtClean="0"/>
              <a:t>mama</a:t>
            </a:r>
          </a:p>
          <a:p>
            <a:pPr>
              <a:buNone/>
            </a:pPr>
            <a:endParaRPr lang="pt-BR" sz="2400" dirty="0"/>
          </a:p>
          <a:p>
            <a:r>
              <a:rPr lang="pt-BR" sz="2400" dirty="0" smtClean="0"/>
              <a:t> </a:t>
            </a:r>
            <a:r>
              <a:rPr lang="pt-BR" sz="2400" dirty="0"/>
              <a:t>Promoção da </a:t>
            </a:r>
            <a:r>
              <a:rPr lang="pt-BR" sz="2400" dirty="0" smtClean="0"/>
              <a:t>saúde</a:t>
            </a:r>
          </a:p>
          <a:p>
            <a:pPr>
              <a:buNone/>
            </a:pPr>
            <a:endParaRPr lang="pt-BR" sz="2400" dirty="0"/>
          </a:p>
          <a:p>
            <a:r>
              <a:rPr lang="pt-BR" sz="2400" dirty="0" smtClean="0"/>
              <a:t>Realizar </a:t>
            </a:r>
            <a:r>
              <a:rPr lang="pt-BR" sz="2400" dirty="0"/>
              <a:t>ações de promoção à saúde e prevenção de doenças nas famílias das </a:t>
            </a:r>
            <a:r>
              <a:rPr lang="pt-BR" sz="2400" dirty="0" smtClean="0"/>
              <a:t>mulheres</a:t>
            </a:r>
            <a:endParaRPr lang="pt-BR" sz="2400" dirty="0"/>
          </a:p>
          <a:p>
            <a:pPr algn="ctr">
              <a:buNone/>
            </a:pPr>
            <a:r>
              <a:rPr lang="pt-BR" dirty="0"/>
              <a:t> </a:t>
            </a:r>
          </a:p>
          <a:p>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p:txBody>
          <a:bodyPr>
            <a:normAutofit/>
          </a:bodyPr>
          <a:lstStyle/>
          <a:p>
            <a:pPr algn="l"/>
            <a:r>
              <a:rPr lang="pt-BR" sz="2800" b="1" dirty="0" smtClean="0">
                <a:solidFill>
                  <a:schemeClr val="tx2"/>
                </a:solidFill>
              </a:rPr>
              <a:t>METAS</a:t>
            </a:r>
            <a:endParaRPr lang="pt-BR" sz="2800" dirty="0">
              <a:solidFill>
                <a:schemeClr val="tx2"/>
              </a:solidFill>
            </a:endParaRPr>
          </a:p>
        </p:txBody>
      </p:sp>
      <p:sp>
        <p:nvSpPr>
          <p:cNvPr id="3" name="Espaço Reservado para Conteúdo 2"/>
          <p:cNvSpPr>
            <a:spLocks noGrp="1"/>
          </p:cNvSpPr>
          <p:nvPr>
            <p:ph sz="half" idx="1"/>
          </p:nvPr>
        </p:nvSpPr>
        <p:spPr>
          <a:xfrm>
            <a:off x="467544" y="1412776"/>
            <a:ext cx="4038600" cy="4853136"/>
          </a:xfrm>
        </p:spPr>
        <p:txBody>
          <a:bodyPr>
            <a:normAutofit fontScale="70000" lnSpcReduction="20000"/>
          </a:bodyPr>
          <a:lstStyle/>
          <a:p>
            <a:r>
              <a:rPr lang="pt-BR" b="1" dirty="0" smtClean="0"/>
              <a:t>Relativas ao objetivo 1</a:t>
            </a:r>
            <a:endParaRPr lang="pt-BR" dirty="0" smtClean="0"/>
          </a:p>
          <a:p>
            <a:pPr lvl="1"/>
            <a:r>
              <a:rPr lang="pt-BR" sz="2600" dirty="0" smtClean="0"/>
              <a:t>Ampliar a cobertura de detecção precoce do câncer de colo uterino das mulheres na faixa etária entre 25 e 64 anos de idade para 60%</a:t>
            </a:r>
          </a:p>
          <a:p>
            <a:pPr lvl="1">
              <a:buNone/>
            </a:pPr>
            <a:endParaRPr lang="pt-BR" sz="2600" dirty="0" smtClean="0"/>
          </a:p>
          <a:p>
            <a:pPr lvl="1"/>
            <a:r>
              <a:rPr lang="pt-BR" sz="2600" dirty="0" smtClean="0"/>
              <a:t>Ampliar a cobertura de detecção precoce do câncer de mama das mulheres na faixa etária entre 50 e 69 anos de idade para 60%</a:t>
            </a:r>
          </a:p>
          <a:p>
            <a:pPr lvl="1"/>
            <a:endParaRPr lang="pt-BR" sz="2600" dirty="0" smtClean="0"/>
          </a:p>
          <a:p>
            <a:pPr lvl="1"/>
            <a:r>
              <a:rPr lang="pt-BR" sz="2600" dirty="0" smtClean="0"/>
              <a:t>Aplicar a periodicidade de rastreamento através do exame </a:t>
            </a:r>
            <a:r>
              <a:rPr lang="pt-BR" sz="2600" dirty="0" err="1" smtClean="0"/>
              <a:t>citopatológico</a:t>
            </a:r>
            <a:r>
              <a:rPr lang="pt-BR" sz="2600" dirty="0" smtClean="0"/>
              <a:t> de colo uterino recomendada pelo Ministério da Saúde a 100% das mulheres de 25 a 64 anos de idade que realizarem acompanhamento na UBS</a:t>
            </a:r>
          </a:p>
          <a:p>
            <a:endParaRPr lang="pt-BR" dirty="0" smtClean="0"/>
          </a:p>
          <a:p>
            <a:endParaRPr lang="pt-BR" dirty="0"/>
          </a:p>
        </p:txBody>
      </p:sp>
      <p:sp>
        <p:nvSpPr>
          <p:cNvPr id="4" name="Espaço Reservado para Conteúdo 3"/>
          <p:cNvSpPr>
            <a:spLocks noGrp="1"/>
          </p:cNvSpPr>
          <p:nvPr>
            <p:ph sz="half" idx="2"/>
          </p:nvPr>
        </p:nvSpPr>
        <p:spPr/>
        <p:txBody>
          <a:bodyPr>
            <a:normAutofit fontScale="70000" lnSpcReduction="20000"/>
          </a:bodyPr>
          <a:lstStyle/>
          <a:p>
            <a:pPr lvl="1"/>
            <a:r>
              <a:rPr lang="pt-BR" sz="2600" dirty="0"/>
              <a:t>Aplicar a periodicidade de rastreamento através da mamografia recomendada pelo Ministério da Saúde a 100% das mulheres de 50 a 69 anos de idade que realizarem acompanhamento na </a:t>
            </a:r>
            <a:r>
              <a:rPr lang="pt-BR" sz="2600" dirty="0" smtClean="0"/>
              <a:t>UBS</a:t>
            </a:r>
          </a:p>
          <a:p>
            <a:pPr lvl="1"/>
            <a:endParaRPr lang="pt-BR" sz="2600" dirty="0"/>
          </a:p>
          <a:p>
            <a:pPr lvl="1"/>
            <a:r>
              <a:rPr lang="pt-BR" sz="2600" dirty="0"/>
              <a:t>Captar 40% as mulheres de 25 a 64 anos de idade da área de cobertura da UBS que nunca realizaram </a:t>
            </a:r>
            <a:r>
              <a:rPr lang="pt-BR" sz="2600" dirty="0" err="1"/>
              <a:t>citopatológico</a:t>
            </a:r>
            <a:r>
              <a:rPr lang="pt-BR" sz="2600" dirty="0"/>
              <a:t> de colo </a:t>
            </a:r>
            <a:r>
              <a:rPr lang="pt-BR" sz="2600" dirty="0" smtClean="0"/>
              <a:t>uterino</a:t>
            </a:r>
          </a:p>
          <a:p>
            <a:pPr lvl="1"/>
            <a:endParaRPr lang="pt-BR" sz="2600" dirty="0"/>
          </a:p>
          <a:p>
            <a:pPr lvl="1"/>
            <a:r>
              <a:rPr lang="pt-BR" sz="2600" dirty="0"/>
              <a:t>Captar 40% as mulheres de 50 a 69 anos de idade da área de cobertura da UBS que nunca realizaram </a:t>
            </a:r>
            <a:r>
              <a:rPr lang="pt-BR" sz="2600" dirty="0" smtClean="0"/>
              <a:t>mamografia</a:t>
            </a:r>
            <a:endParaRPr lang="pt-BR" sz="2600" dirty="0"/>
          </a:p>
          <a:p>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p:txBody>
          <a:bodyPr/>
          <a:lstStyle/>
          <a:p>
            <a:r>
              <a:rPr lang="pt-BR" dirty="0" smtClean="0"/>
              <a:t> </a:t>
            </a:r>
            <a:endParaRPr lang="pt-BR" dirty="0"/>
          </a:p>
        </p:txBody>
      </p:sp>
      <p:sp>
        <p:nvSpPr>
          <p:cNvPr id="3" name="Espaço Reservado para Conteúdo 2"/>
          <p:cNvSpPr>
            <a:spLocks noGrp="1"/>
          </p:cNvSpPr>
          <p:nvPr>
            <p:ph sz="half" idx="1"/>
          </p:nvPr>
        </p:nvSpPr>
        <p:spPr>
          <a:xfrm>
            <a:off x="467544" y="404664"/>
            <a:ext cx="4038600" cy="4525963"/>
          </a:xfrm>
        </p:spPr>
        <p:txBody>
          <a:bodyPr>
            <a:normAutofit/>
          </a:bodyPr>
          <a:lstStyle/>
          <a:p>
            <a:r>
              <a:rPr lang="pt-BR" sz="1800" b="1" dirty="0" smtClean="0"/>
              <a:t>Relativa </a:t>
            </a:r>
            <a:r>
              <a:rPr lang="pt-BR" sz="1800" b="1" dirty="0"/>
              <a:t>ao objetivo </a:t>
            </a:r>
            <a:r>
              <a:rPr lang="pt-BR" sz="1800" b="1" dirty="0" smtClean="0"/>
              <a:t>2</a:t>
            </a:r>
            <a:endParaRPr lang="pt-BR" sz="1800" dirty="0"/>
          </a:p>
          <a:p>
            <a:pPr>
              <a:buNone/>
            </a:pPr>
            <a:endParaRPr lang="pt-BR" sz="1800" dirty="0"/>
          </a:p>
          <a:p>
            <a:pPr lvl="1"/>
            <a:r>
              <a:rPr lang="pt-BR" sz="1800" dirty="0"/>
              <a:t>Buscar 40% das mulheres faltosas à realização dos exames conforme periodicidade </a:t>
            </a:r>
            <a:r>
              <a:rPr lang="pt-BR" sz="1800" dirty="0" smtClean="0"/>
              <a:t>recomendada</a:t>
            </a:r>
            <a:endParaRPr lang="pt-BR" sz="1800" dirty="0"/>
          </a:p>
          <a:p>
            <a:endParaRPr lang="pt-BR" dirty="0"/>
          </a:p>
        </p:txBody>
      </p:sp>
      <p:sp>
        <p:nvSpPr>
          <p:cNvPr id="4" name="Espaço Reservado para Conteúdo 3"/>
          <p:cNvSpPr>
            <a:spLocks noGrp="1"/>
          </p:cNvSpPr>
          <p:nvPr>
            <p:ph sz="half" idx="2"/>
          </p:nvPr>
        </p:nvSpPr>
        <p:spPr>
          <a:xfrm>
            <a:off x="4499992" y="404664"/>
            <a:ext cx="4038600" cy="4709120"/>
          </a:xfrm>
        </p:spPr>
        <p:txBody>
          <a:bodyPr>
            <a:noAutofit/>
          </a:bodyPr>
          <a:lstStyle/>
          <a:p>
            <a:r>
              <a:rPr lang="pt-BR" sz="1800" b="1" dirty="0" smtClean="0"/>
              <a:t>Relativas </a:t>
            </a:r>
            <a:r>
              <a:rPr lang="pt-BR" sz="1800" b="1" dirty="0"/>
              <a:t>ao objetivo </a:t>
            </a:r>
            <a:r>
              <a:rPr lang="pt-BR" sz="1800" b="1" dirty="0" smtClean="0"/>
              <a:t>3</a:t>
            </a:r>
            <a:endParaRPr lang="pt-BR" sz="1800" dirty="0"/>
          </a:p>
          <a:p>
            <a:pPr lvl="1"/>
            <a:r>
              <a:rPr lang="pt-BR" sz="1800" dirty="0"/>
              <a:t>Capacitar 100% dos profissionais para a prevenção do câncer de colo de útero e do câncer de mama de acordo com os protocolos adotados pela </a:t>
            </a:r>
            <a:r>
              <a:rPr lang="pt-BR" sz="1800" dirty="0" smtClean="0"/>
              <a:t>UBS</a:t>
            </a:r>
          </a:p>
          <a:p>
            <a:pPr lvl="1"/>
            <a:endParaRPr lang="pt-BR" sz="1800" dirty="0"/>
          </a:p>
          <a:p>
            <a:pPr lvl="1"/>
            <a:r>
              <a:rPr lang="pt-BR" sz="1800" dirty="0"/>
              <a:t>Facilitar o acesso das mulheres ao resultado do exame </a:t>
            </a:r>
            <a:r>
              <a:rPr lang="pt-BR" sz="1800" dirty="0" err="1"/>
              <a:t>citopatológico</a:t>
            </a:r>
            <a:r>
              <a:rPr lang="pt-BR" sz="1800" dirty="0"/>
              <a:t> de colo de útero e de </a:t>
            </a:r>
            <a:r>
              <a:rPr lang="pt-BR" sz="1800" dirty="0" smtClean="0"/>
              <a:t>mamografia</a:t>
            </a:r>
          </a:p>
          <a:p>
            <a:pPr lvl="1"/>
            <a:endParaRPr lang="pt-BR" sz="1800" dirty="0"/>
          </a:p>
          <a:p>
            <a:pPr lvl="1"/>
            <a:r>
              <a:rPr lang="pt-BR" sz="1800" dirty="0"/>
              <a:t>Garantir a adoção de condutas terapêuticas conforme fluxogramas adotados pela UBS para 100% das </a:t>
            </a:r>
            <a:r>
              <a:rPr lang="pt-BR" sz="1800" dirty="0" smtClean="0"/>
              <a:t>mulheres</a:t>
            </a:r>
          </a:p>
          <a:p>
            <a:pPr lvl="1"/>
            <a:endParaRPr lang="pt-BR" sz="1800" dirty="0"/>
          </a:p>
          <a:p>
            <a:pPr lvl="1"/>
            <a:r>
              <a:rPr lang="pt-BR" sz="1800" dirty="0"/>
              <a:t>Garantir referência e contra-referência para 100% das mulheres com exame </a:t>
            </a:r>
            <a:r>
              <a:rPr lang="pt-BR" sz="1800" dirty="0" err="1"/>
              <a:t>citopatológico</a:t>
            </a:r>
            <a:r>
              <a:rPr lang="pt-BR" sz="1800" dirty="0"/>
              <a:t> alterado.</a:t>
            </a:r>
          </a:p>
          <a:p>
            <a:pPr>
              <a:buNone/>
            </a:pPr>
            <a:endParaRPr lang="pt-BR" sz="1400" dirty="0"/>
          </a:p>
          <a:p>
            <a:endParaRPr lang="pt-BR"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3" name="Espaço Reservado para Conteúdo 2"/>
          <p:cNvSpPr>
            <a:spLocks noGrp="1"/>
          </p:cNvSpPr>
          <p:nvPr>
            <p:ph sz="half" idx="1"/>
          </p:nvPr>
        </p:nvSpPr>
        <p:spPr>
          <a:xfrm>
            <a:off x="467544" y="1268760"/>
            <a:ext cx="4038600" cy="4525963"/>
          </a:xfrm>
        </p:spPr>
        <p:txBody>
          <a:bodyPr>
            <a:normAutofit fontScale="92500"/>
          </a:bodyPr>
          <a:lstStyle/>
          <a:p>
            <a:r>
              <a:rPr lang="pt-BR" sz="1900" b="1" dirty="0" smtClean="0"/>
              <a:t>Relativa ao </a:t>
            </a:r>
            <a:r>
              <a:rPr lang="pt-BR" sz="1900" b="1" dirty="0"/>
              <a:t>objetivo </a:t>
            </a:r>
            <a:r>
              <a:rPr lang="pt-BR" sz="1900" b="1" dirty="0" smtClean="0"/>
              <a:t>4</a:t>
            </a:r>
            <a:endParaRPr lang="pt-BR" sz="1900" dirty="0"/>
          </a:p>
          <a:p>
            <a:pPr lvl="1"/>
            <a:r>
              <a:rPr lang="pt-BR" sz="1900" dirty="0"/>
              <a:t>Manter registro atualizado em Livro de registro específico de 100% das mulheres cadastradas para a coleta de exame </a:t>
            </a:r>
            <a:r>
              <a:rPr lang="pt-BR" sz="1900" dirty="0" err="1"/>
              <a:t>citopatológico</a:t>
            </a:r>
            <a:r>
              <a:rPr lang="pt-BR" sz="1900" dirty="0"/>
              <a:t> de colo uterino e realização da mamografia na planilha ou no registro específico</a:t>
            </a:r>
            <a:r>
              <a:rPr lang="pt-BR" sz="1900" dirty="0" smtClean="0"/>
              <a:t>.</a:t>
            </a:r>
          </a:p>
          <a:p>
            <a:pPr lvl="1"/>
            <a:endParaRPr lang="pt-BR" sz="1900" dirty="0"/>
          </a:p>
          <a:p>
            <a:r>
              <a:rPr lang="pt-BR" sz="1900" b="1" dirty="0" smtClean="0"/>
              <a:t>Relativa </a:t>
            </a:r>
            <a:r>
              <a:rPr lang="pt-BR" sz="1900" b="1" dirty="0"/>
              <a:t>ao objetivo </a:t>
            </a:r>
            <a:r>
              <a:rPr lang="pt-BR" sz="1900" b="1" dirty="0" smtClean="0"/>
              <a:t>5</a:t>
            </a:r>
            <a:endParaRPr lang="pt-BR" sz="1900" dirty="0"/>
          </a:p>
          <a:p>
            <a:pPr lvl="1"/>
            <a:r>
              <a:rPr lang="pt-BR" sz="1900" dirty="0"/>
              <a:t>Realizar avaliação de risco em 100% as mulheres nas faixas </a:t>
            </a:r>
            <a:r>
              <a:rPr lang="pt-BR" sz="1900" dirty="0" err="1" smtClean="0"/>
              <a:t>etárias-alvo</a:t>
            </a:r>
            <a:endParaRPr lang="pt-BR" sz="1900" dirty="0"/>
          </a:p>
          <a:p>
            <a:endParaRPr lang="pt-BR" dirty="0"/>
          </a:p>
        </p:txBody>
      </p:sp>
      <p:sp>
        <p:nvSpPr>
          <p:cNvPr id="4" name="Espaço Reservado para Conteúdo 3"/>
          <p:cNvSpPr>
            <a:spLocks noGrp="1"/>
          </p:cNvSpPr>
          <p:nvPr>
            <p:ph sz="half" idx="2"/>
          </p:nvPr>
        </p:nvSpPr>
        <p:spPr>
          <a:xfrm>
            <a:off x="4644008" y="1268760"/>
            <a:ext cx="4038600" cy="4525963"/>
          </a:xfrm>
        </p:spPr>
        <p:txBody>
          <a:bodyPr>
            <a:normAutofit fontScale="92500"/>
          </a:bodyPr>
          <a:lstStyle/>
          <a:p>
            <a:r>
              <a:rPr lang="pt-BR" sz="1900" b="1" dirty="0" smtClean="0"/>
              <a:t>Relativa </a:t>
            </a:r>
            <a:r>
              <a:rPr lang="pt-BR" sz="1900" b="1" dirty="0"/>
              <a:t>ao objetivo </a:t>
            </a:r>
            <a:r>
              <a:rPr lang="pt-BR" sz="1900" b="1" dirty="0" smtClean="0"/>
              <a:t>6</a:t>
            </a:r>
            <a:endParaRPr lang="pt-BR" sz="1900" dirty="0"/>
          </a:p>
          <a:p>
            <a:pPr lvl="1"/>
            <a:r>
              <a:rPr lang="pt-BR" sz="1900" dirty="0"/>
              <a:t>Orientar 100% das mulheres cadastradas sobre doenças sexualmente transmissíveis (DST) e fatores de risco para câncer de colo uterino e </a:t>
            </a:r>
            <a:r>
              <a:rPr lang="pt-BR" sz="1900" dirty="0" smtClean="0"/>
              <a:t>mama</a:t>
            </a:r>
            <a:endParaRPr lang="pt-BR" sz="1900" dirty="0"/>
          </a:p>
          <a:p>
            <a:pPr>
              <a:buNone/>
            </a:pPr>
            <a:r>
              <a:rPr lang="pt-BR" sz="1900" dirty="0"/>
              <a:t> </a:t>
            </a:r>
          </a:p>
          <a:p>
            <a:r>
              <a:rPr lang="pt-BR" sz="1900" b="1" dirty="0" smtClean="0"/>
              <a:t>Relativa </a:t>
            </a:r>
            <a:r>
              <a:rPr lang="pt-BR" sz="1900" b="1" dirty="0"/>
              <a:t>ao objetivo </a:t>
            </a:r>
            <a:r>
              <a:rPr lang="pt-BR" sz="1900" b="1" dirty="0" smtClean="0"/>
              <a:t>7</a:t>
            </a:r>
            <a:endParaRPr lang="pt-BR" sz="1900" dirty="0"/>
          </a:p>
          <a:p>
            <a:pPr lvl="1"/>
            <a:r>
              <a:rPr lang="pt-BR" sz="1900" dirty="0"/>
              <a:t>Realizar ações de promoção à saúde e prevenção de doenças a 100% das famílias das mulheres acompanhadas na UBS para a prevenção do câncer de colo de útero e de </a:t>
            </a:r>
            <a:r>
              <a:rPr lang="pt-BR" sz="1900" dirty="0" smtClean="0"/>
              <a:t>mama</a:t>
            </a:r>
            <a:endParaRPr lang="pt-BR" sz="1900" dirty="0"/>
          </a:p>
          <a:p>
            <a:pPr>
              <a:buNone/>
            </a:pPr>
            <a:r>
              <a:rPr lang="pt-BR" sz="1800"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p:cNvPicPr>
            <a:picLocks noChangeAspect="1" noChangeArrowheads="1"/>
          </p:cNvPicPr>
          <p:nvPr/>
        </p:nvPicPr>
        <p:blipFill>
          <a:blip r:embed="rId2" cstate="print">
            <a:lum bright="70000" contrast="-70000"/>
          </a:blip>
          <a:srcRect/>
          <a:stretch>
            <a:fillRect/>
          </a:stretch>
        </p:blipFill>
        <p:spPr bwMode="auto">
          <a:xfrm>
            <a:off x="251520" y="260648"/>
            <a:ext cx="8568952" cy="6264696"/>
          </a:xfrm>
          <a:prstGeom prst="rect">
            <a:avLst/>
          </a:prstGeom>
          <a:noFill/>
          <a:ln w="9525">
            <a:noFill/>
            <a:miter lim="800000"/>
            <a:headEnd/>
            <a:tailEnd/>
          </a:ln>
        </p:spPr>
      </p:pic>
      <p:sp>
        <p:nvSpPr>
          <p:cNvPr id="2" name="Título 1"/>
          <p:cNvSpPr>
            <a:spLocks noGrp="1"/>
          </p:cNvSpPr>
          <p:nvPr>
            <p:ph type="title"/>
          </p:nvPr>
        </p:nvSpPr>
        <p:spPr>
          <a:xfrm>
            <a:off x="457200" y="274638"/>
            <a:ext cx="8229600" cy="6083320"/>
          </a:xfrm>
        </p:spPr>
        <p:txBody>
          <a:bodyPr>
            <a:normAutofit/>
          </a:bodyPr>
          <a:lstStyle/>
          <a:p>
            <a:pPr algn="l"/>
            <a:r>
              <a:rPr lang="pt-BR" sz="3200" dirty="0" smtClean="0">
                <a:solidFill>
                  <a:schemeClr val="tx2"/>
                </a:solidFill>
              </a:rPr>
              <a:t>Metodologia</a:t>
            </a:r>
            <a:r>
              <a:rPr lang="pt-BR" sz="3200" dirty="0" smtClean="0"/>
              <a:t/>
            </a:r>
            <a:br>
              <a:rPr lang="pt-BR" sz="3200" dirty="0" smtClean="0"/>
            </a:br>
            <a:r>
              <a:rPr lang="pt-BR" sz="3200" dirty="0" smtClean="0"/>
              <a:t/>
            </a:r>
            <a:br>
              <a:rPr lang="pt-BR" sz="3200" dirty="0" smtClean="0"/>
            </a:br>
            <a:r>
              <a:rPr lang="pt-BR" sz="2400" u="sng" dirty="0" smtClean="0"/>
              <a:t>População alvo</a:t>
            </a:r>
            <a:r>
              <a:rPr lang="pt-BR" sz="2400" dirty="0" smtClean="0"/>
              <a:t/>
            </a:r>
            <a:br>
              <a:rPr lang="pt-BR" sz="2400" dirty="0" smtClean="0"/>
            </a:br>
            <a:r>
              <a:rPr lang="pt-BR" sz="2400" dirty="0" smtClean="0"/>
              <a:t/>
            </a:r>
            <a:br>
              <a:rPr lang="pt-BR" sz="2400" dirty="0" smtClean="0"/>
            </a:br>
            <a:r>
              <a:rPr lang="pt-BR" sz="2400" dirty="0" smtClean="0"/>
              <a:t>Para o controle de:</a:t>
            </a:r>
            <a:br>
              <a:rPr lang="pt-BR" sz="2400" dirty="0" smtClean="0"/>
            </a:br>
            <a:r>
              <a:rPr lang="pt-BR" sz="2400" dirty="0" smtClean="0"/>
              <a:t/>
            </a:r>
            <a:br>
              <a:rPr lang="pt-BR" sz="2400" dirty="0" smtClean="0"/>
            </a:br>
            <a:r>
              <a:rPr lang="pt-BR" sz="2400" b="1" dirty="0" smtClean="0"/>
              <a:t>Câncer de colo de útero: </a:t>
            </a:r>
            <a:r>
              <a:rPr lang="pt-BR" sz="2400" dirty="0" smtClean="0"/>
              <a:t>mulheres </a:t>
            </a:r>
            <a:r>
              <a:rPr lang="pt-BR" sz="2400" dirty="0"/>
              <a:t>na faixa etária de 25 </a:t>
            </a:r>
            <a:r>
              <a:rPr lang="pt-BR" sz="2400" dirty="0" smtClean="0"/>
              <a:t>a </a:t>
            </a:r>
            <a:r>
              <a:rPr lang="pt-BR" sz="2400" dirty="0"/>
              <a:t>64 </a:t>
            </a:r>
            <a:r>
              <a:rPr lang="pt-BR" sz="2400" dirty="0" smtClean="0"/>
              <a:t>anos</a:t>
            </a:r>
            <a:br>
              <a:rPr lang="pt-BR" sz="2400" dirty="0" smtClean="0"/>
            </a:br>
            <a:r>
              <a:rPr lang="pt-BR" sz="2400" dirty="0" smtClean="0"/>
              <a:t/>
            </a:r>
            <a:br>
              <a:rPr lang="pt-BR" sz="2400" dirty="0" smtClean="0"/>
            </a:br>
            <a:r>
              <a:rPr lang="pt-BR" sz="2400" b="1" dirty="0" smtClean="0"/>
              <a:t>Câncer de mama: </a:t>
            </a:r>
            <a:r>
              <a:rPr lang="pt-BR" sz="2400" dirty="0" smtClean="0"/>
              <a:t>mulheres na faixa etária de 50 a 69 anos</a:t>
            </a:r>
            <a:br>
              <a:rPr lang="pt-BR" sz="2400" dirty="0" smtClean="0"/>
            </a:br>
            <a:r>
              <a:rPr lang="pt-BR" sz="2400" dirty="0" smtClean="0"/>
              <a:t/>
            </a:r>
            <a:br>
              <a:rPr lang="pt-BR" sz="2400" dirty="0" smtClean="0"/>
            </a:br>
            <a:r>
              <a:rPr lang="pt-BR" sz="2400" dirty="0" smtClean="0"/>
              <a:t/>
            </a:r>
            <a:br>
              <a:rPr lang="pt-BR" sz="2400" dirty="0" smtClean="0"/>
            </a:br>
            <a:r>
              <a:rPr lang="pt-BR" sz="2400" dirty="0" smtClean="0"/>
              <a:t/>
            </a:r>
            <a:br>
              <a:rPr lang="pt-BR" sz="2400" dirty="0" smtClean="0"/>
            </a:br>
            <a:r>
              <a:rPr lang="pt-BR" sz="2400" dirty="0" smtClean="0"/>
              <a:t>- Pertencentes </a:t>
            </a:r>
            <a:r>
              <a:rPr lang="pt-BR" sz="2400" dirty="0"/>
              <a:t>ao ESF </a:t>
            </a:r>
            <a:r>
              <a:rPr lang="pt-BR" sz="2400" dirty="0" smtClean="0"/>
              <a:t>01 </a:t>
            </a:r>
            <a:br>
              <a:rPr lang="pt-BR" sz="2400" dirty="0" smtClean="0"/>
            </a:br>
            <a:endParaRPr lang="pt-BR" sz="2400"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1526</TotalTime>
  <Words>920</Words>
  <Application>Microsoft Office PowerPoint</Application>
  <PresentationFormat>Apresentação na tela (4:3)</PresentationFormat>
  <Paragraphs>86</Paragraphs>
  <Slides>27</Slides>
  <Notes>0</Notes>
  <HiddenSlides>0</HiddenSlides>
  <MMClips>0</MMClips>
  <ScaleCrop>false</ScaleCrop>
  <HeadingPairs>
    <vt:vector size="4" baseType="variant">
      <vt:variant>
        <vt:lpstr>Tema</vt:lpstr>
      </vt:variant>
      <vt:variant>
        <vt:i4>1</vt:i4>
      </vt:variant>
      <vt:variant>
        <vt:lpstr>Títulos de slides</vt:lpstr>
      </vt:variant>
      <vt:variant>
        <vt:i4>27</vt:i4>
      </vt:variant>
    </vt:vector>
  </HeadingPairs>
  <TitlesOfParts>
    <vt:vector size="28" baseType="lpstr">
      <vt:lpstr>Tema do Office</vt:lpstr>
      <vt:lpstr>Universidade Aberta do SUS – UNASUS Universidade Federal de Pelotas Especialização em Saúde da Família Modalidade a Distância Turma 2  </vt:lpstr>
      <vt:lpstr>Introdução  Elevados índices de câncer de colo de útero e mama  Altas taxas de mortalidade  Câncer de colo de útero  é o segundo tumor mais incidente e o quarto em causa de mortalidade por câncer em mulheres   Câncer de mama é o segundo câncer mais frequente no mundo  No Brasil são estimados 52 casos para cada 100 mil mulheres  - Na região sul do país são 65 casos para cada 100 mil  mulheres </vt:lpstr>
      <vt:lpstr>São José do Inhacorá  Município situado na região noroeste do estado do Rio Grande do Sul, no sul do país e dista, aproximadamente, 500 km da capital do estado, Porto Alegre. A população é de 2.200 habitantes (IBGE, 2010) </vt:lpstr>
      <vt:lpstr>OBJETIVO GERAL    Qualificar a atenção em saúde da mulher, com ênfase no câncer de colo uterino e câncer de mama na Estratégia de Saúde da Família de São José do Inhacorá/RS.   </vt:lpstr>
      <vt:lpstr>OBJETIVOS ESPECÍFICOS  </vt:lpstr>
      <vt:lpstr>METAS</vt:lpstr>
      <vt:lpstr> </vt:lpstr>
      <vt:lpstr>Slide 8</vt:lpstr>
      <vt:lpstr>Metodologia  População alvo  Para o controle de:  Câncer de colo de útero: mulheres na faixa etária de 25 a 64 anos  Câncer de mama: mulheres na faixa etária de 50 a 69 anos    - Pertencentes ao ESF 01  </vt:lpstr>
      <vt:lpstr>Metodologia    - Manual técnico do Ministério da Saúde de 2006   - Cartão da mulher  - Livro de registro específico do exame preventivo do câncer de colo de útero   - Livro específico para registro das mamografias,   - Prontuário clínico,    - Planilha para cadastro das mulheres </vt:lpstr>
      <vt:lpstr>  Metodologia   - Registro das reuniões de equipe no caderno de Atas  - Acolhimento das mulheres na faixa etária específica pela equipe  - Cadastro das mulheres feito pelo ACS – por microárea  - Atendimento prioritário para realização dos exames para as mulheres que estavam na faixa etária recomendada  - Distribuição de preservativos para prevenção de DST/AIDS  - Fortalecimento do controle social  - Monitoramento da cobertura de detecção precoce dos cânceres  de colo de útero e mama  - Ações de prevenção nas famílias através dos ACS </vt:lpstr>
      <vt:lpstr>Resultados   Meta: Ampliar a cobertura de detecção precoce do câncer de colo uterino das mulheres na faixa etária entre 25 e 64 anos de idade para 60%.</vt:lpstr>
      <vt:lpstr>Meta: Ampliar a cobertura de detecção precoce do câncer de mama das mulheres na faixa etária entre 50 e 69 anos de idade para 60%. </vt:lpstr>
      <vt:lpstr>Meta: Aplicar a periodicidade de rastreamento através do exame citopatológico de colo uterino recomendada pelo Ministério da Saúde a 100% das mulheres de 25 a 64 anos de idade que realizarem acompanhamento na UBS. </vt:lpstr>
      <vt:lpstr>Meta: Aplicar a periodicidade de rastreamento através da mamografia recomendada pelo Ministério da Saúde a 100% das mulheres de 50 a 69 anos de idade que realizarem acompanhamento na UBS.  </vt:lpstr>
      <vt:lpstr>Meta: Captar 40% as mulheres de 25 a 64 anos de idade da área de cobertura da UBS que nunca realizaram citopatológico de colo uterino.</vt:lpstr>
      <vt:lpstr>Meta: Buscar 40% das mulheres que não realizaram os exames conforme periodicidade recomendada. </vt:lpstr>
      <vt:lpstr>Meta: Facilitar o acesso das mulheres ao resultado do exame citopatológico de colo de útero e de mamografia  O acesso ao resultado dos exames foi facilitado para as mulheres   Meta: Garantir a adoção de condutas terapêuticas conforme fluxogramas adotados pela UBS para 100% das mulheres  Todas as mulheres com exames alterados foram encaminhadas conforme o fluxograma do Ministério da Saúde   Meta: Garantir referência e contra referência para 100% das mulheres com exame citopatológico alterado  Todas as mulheres encaminhadas para realização de exames complementares ou consultas especializadas retornaram para a UBS,  </vt:lpstr>
      <vt:lpstr>Meta: Manter registro atualizado em Livro de registro específico de 100% das mulheres cadastradas para a coleta de exame citopatológico de colo uterino e realização da mamografia na planilha ou no registro específico.</vt:lpstr>
      <vt:lpstr>Meta: Proporção de mulheres de 50 à 69 anos de idade com registro do resultado da mamografia na ficha espelho ( cartão da mulher) e no Livro de registro específico.</vt:lpstr>
      <vt:lpstr>Meta: Realizar avaliação de risco em 100% as mulheres nas faixas etárias-alvo.</vt:lpstr>
      <vt:lpstr>Meta: Orientar 100% das mulheres cadastradas sobre doenças sexualmente transmissíveis (DST)  </vt:lpstr>
      <vt:lpstr>Meta: Realizar ações de promoção à saúde e prevenção de doenças a 100% das famílias das mulheres acompanhadas na UBS para a prevenção do câncer e colo de útero e de mama. </vt:lpstr>
      <vt:lpstr>Discussão   - Trabalho integrado da equipe  - Profissionais capacitados  - Identificação das mulheres de ambas as faixas etárias  - Periodicidade na realização dos exames,  - Famílias orientadas sobre prevenção do Câncer   ginecológico e DSTs  - Apoio da Gestão </vt:lpstr>
      <vt:lpstr>Discussão   - Equipe mais sensibilizada para desenvolver outras ações  - Otimização do tempo dos profissionais  - Vínculo da equipe com a comunidade  - Intervenção consolidada na rotina da UBS</vt:lpstr>
      <vt:lpstr>Reflexão sobre o processo pessoal de aprendizagem   - Expectativas no inicio do curso: aprimorar meu conhecimento para aplicá-lo e intervir em ações no meu local de trabalho  - Aprimorei meu conhecimento – intervindo em ações no meu local de trabalho  - Necessidade de fazer uma “parada avaliativa” e repensar nossa rotina </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 elevados índices de câncer de colo de útero e mama e as altas taxas de mortalidade no país nos fazem refletir sobre a importância do tema No Brasil, o câncer de colo de útero é o segundo tumor mais incidente, sendo o quarto em causa de mortalidade por câncer em mulheres, segundo o Instituto Nacional de Combate ao Câncer (INCA). O câncer de mama é o segundo câncer mais freqüente no mundo e, no Brasil, são estimados 52 casos para cada 100 mil mulheres. Na região sul do país são 65 casos para cada 100 mil mulheres.</dc:title>
  <dc:creator>Cliente</dc:creator>
  <cp:lastModifiedBy>Prefeitura Municipal</cp:lastModifiedBy>
  <cp:revision>185</cp:revision>
  <dcterms:created xsi:type="dcterms:W3CDTF">2013-05-03T17:10:11Z</dcterms:created>
  <dcterms:modified xsi:type="dcterms:W3CDTF">2013-05-23T11:14:51Z</dcterms:modified>
</cp:coreProperties>
</file>