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1" r:id="rId4"/>
    <p:sldId id="263" r:id="rId5"/>
    <p:sldId id="264" r:id="rId6"/>
    <p:sldId id="262" r:id="rId7"/>
    <p:sldId id="266" r:id="rId8"/>
    <p:sldId id="268" r:id="rId9"/>
    <p:sldId id="269" r:id="rId10"/>
    <p:sldId id="270" r:id="rId11"/>
    <p:sldId id="271" r:id="rId12"/>
    <p:sldId id="272" r:id="rId13"/>
    <p:sldId id="283" r:id="rId14"/>
    <p:sldId id="273" r:id="rId15"/>
    <p:sldId id="274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cat>
            <c:strRef>
              <c:f>Plan1!$A$2:$A$4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Plan1!$B$2:$B$4</c:f>
              <c:numCache>
                <c:formatCode>0%</c:formatCode>
                <c:ptCount val="3"/>
                <c:pt idx="0">
                  <c:v>4.7000000000000014E-2</c:v>
                </c:pt>
                <c:pt idx="1">
                  <c:v>6.200000000000002E-2</c:v>
                </c:pt>
                <c:pt idx="2">
                  <c:v>0.1</c:v>
                </c:pt>
              </c:numCache>
            </c:numRef>
          </c:val>
        </c:ser>
        <c:ser>
          <c:idx val="1"/>
          <c:order val="1"/>
          <c:tx>
            <c:strRef>
              <c:f>Indicadores!$C$5</c:f>
              <c:strCache>
                <c:ptCount val="1"/>
                <c:pt idx="0">
                  <c:v>#REF!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364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Indicadores!$D$4:$G$4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cat>
          <c:val>
            <c:numRef>
              <c:f>Indicadores!$D$5:$G$5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182784"/>
        <c:axId val="24185088"/>
      </c:barChart>
      <c:catAx>
        <c:axId val="2418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185088"/>
        <c:crosses val="autoZero"/>
        <c:auto val="1"/>
        <c:lblAlgn val="ctr"/>
        <c:lblOffset val="100"/>
        <c:noMultiLvlLbl val="0"/>
      </c:catAx>
      <c:valAx>
        <c:axId val="24185088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41827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cat>
            <c:strRef>
              <c:f>Plan1!$A$2:$A$4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Plan1!$B$2:$B$4</c:f>
              <c:numCache>
                <c:formatCode>0.00%</c:formatCode>
                <c:ptCount val="3"/>
                <c:pt idx="0" formatCode="0%">
                  <c:v>1</c:v>
                </c:pt>
                <c:pt idx="1">
                  <c:v>0.95500000000000018</c:v>
                </c:pt>
                <c:pt idx="2" formatCode="General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54656"/>
        <c:axId val="52355456"/>
      </c:barChart>
      <c:catAx>
        <c:axId val="2285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2355456"/>
        <c:crosses val="autoZero"/>
        <c:auto val="1"/>
        <c:lblAlgn val="ctr"/>
        <c:lblOffset val="100"/>
        <c:noMultiLvlLbl val="0"/>
      </c:catAx>
      <c:valAx>
        <c:axId val="52355456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28546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cat>
            <c:strRef>
              <c:f>Plan1!$A$2:$A$4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Plan1!$B$2:$B$4</c:f>
              <c:numCache>
                <c:formatCode>0.00%</c:formatCode>
                <c:ptCount val="3"/>
                <c:pt idx="0" formatCode="0%">
                  <c:v>0</c:v>
                </c:pt>
                <c:pt idx="1">
                  <c:v>0.33300000000000013</c:v>
                </c:pt>
                <c:pt idx="2" formatCode="0%">
                  <c:v>0.33300000000000013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302208"/>
        <c:axId val="52305280"/>
      </c:barChart>
      <c:catAx>
        <c:axId val="5230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2305280"/>
        <c:crosses val="autoZero"/>
        <c:auto val="1"/>
        <c:lblAlgn val="ctr"/>
        <c:lblOffset val="100"/>
        <c:noMultiLvlLbl val="0"/>
      </c:catAx>
      <c:valAx>
        <c:axId val="52305280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5230220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cat>
            <c:strRef>
              <c:f>Plan1!$A$2:$A$4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Plan1!$B$2:$B$4</c:f>
              <c:numCache>
                <c:formatCode>0.00%</c:formatCode>
                <c:ptCount val="3"/>
                <c:pt idx="0" formatCode="0%">
                  <c:v>1</c:v>
                </c:pt>
                <c:pt idx="1">
                  <c:v>0.95500000000000018</c:v>
                </c:pt>
                <c:pt idx="2" formatCode="0%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365568"/>
        <c:axId val="52397568"/>
      </c:barChart>
      <c:catAx>
        <c:axId val="52365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2397568"/>
        <c:crosses val="autoZero"/>
        <c:auto val="1"/>
        <c:lblAlgn val="ctr"/>
        <c:lblOffset val="100"/>
        <c:noMultiLvlLbl val="0"/>
      </c:catAx>
      <c:valAx>
        <c:axId val="52397568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52365568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37669A-109B-4DFF-B9E8-D087F2190E1C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A4774B-FD58-4B04-9DF7-1D7D61ED3A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7669A-109B-4DFF-B9E8-D087F2190E1C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4774B-FD58-4B04-9DF7-1D7D61ED3A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7669A-109B-4DFF-B9E8-D087F2190E1C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4774B-FD58-4B04-9DF7-1D7D61ED3A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7669A-109B-4DFF-B9E8-D087F2190E1C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4774B-FD58-4B04-9DF7-1D7D61ED3A65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7669A-109B-4DFF-B9E8-D087F2190E1C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4774B-FD58-4B04-9DF7-1D7D61ED3A65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7669A-109B-4DFF-B9E8-D087F2190E1C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4774B-FD58-4B04-9DF7-1D7D61ED3A6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7669A-109B-4DFF-B9E8-D087F2190E1C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4774B-FD58-4B04-9DF7-1D7D61ED3A6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7669A-109B-4DFF-B9E8-D087F2190E1C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4774B-FD58-4B04-9DF7-1D7D61ED3A65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7669A-109B-4DFF-B9E8-D087F2190E1C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4774B-FD58-4B04-9DF7-1D7D61ED3A6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B37669A-109B-4DFF-B9E8-D087F2190E1C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4774B-FD58-4B04-9DF7-1D7D61ED3A6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37669A-109B-4DFF-B9E8-D087F2190E1C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A4774B-FD58-4B04-9DF7-1D7D61ED3A65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B37669A-109B-4DFF-B9E8-D087F2190E1C}" type="datetimeFigureOut">
              <a:rPr lang="pt-BR" smtClean="0"/>
              <a:t>16/09/2015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A4774B-FD58-4B04-9DF7-1D7D61ED3A6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417432"/>
            <a:ext cx="8229600" cy="4900000"/>
          </a:xfrm>
        </p:spPr>
        <p:txBody>
          <a:bodyPr>
            <a:normAutofit/>
          </a:bodyPr>
          <a:lstStyle/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Melhoria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da atenção à detecção precoce de câncer de colo de útero e de mama na ESF Novo Tempo, em Luzilândia/PI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Eliezer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Lescaille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Toledano</a:t>
            </a:r>
          </a:p>
          <a:p>
            <a:pPr marL="0" indent="0" algn="ctr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Orientadora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 Fernanda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Bollini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e Silva </a:t>
            </a:r>
          </a:p>
          <a:p>
            <a:pPr marL="0" indent="0"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Pelotas, 2015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3765" y="1057275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UNIVERSIDADE ABERTA DO SUS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/>
            </a:r>
            <a:br>
              <a:rPr lang="pt-BR" sz="1800" dirty="0">
                <a:latin typeface="Arial" pitchFamily="34" charset="0"/>
                <a:cs typeface="Arial" pitchFamily="34" charset="0"/>
              </a:rPr>
            </a:br>
            <a:r>
              <a:rPr lang="pt-BR" sz="1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UNIVERSIDADE </a:t>
            </a:r>
            <a:r>
              <a:rPr lang="pt-BR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FEDERAL DE PELOTAS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/>
            </a:r>
            <a:br>
              <a:rPr lang="pt-BR" sz="1800" dirty="0">
                <a:latin typeface="Arial" pitchFamily="34" charset="0"/>
                <a:cs typeface="Arial" pitchFamily="34" charset="0"/>
              </a:rPr>
            </a:br>
            <a:r>
              <a:rPr lang="pt-BR" sz="1800" dirty="0">
                <a:latin typeface="Arial" pitchFamily="34" charset="0"/>
                <a:cs typeface="Arial" pitchFamily="34" charset="0"/>
              </a:rPr>
              <a:t>     </a:t>
            </a:r>
            <a:r>
              <a:rPr lang="pt-BR" sz="1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Especialização </a:t>
            </a:r>
            <a:r>
              <a:rPr lang="pt-BR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em Saúde da Família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/>
            </a:r>
            <a:br>
              <a:rPr lang="pt-BR" sz="1800" dirty="0">
                <a:latin typeface="Arial" pitchFamily="34" charset="0"/>
                <a:cs typeface="Arial" pitchFamily="34" charset="0"/>
              </a:rPr>
            </a:br>
            <a:r>
              <a:rPr lang="pt-B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Modalidade </a:t>
            </a:r>
            <a:r>
              <a:rPr lang="pt-BR" sz="1800" dirty="0">
                <a:latin typeface="Arial" pitchFamily="34" charset="0"/>
                <a:ea typeface="Calibri" pitchFamily="34" charset="0"/>
                <a:cs typeface="Arial" pitchFamily="34" charset="0"/>
              </a:rPr>
              <a:t>a Distância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/>
            </a:r>
            <a:br>
              <a:rPr lang="pt-BR" sz="1800" dirty="0">
                <a:latin typeface="Arial" pitchFamily="34" charset="0"/>
                <a:cs typeface="Arial" pitchFamily="34" charset="0"/>
              </a:rPr>
            </a:br>
            <a:endParaRPr lang="pt-BR" sz="1800" dirty="0"/>
          </a:p>
        </p:txBody>
      </p:sp>
      <p:pic>
        <p:nvPicPr>
          <p:cNvPr id="4" name="Imagem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>
            <a:fillRect/>
          </a:stretch>
        </p:blipFill>
        <p:spPr bwMode="auto">
          <a:xfrm>
            <a:off x="7596633" y="116632"/>
            <a:ext cx="14398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Ileana\Desktop\ESF-Ufpel-0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798"/>
            <a:ext cx="255587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643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Objetivo 3 - Melhorar adesão as mulheres com exame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alterado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sem acompanhamento UBS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3.1 : Identificar 100% de as mulheres com exame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alterado sem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acompanhamento UBS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Meta 3.2 Identificar 100% de as mulheres com  mamografia alterada sem acompanhamento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UBS</a:t>
            </a:r>
          </a:p>
          <a:p>
            <a:pPr marL="0" indent="0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Meta 3.3 : Realizar busca ativa em 100% das mulheres com exame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citopatologicoalterado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Meta 3.4 : Realizar busca ativa em 100% das mulheres com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mamografia alterada.</a:t>
            </a: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Não tivemos mulheres com exame alterado.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>Resultados 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37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Objetivo 4 Melhorar  o registro das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informações</a:t>
            </a:r>
          </a:p>
          <a:p>
            <a:pPr marL="0" indent="0" algn="just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Meta 4.1  Manter o registro de coletas de exame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citopatologico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de colo de útero em registro especifico  de 100% das mulheres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cadastradas</a:t>
            </a:r>
          </a:p>
          <a:p>
            <a:pPr marL="0" indent="0" algn="just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Meta 4.2  Manter o registro de coletas de mamografia em registro especifico  de 100% das mulheres cadastradas</a:t>
            </a:r>
          </a:p>
          <a:p>
            <a:pPr marL="0" indent="0" algn="just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Todas as mulheres tiveram registro adequado das informações.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>Resultados 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9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37313"/>
            <a:ext cx="8229600" cy="49720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Objetivo 5 Avaliação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risco</a:t>
            </a:r>
          </a:p>
          <a:p>
            <a:pPr marL="0" indent="0" algn="just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Meta 5.1 Pesquisar sinais de alerta para câncer de colo de útero em 100% das mulheres entre 25-64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anos</a:t>
            </a:r>
          </a:p>
          <a:p>
            <a:pPr marL="0" indent="0"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Todas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as mulheres foram avaliadas.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>Resultados 	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t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5772551"/>
              </p:ext>
            </p:extLst>
          </p:nvPr>
        </p:nvGraphicFramePr>
        <p:xfrm>
          <a:off x="4067944" y="3284985"/>
          <a:ext cx="470282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3923928" y="3212976"/>
            <a:ext cx="4896544" cy="30963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3923928" y="6396335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Figura 4 – Proporção de mulheres entre 25 e 64 anos com pesquisa de sinais de alerta para câncer de colo de </a:t>
            </a:r>
            <a:r>
              <a:rPr lang="pt-BR" sz="1200" dirty="0" smtClean="0"/>
              <a:t>útero.</a:t>
            </a:r>
            <a:endParaRPr lang="pt-BR" sz="1200" dirty="0"/>
          </a:p>
        </p:txBody>
      </p:sp>
      <p:sp>
        <p:nvSpPr>
          <p:cNvPr id="9" name="Retângulo 8"/>
          <p:cNvSpPr/>
          <p:nvPr/>
        </p:nvSpPr>
        <p:spPr>
          <a:xfrm>
            <a:off x="395536" y="3861048"/>
            <a:ext cx="28803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Meses:</a:t>
            </a:r>
          </a:p>
          <a:p>
            <a:pPr algn="ctr"/>
            <a:r>
              <a:rPr lang="pt-BR" dirty="0" smtClean="0"/>
              <a:t>1ºmês: 16 (</a:t>
            </a:r>
            <a:r>
              <a:rPr lang="pt-BR" dirty="0"/>
              <a:t>100</a:t>
            </a:r>
            <a:r>
              <a:rPr lang="pt-BR" dirty="0" smtClean="0"/>
              <a:t>%)</a:t>
            </a:r>
          </a:p>
          <a:p>
            <a:pPr algn="ctr"/>
            <a:r>
              <a:rPr lang="pt-BR" dirty="0" smtClean="0"/>
              <a:t>2º mês:  21 (</a:t>
            </a:r>
            <a:r>
              <a:rPr lang="pt-BR" dirty="0"/>
              <a:t>95,5%) </a:t>
            </a:r>
            <a:endParaRPr lang="pt-BR" dirty="0" smtClean="0"/>
          </a:p>
          <a:p>
            <a:pPr algn="ctr"/>
            <a:r>
              <a:rPr lang="pt-BR" dirty="0" smtClean="0"/>
              <a:t>3º mês: 34 (</a:t>
            </a:r>
            <a:r>
              <a:rPr lang="pt-BR" dirty="0"/>
              <a:t>100</a:t>
            </a:r>
            <a:r>
              <a:rPr lang="pt-BR" dirty="0" smtClean="0"/>
              <a:t>%)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120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Objetivo 5 Avaliação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risco</a:t>
            </a:r>
          </a:p>
          <a:p>
            <a:pPr marL="0" indent="0" algn="just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5.2 Realizar avaliação de risco para câncer de mama em 100% de mulheres entre 50-69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anos</a:t>
            </a:r>
          </a:p>
          <a:p>
            <a:pPr algn="just"/>
            <a:endParaRPr lang="pt-BR" sz="2000" dirty="0"/>
          </a:p>
        </p:txBody>
      </p:sp>
      <p:graphicFrame>
        <p:nvGraphicFramePr>
          <p:cNvPr id="6" name="Obje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6400940"/>
              </p:ext>
            </p:extLst>
          </p:nvPr>
        </p:nvGraphicFramePr>
        <p:xfrm>
          <a:off x="3923928" y="3212977"/>
          <a:ext cx="477482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3851920" y="3068959"/>
            <a:ext cx="4896544" cy="30963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3851920" y="6309320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dirty="0"/>
              <a:t>Figura 5- Proporção de mulheres entre 50 e 69 anos com avaliação de risco para câncer de mama, </a:t>
            </a:r>
            <a:endParaRPr lang="pt-BR" sz="1200" dirty="0"/>
          </a:p>
        </p:txBody>
      </p:sp>
      <p:sp>
        <p:nvSpPr>
          <p:cNvPr id="9" name="Retângulo 8"/>
          <p:cNvSpPr/>
          <p:nvPr/>
        </p:nvSpPr>
        <p:spPr>
          <a:xfrm>
            <a:off x="539552" y="3068959"/>
            <a:ext cx="30243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pPr algn="ctr"/>
            <a:r>
              <a:rPr lang="pt-BR" dirty="0" smtClean="0"/>
              <a:t>Meses</a:t>
            </a:r>
          </a:p>
          <a:p>
            <a:pPr algn="ctr"/>
            <a:r>
              <a:rPr lang="pt-BR" dirty="0" smtClean="0"/>
              <a:t>1º mês: (</a:t>
            </a:r>
            <a:r>
              <a:rPr lang="pt-BR" dirty="0"/>
              <a:t>0</a:t>
            </a:r>
            <a:r>
              <a:rPr lang="pt-BR" dirty="0" smtClean="0"/>
              <a:t>%)</a:t>
            </a:r>
          </a:p>
          <a:p>
            <a:pPr algn="ctr"/>
            <a:r>
              <a:rPr lang="pt-BR" dirty="0" smtClean="0"/>
              <a:t>2º mês e 3º mês: 1(33,3%).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791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026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6 Promoção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saúde</a:t>
            </a:r>
          </a:p>
          <a:p>
            <a:pPr marL="0" indent="0" algn="just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Metas 6.1 Orientar as mulheres cadastradas sobre doenças sexualmente transmissíveis e fatores de risco para o câncer de colo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útero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3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>Resultados 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t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4705606"/>
              </p:ext>
            </p:extLst>
          </p:nvPr>
        </p:nvGraphicFramePr>
        <p:xfrm>
          <a:off x="4319972" y="2852936"/>
          <a:ext cx="453650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4211960" y="6023029"/>
            <a:ext cx="46161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dirty="0"/>
              <a:t>Figura 6 – Proporção de mulheres entre 25 e 64 anos que receberam orientação sobre </a:t>
            </a:r>
            <a:r>
              <a:rPr lang="pt-BR" sz="1200" dirty="0" err="1"/>
              <a:t>DSTs</a:t>
            </a:r>
            <a:r>
              <a:rPr lang="pt-BR" sz="1200" dirty="0"/>
              <a:t> e fatores de risco para câncer de colo de útero, </a:t>
            </a:r>
            <a:endParaRPr lang="pt-BR" sz="1200" dirty="0"/>
          </a:p>
        </p:txBody>
      </p:sp>
      <p:sp>
        <p:nvSpPr>
          <p:cNvPr id="8" name="Retângulo 7"/>
          <p:cNvSpPr/>
          <p:nvPr/>
        </p:nvSpPr>
        <p:spPr>
          <a:xfrm>
            <a:off x="1115616" y="3068960"/>
            <a:ext cx="18722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Meses </a:t>
            </a:r>
          </a:p>
          <a:p>
            <a:pPr algn="ctr"/>
            <a:r>
              <a:rPr lang="pt-BR" dirty="0" smtClean="0"/>
              <a:t>1º:16 (</a:t>
            </a:r>
            <a:r>
              <a:rPr lang="pt-BR" dirty="0"/>
              <a:t>100</a:t>
            </a:r>
            <a:r>
              <a:rPr lang="pt-BR" dirty="0" smtClean="0"/>
              <a:t>%)</a:t>
            </a:r>
          </a:p>
          <a:p>
            <a:pPr algn="ctr"/>
            <a:r>
              <a:rPr lang="pt-BR" dirty="0" smtClean="0"/>
              <a:t>2º :21 (</a:t>
            </a:r>
            <a:r>
              <a:rPr lang="pt-BR" dirty="0"/>
              <a:t>95,5%) </a:t>
            </a:r>
            <a:endParaRPr lang="pt-BR" dirty="0" smtClean="0"/>
          </a:p>
          <a:p>
            <a:pPr algn="ctr"/>
            <a:r>
              <a:rPr lang="pt-BR" dirty="0" smtClean="0"/>
              <a:t>3º:34 (</a:t>
            </a:r>
            <a:r>
              <a:rPr lang="pt-BR" dirty="0"/>
              <a:t>100%).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4211960" y="2780927"/>
            <a:ext cx="4752528" cy="30963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829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0945" y="1481328"/>
            <a:ext cx="8673543" cy="47559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IMPORTANCIA PARA EQUIPE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Humanização acolhimento de qualidade, engajamento público e trabalho em equipe</a:t>
            </a:r>
          </a:p>
          <a:p>
            <a:pPr marL="0" indent="0" algn="just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IMPORTÂNCIA PARA O SERVIÇO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Já forma parte de nossa rotina de trabalho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Ampliação da detecção precoce de câncer de colo de útero e de mama</a:t>
            </a:r>
          </a:p>
          <a:p>
            <a:pPr marL="0" indent="0" algn="just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IMPORTANCIA PARA A COMUNIDADE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Melhorou 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engajamento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público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Atividades de promoção e prevenção de saúde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Educação permanente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Melhora qualidade de vida</a:t>
            </a: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>Relatório da intervenção 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47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90000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Os exames de detecção precoce de câncer de colo de útero e de mama foram incorporados a rotina de serviço.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As mulheres tem mais conhecimentos sobre o câncer, epidemiologia, prevenção e tratamento.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Muitas não tem mais  vergonha de realizar realização o exame de prevenção.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Equipe de trabalho mais unida e com vivencias positivas.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>MUDANÇAS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90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81328"/>
            <a:ext cx="8568952" cy="4525963"/>
          </a:xfrm>
        </p:spPr>
        <p:txBody>
          <a:bodyPr>
            <a:normAutofit fontScale="92500"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Realização em um curso no Brasil, o país reconhecido mundialmente pela pedagogia (Paulo Freire).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Participar de curso com uma ótima metodologia e com experiência inédita de educação a distancia.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Eficiente comunicação com a orientadora e professores.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Realizar intervenção na comunidade de verdade interagindo nos principais problemas, com a comunidade e os gestores.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Trabalho em equipe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REFLEXAO DE APRENDIZAGEM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81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OBRIGADO!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434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81328"/>
            <a:ext cx="8291264" cy="4972008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 epidemiologia do câncer no Brasil e sua magnitude social e seu impacto nas sociedades de países desenvolvidos e não desenvolvidos as condições de acesso da população brasileira em particular a de minha área de abrangência.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Os elevados índices de incidência de mortalidade por câncer do colo do útero e da mama no Brasil, justificam a implantação de estratégias efetivas  de controle  dessas doenças  que incluam ações de promoção de saúde , prevenção  e detecção precoce, tratamento  e de cuidados paliativos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4909" y="1517073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smtClean="0">
                <a:latin typeface="Arial" pitchFamily="34" charset="0"/>
                <a:cs typeface="Arial" pitchFamily="34" charset="0"/>
              </a:rPr>
              <a:t>1323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habitantes-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Fronteira com Joaquim Pires,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Joca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Márquez e Rio Parnaíba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16 UBS- 16 ESF 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NASF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CEO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CENTRO DE FISIOTERAPIA</a:t>
            </a: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err="1" smtClean="0">
                <a:latin typeface="Arial" pitchFamily="34" charset="0"/>
                <a:cs typeface="Arial" pitchFamily="34" charset="0"/>
              </a:rPr>
              <a:t>Luzilandia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/PI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Liti\Desktop\2ºsem 2015\Políticas de sáude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996952"/>
            <a:ext cx="2726804" cy="30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7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738531"/>
          </a:xfrm>
        </p:spPr>
        <p:txBody>
          <a:bodyPr>
            <a:normAutofit fontScale="92500"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Atende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1323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pessoas.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340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estimativa de mulheres 25-59 anos(CCU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112 estimativa para mulheres 50-64 anos (CM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composição da equipe: médico, enfermeiro ,uma técnica de enfermagem , recepcionista, ACS.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Não há consultório odontológico.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Utilização de protocolos desenhados pelo ministério de saúde.</a:t>
            </a: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600" dirty="0">
                <a:latin typeface="Arial" pitchFamily="34" charset="0"/>
                <a:cs typeface="Arial" pitchFamily="34" charset="0"/>
              </a:rPr>
              <a:t>ESF Novo Tempo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1350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5253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>Melhorar à detecção precoce de câncer do colo do útero e da mama na ESF Novo Tempo, em Luzilândia/PI.</a:t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Objetivos Específicos</a:t>
            </a:r>
          </a:p>
          <a:p>
            <a:pPr marL="0" indent="0" algn="just"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1.Ampliar a cobertura de detecção precoce do câncer de colo e do câncer de mama.</a:t>
            </a:r>
          </a:p>
          <a:p>
            <a:pPr marL="0" indent="0" algn="just"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2.Melhorar a qualidade do atendimento das mulheres que realizam detecção precoce de câncer de colo de útero e de mama na unidade de saúde</a:t>
            </a:r>
          </a:p>
          <a:p>
            <a:pPr marL="0" indent="0" algn="just"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3.Melhorar a adesão das mulheres à realização de exame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de colo de útero e mamografia</a:t>
            </a:r>
          </a:p>
          <a:p>
            <a:pPr marL="0" indent="0" algn="just"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4.Melhorar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o registro das informações</a:t>
            </a:r>
          </a:p>
          <a:p>
            <a:pPr marL="0" indent="0" algn="just"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5.Mapear as mulheres de risco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para câncer de colo de útero e de mama</a:t>
            </a:r>
          </a:p>
          <a:p>
            <a:pPr marL="0" indent="0" algn="just"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6.Promover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a saúde das mulheres que realizam detecção precoce de câncer de colo de útero e de mama na unidade de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saúde</a:t>
            </a:r>
          </a:p>
          <a:p>
            <a:pPr marL="0" indent="0" algn="ctr">
              <a:buNone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Metas</a:t>
            </a:r>
          </a:p>
          <a:p>
            <a:pPr marL="0" indent="0" algn="just">
              <a:buNone/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Meta 1.1.  Ampliar a cobertura de detecção precoce do câncer de colo do útero das mulheres na faixa etária entre 25 e 64 anos de idade para 30%;</a:t>
            </a:r>
          </a:p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Meta 1.2. Ampliar a cobertura de detecção precoce do câncer de mama das mulheres na faixa etária entre 50 e 69 anos de idade para 30%;</a:t>
            </a:r>
          </a:p>
          <a:p>
            <a:pPr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Meta de qualidade: pactuadas para alcançar 100% das mulheres cadastradas.</a:t>
            </a: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dirty="0" smtClean="0">
                <a:latin typeface="Arial" pitchFamily="34" charset="0"/>
                <a:cs typeface="Arial" pitchFamily="34" charset="0"/>
              </a:rPr>
              <a:t>Objetivo Geral</a:t>
            </a:r>
            <a:br>
              <a:rPr lang="pt-BR" sz="31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2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F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alta de qualidade no cadastramento da população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usência do monitoramento e avaliação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colhimento sem qualidade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B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aixo índice de cobertura e detecção precoce.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>Justificativa para escolha do foco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88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Período de intervenção: 12 semanas.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Protocolo utilizado: BRASIL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Controle dos cânceres do colo do útero e da mama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/ Ministério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Saúde,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2013. 124 p.: il. (Cadernos de Atenção Básica, n. 13).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Ações realizadas: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organização e gestão do serviço;                                    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engajamento público;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qualificação da prática clínica; 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monitoramento e avaliação dos serviços.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0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80728"/>
            <a:ext cx="8507288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Objetivo1 - Ampliar a cobertura de detecção precoce de câncer de colo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útero e câncer de mama.</a:t>
            </a:r>
          </a:p>
          <a:p>
            <a:pPr marL="0" indent="0"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1.1 - Ampliar a cobertura de detecção precoce e câncer de colo de útero em as mulheres em a faixa etária de 25-64 anos de idade até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30%.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1.2 Ampliar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cobertura de mulheres entre 50-69 anos de idade com exame em dia para detecção precoce de câncer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mama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          Meses: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Primeiro:16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4.7%)</a:t>
            </a:r>
          </a:p>
          <a:p>
            <a:pPr marL="0" indent="0"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Segundo:21 (6,2%)</a:t>
            </a:r>
          </a:p>
          <a:p>
            <a:pPr marL="0" indent="0"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Terceiro : 34 (10%)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3600" dirty="0">
                <a:latin typeface="Arial" pitchFamily="34" charset="0"/>
                <a:cs typeface="Arial" pitchFamily="34" charset="0"/>
              </a:rPr>
              <a:t>R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esultados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3540521"/>
              </p:ext>
            </p:extLst>
          </p:nvPr>
        </p:nvGraphicFramePr>
        <p:xfrm>
          <a:off x="4139952" y="3214255"/>
          <a:ext cx="4802505" cy="272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4139952" y="3068960"/>
            <a:ext cx="4824536" cy="3095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95536" y="4509120"/>
            <a:ext cx="36724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pt-BR" dirty="0"/>
              <a:t>Das 110 </a:t>
            </a:r>
            <a:r>
              <a:rPr lang="pt-BR" dirty="0" smtClean="0"/>
              <a:t>mulheres para </a:t>
            </a:r>
            <a:r>
              <a:rPr lang="pt-BR" dirty="0"/>
              <a:t>detecção precoce de câncer de mama, </a:t>
            </a:r>
            <a:r>
              <a:rPr lang="pt-BR" dirty="0" smtClean="0"/>
              <a:t>não conseguimos, ter </a:t>
            </a:r>
            <a:r>
              <a:rPr lang="pt-BR" dirty="0"/>
              <a:t>nenhuma mulher com exame em dia para detecção precoce de câncer de </a:t>
            </a:r>
            <a:r>
              <a:rPr lang="pt-BR" dirty="0" smtClean="0"/>
              <a:t>mama.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139952" y="6237312"/>
            <a:ext cx="47904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dirty="0"/>
              <a:t>Figura 2 – Proporção de mulheres entre 25 e 64 anos com exame em dia para detecção precoce do câncer de colo de útero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67459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81328"/>
            <a:ext cx="843528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Objetivo 2 Ampliar a cobertura precoce de câncer de colo de útero e de mama</a:t>
            </a:r>
          </a:p>
          <a:p>
            <a:pPr marL="0" indent="0" algn="just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Meta 2.1 Obter 100% de mostra satisfatória do exame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citopatologico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de colo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útero</a:t>
            </a:r>
          </a:p>
          <a:p>
            <a:pPr marL="0" indent="0"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mostra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satisfatória do exame de câncer de colo de útero, nos três meses de intervenção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21 e 34 mulheres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respectivamente cadastradas,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todas tiveram amostras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satisfatórias.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>Resultados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2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261</TotalTime>
  <Words>1038</Words>
  <Application>Microsoft Office PowerPoint</Application>
  <PresentationFormat>Apresentação na tela (4:3)</PresentationFormat>
  <Paragraphs>168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Concurso</vt:lpstr>
      <vt:lpstr>UNIVERSIDADE ABERTA DO SUS UNIVERSIDADE FEDERAL DE PELOTAS      Especialização em Saúde da Família  Modalidade a Distância </vt:lpstr>
      <vt:lpstr>Introdução</vt:lpstr>
      <vt:lpstr>Luzilandia/PI</vt:lpstr>
      <vt:lpstr> ESF Novo Tempo</vt:lpstr>
      <vt:lpstr>Objetivo Geral  </vt:lpstr>
      <vt:lpstr>Justificativa para escolha do foco</vt:lpstr>
      <vt:lpstr>Metodologia</vt:lpstr>
      <vt:lpstr>Resultados</vt:lpstr>
      <vt:lpstr>Resultados </vt:lpstr>
      <vt:lpstr>Resultados </vt:lpstr>
      <vt:lpstr>Resultados </vt:lpstr>
      <vt:lpstr>Resultados  </vt:lpstr>
      <vt:lpstr>Resultados</vt:lpstr>
      <vt:lpstr>Resultados </vt:lpstr>
      <vt:lpstr>Relatório da intervenção </vt:lpstr>
      <vt:lpstr>MUDANÇAS</vt:lpstr>
      <vt:lpstr>REFLEXAO DE APRENDIZAGEM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</dc:title>
  <dc:creator>ELIEZER</dc:creator>
  <cp:lastModifiedBy>Liti</cp:lastModifiedBy>
  <cp:revision>36</cp:revision>
  <dcterms:created xsi:type="dcterms:W3CDTF">2015-08-28T17:14:50Z</dcterms:created>
  <dcterms:modified xsi:type="dcterms:W3CDTF">2015-09-16T19:00:02Z</dcterms:modified>
</cp:coreProperties>
</file>