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8" r:id="rId3"/>
    <p:sldId id="295" r:id="rId4"/>
    <p:sldId id="294" r:id="rId5"/>
    <p:sldId id="258" r:id="rId6"/>
    <p:sldId id="264" r:id="rId7"/>
    <p:sldId id="273" r:id="rId8"/>
    <p:sldId id="259" r:id="rId9"/>
    <p:sldId id="266" r:id="rId10"/>
    <p:sldId id="274" r:id="rId11"/>
    <p:sldId id="267" r:id="rId12"/>
    <p:sldId id="268" r:id="rId13"/>
    <p:sldId id="260" r:id="rId14"/>
    <p:sldId id="281" r:id="rId15"/>
    <p:sldId id="282" r:id="rId16"/>
    <p:sldId id="276" r:id="rId17"/>
    <p:sldId id="284" r:id="rId18"/>
    <p:sldId id="288" r:id="rId19"/>
    <p:sldId id="269" r:id="rId20"/>
    <p:sldId id="285" r:id="rId21"/>
    <p:sldId id="287" r:id="rId22"/>
    <p:sldId id="286" r:id="rId23"/>
    <p:sldId id="261" r:id="rId24"/>
    <p:sldId id="289" r:id="rId25"/>
    <p:sldId id="290" r:id="rId26"/>
    <p:sldId id="270" r:id="rId27"/>
    <p:sldId id="262" r:id="rId28"/>
    <p:sldId id="271" r:id="rId29"/>
    <p:sldId id="272" r:id="rId30"/>
    <p:sldId id="263" r:id="rId31"/>
    <p:sldId id="277" r:id="rId32"/>
    <p:sldId id="292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AF78CE-F96C-4741-BC28-300563FC9FF5}" type="datetimeFigureOut">
              <a:rPr lang="pt-BR" smtClean="0"/>
              <a:t>02/06/2013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A29E31-F369-4D00-AE28-8AA22ADDFAC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Tamires\Desktop\c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mires\Desktop\e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96" y="5498177"/>
            <a:ext cx="3699719" cy="13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4814" y="1196752"/>
            <a:ext cx="460726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Melhoria na atenção à Saúde </a:t>
            </a:r>
            <a:r>
              <a:rPr lang="pt-BR" sz="2800" b="1" dirty="0"/>
              <a:t>B</a:t>
            </a:r>
            <a:r>
              <a:rPr lang="pt-BR" sz="2800" b="1" dirty="0" smtClean="0"/>
              <a:t>ucal em crianças de 0 a 5 anos de idade na área de abrangência da ESF </a:t>
            </a:r>
            <a:r>
              <a:rPr lang="pt-BR" sz="2800" b="1" dirty="0" err="1" smtClean="0"/>
              <a:t>Santin</a:t>
            </a:r>
            <a:r>
              <a:rPr lang="pt-BR" sz="2800" b="1" dirty="0" smtClean="0"/>
              <a:t> – Serafina Corrêa/RS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9366" y="4296738"/>
            <a:ext cx="525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Aluna: </a:t>
            </a:r>
            <a:r>
              <a:rPr lang="pt-BR" sz="2400" dirty="0" err="1" smtClean="0"/>
              <a:t>Elís</a:t>
            </a:r>
            <a:r>
              <a:rPr lang="pt-BR" sz="2400" dirty="0" smtClean="0"/>
              <a:t> Tamires </a:t>
            </a:r>
            <a:r>
              <a:rPr lang="pt-BR" sz="2400" dirty="0" err="1" smtClean="0"/>
              <a:t>Karlinski</a:t>
            </a:r>
            <a:endParaRPr lang="pt-BR" sz="2400" dirty="0" smtClean="0"/>
          </a:p>
          <a:p>
            <a:r>
              <a:rPr lang="pt-BR" sz="2400" dirty="0" smtClean="0"/>
              <a:t>Orientadora: Vera Lúcia Q. </a:t>
            </a:r>
            <a:r>
              <a:rPr lang="pt-BR" sz="2400" dirty="0" err="1" smtClean="0"/>
              <a:t>Guidolin</a:t>
            </a:r>
            <a:endParaRPr lang="pt-BR" sz="2400" dirty="0" smtClean="0"/>
          </a:p>
          <a:p>
            <a:r>
              <a:rPr lang="pt-BR" sz="2400" dirty="0" err="1" smtClean="0"/>
              <a:t>Co-orientadora</a:t>
            </a:r>
            <a:r>
              <a:rPr lang="pt-BR" sz="2400" dirty="0" smtClean="0"/>
              <a:t>: Ana Celina de Souza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013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a typeface="Calibri"/>
                <a:cs typeface="Times New Roman"/>
              </a:rPr>
              <a:t>9. </a:t>
            </a:r>
            <a:r>
              <a:rPr lang="pt-BR" dirty="0">
                <a:ea typeface="Calibri"/>
                <a:cs typeface="Times New Roman"/>
              </a:rPr>
              <a:t>Manter registro atualizado em planilha e/ou prontuário de 70% das crianças cadastradas na UBS.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a typeface="Calibri"/>
                <a:cs typeface="Times New Roman"/>
              </a:rPr>
              <a:t>10. Identificar </a:t>
            </a:r>
            <a:r>
              <a:rPr lang="pt-BR" dirty="0">
                <a:ea typeface="Calibri"/>
                <a:cs typeface="Times New Roman"/>
              </a:rPr>
              <a:t>e acompanhar 70% das crianças com acúmulo de fatores de risco em saúde bucal.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a typeface="Calibri"/>
                <a:cs typeface="Times New Roman"/>
              </a:rPr>
              <a:t>11. </a:t>
            </a:r>
            <a:r>
              <a:rPr lang="pt-BR" dirty="0">
                <a:ea typeface="Calibri"/>
                <a:cs typeface="Times New Roman"/>
              </a:rPr>
              <a:t>Garantir exame clínico de rastreamento para cárie dentária em 70% das crianças cadastradas no programa.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a typeface="Calibri"/>
                <a:cs typeface="Times New Roman"/>
              </a:rPr>
              <a:t>12. </a:t>
            </a:r>
            <a:r>
              <a:rPr lang="pt-BR" dirty="0">
                <a:ea typeface="Calibri"/>
                <a:cs typeface="Times New Roman"/>
              </a:rPr>
              <a:t>Dar orientações sobre higiene bucal, etiologia e prevenção da cárie para 70% dos responsáveis das crianças e para 70% das crianças a partir de 4 anos de idade.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2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a typeface="Calibri"/>
                <a:cs typeface="Times New Roman"/>
              </a:rPr>
              <a:t>13. </a:t>
            </a:r>
            <a:r>
              <a:rPr lang="pt-BR" dirty="0">
                <a:ea typeface="Calibri"/>
                <a:cs typeface="Times New Roman"/>
              </a:rPr>
              <a:t>Dar orientações sobre hábitos de sucção nutritiva e não nutritiva e prevenção de </a:t>
            </a:r>
            <a:r>
              <a:rPr lang="pt-BR" dirty="0" err="1">
                <a:ea typeface="Calibri"/>
                <a:cs typeface="Times New Roman"/>
              </a:rPr>
              <a:t>oclusopatias</a:t>
            </a:r>
            <a:r>
              <a:rPr lang="pt-BR" dirty="0">
                <a:ea typeface="Calibri"/>
                <a:cs typeface="Times New Roman"/>
              </a:rPr>
              <a:t> para 70% dos responsáveis de crianças. </a:t>
            </a:r>
          </a:p>
          <a:p>
            <a:r>
              <a:rPr lang="pt-BR" dirty="0" smtClean="0">
                <a:ea typeface="Calibri"/>
                <a:cs typeface="Times New Roman"/>
              </a:rPr>
              <a:t>14. </a:t>
            </a:r>
            <a:r>
              <a:rPr lang="pt-BR" dirty="0">
                <a:ea typeface="Calibri"/>
                <a:cs typeface="Times New Roman"/>
              </a:rPr>
              <a:t>Dar orientações nutricionais para 70% dos responsáveis e crianças a partir de 4 anos de idade</a:t>
            </a:r>
            <a:r>
              <a:rPr lang="pt-BR" dirty="0" smtClean="0">
                <a:ea typeface="Calibri"/>
                <a:cs typeface="Times New Roman"/>
              </a:rPr>
              <a:t>.</a:t>
            </a:r>
          </a:p>
          <a:p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15. Realizar ações de promoção à saúde e prevenção de doenças bucais em 70% das famílias das crianças .          </a:t>
            </a:r>
            <a:endParaRPr lang="pt-BR" sz="2800" dirty="0" smtClean="0"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5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Confecção de ficha-espelho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98834"/>
              </p:ext>
            </p:extLst>
          </p:nvPr>
        </p:nvGraphicFramePr>
        <p:xfrm>
          <a:off x="4787900" y="517524"/>
          <a:ext cx="5111071" cy="658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o" r:id="rId5" imgW="6721080" imgH="8772633" progId="Word.Document.12">
                  <p:embed/>
                </p:oleObj>
              </mc:Choice>
              <mc:Fallback>
                <p:oleObj name="Documento" r:id="rId5" imgW="6721080" imgH="87726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517524"/>
                        <a:ext cx="5111071" cy="6583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1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Escovação dental </a:t>
            </a:r>
          </a:p>
          <a:p>
            <a:r>
              <a:rPr lang="pt-BR" dirty="0" smtClean="0"/>
              <a:t>individualizada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9" name="Picture 3" descr="C:\Users\Tamires\Pictures\foto creche\Foto creche 3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14" y="1556792"/>
            <a:ext cx="5760639" cy="42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Escovação dental </a:t>
            </a:r>
          </a:p>
          <a:p>
            <a:r>
              <a:rPr lang="pt-BR" dirty="0" smtClean="0"/>
              <a:t>individualizada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8" name="Picture 2" descr="C:\Users\Tamires\Desktop\Nova pasta\CAM0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07" y="439449"/>
            <a:ext cx="4572507" cy="55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Exame clínico das crianças;</a:t>
            </a:r>
          </a:p>
          <a:p>
            <a:endParaRPr lang="pt-BR" dirty="0" smtClean="0"/>
          </a:p>
          <a:p>
            <a:r>
              <a:rPr lang="pt-BR" dirty="0" smtClean="0"/>
              <a:t>Aviso aos pais da necessidade de tratamento;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Convite para palestra.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1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5122" name="Picture 2" descr="C:\Users\Tamires\Desktop\Nova pasta\CAM0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620688"/>
            <a:ext cx="4587974" cy="61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mires\Desktop\convite[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42" y="556169"/>
            <a:ext cx="4525666" cy="616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2050" name="Picture 2" descr="C:\Users\Tamires\Pictures\palestra\DSC02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37" y="836712"/>
            <a:ext cx="6570946" cy="49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Planilha de coleta de dados</a:t>
            </a:r>
            <a:endParaRPr lang="pt-BR" dirty="0"/>
          </a:p>
        </p:txBody>
      </p:sp>
      <p:pic>
        <p:nvPicPr>
          <p:cNvPr id="4" name="Imagem 3" descr="C:\Users\Tamires\Desktop\planilha 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092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4" descr="C:\Users\Tamires\Desktop\Sem título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8280920" cy="17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1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prstClr val="black"/>
                </a:solidFill>
                <a:ea typeface="Calibri"/>
                <a:cs typeface="Times New Roman"/>
              </a:rPr>
              <a:t>Proporção de escolares com primeira consulta odontológica:  55,6%.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7" name="Imagem 6" descr="C:\Users\Tamires\Desktop\tabela parte 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774361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7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4400" dirty="0" smtClean="0"/>
          </a:p>
          <a:p>
            <a:r>
              <a:rPr lang="pt-BR" sz="4400" dirty="0" smtClean="0"/>
              <a:t>Foco </a:t>
            </a:r>
            <a:r>
              <a:rPr lang="pt-BR" sz="4400" dirty="0"/>
              <a:t>principal da Equipe de </a:t>
            </a:r>
            <a:r>
              <a:rPr lang="pt-BR" sz="4400" dirty="0" smtClean="0"/>
              <a:t>Saúde </a:t>
            </a:r>
            <a:r>
              <a:rPr lang="pt-BR" sz="4400" dirty="0"/>
              <a:t>da </a:t>
            </a:r>
            <a:r>
              <a:rPr lang="pt-BR" sz="4400" dirty="0" smtClean="0"/>
              <a:t>Família</a:t>
            </a:r>
          </a:p>
          <a:p>
            <a:pPr marL="0" indent="0" algn="ctr">
              <a:buNone/>
            </a:pPr>
            <a:endParaRPr lang="pt-BR" sz="4400" dirty="0" smtClean="0"/>
          </a:p>
          <a:p>
            <a:pPr marL="0" indent="0" algn="ctr">
              <a:buNone/>
            </a:pPr>
            <a:endParaRPr lang="pt-BR" sz="4400" dirty="0" smtClean="0"/>
          </a:p>
          <a:p>
            <a:pPr marL="0" indent="0" algn="ctr">
              <a:buNone/>
            </a:pPr>
            <a:r>
              <a:rPr lang="pt-BR" sz="4400" dirty="0" smtClean="0"/>
              <a:t>promoção </a:t>
            </a:r>
            <a:r>
              <a:rPr lang="pt-BR" sz="4400" dirty="0"/>
              <a:t>e prevenção de saúde</a:t>
            </a:r>
          </a:p>
          <a:p>
            <a:pPr algn="ctr"/>
            <a:endParaRPr lang="pt-BR" sz="4400" dirty="0" smtClean="0"/>
          </a:p>
          <a:p>
            <a:pPr marL="0" indent="0" algn="ctr">
              <a:buNone/>
            </a:pPr>
            <a:endParaRPr lang="pt-BR" sz="4400" dirty="0"/>
          </a:p>
          <a:p>
            <a:pPr marL="0" indent="0" algn="ctr">
              <a:buNone/>
            </a:pPr>
            <a:endParaRPr lang="pt-BR" sz="4400" dirty="0" smtClean="0"/>
          </a:p>
          <a:p>
            <a:r>
              <a:rPr lang="pt-BR" sz="4400" dirty="0" smtClean="0"/>
              <a:t>Necessidade de atividades preventivas desde a infância</a:t>
            </a:r>
          </a:p>
          <a:p>
            <a:pPr algn="ctr"/>
            <a:endParaRPr lang="pt-BR" sz="44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 smtClean="0"/>
              <a:t>		</a:t>
            </a:r>
            <a:endParaRPr lang="pt-BR" sz="3200" dirty="0"/>
          </a:p>
          <a:p>
            <a:pPr marL="0" indent="0">
              <a:buNone/>
            </a:pPr>
            <a:r>
              <a:rPr lang="pt-BR" sz="3200" dirty="0" smtClean="0"/>
              <a:t>	</a:t>
            </a:r>
            <a:endParaRPr lang="pt-BR" sz="32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latin typeface="Times New Roman"/>
                <a:ea typeface="Times New Roman"/>
                <a:cs typeface="Calibri"/>
              </a:rPr>
              <a:t>UFPel</a:t>
            </a:r>
            <a:endParaRPr lang="pt-BR" dirty="0">
              <a:solidFill>
                <a:srgbClr val="292934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1136743" y="2780928"/>
            <a:ext cx="1008112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9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solidFill>
                  <a:prstClr val="black"/>
                </a:solidFill>
                <a:ea typeface="Calibri"/>
                <a:cs typeface="Times New Roman"/>
              </a:rPr>
              <a:t>Proporção </a:t>
            </a:r>
            <a:r>
              <a:rPr lang="pt-BR" dirty="0">
                <a:solidFill>
                  <a:prstClr val="black"/>
                </a:solidFill>
                <a:ea typeface="Calibri"/>
                <a:cs typeface="Times New Roman"/>
              </a:rPr>
              <a:t>de escolares com tratamento odontológico concluído: 82%.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7" name="Imagem 6" descr="C:\Users\Tamires\Desktop\tabela 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30" y="2636912"/>
            <a:ext cx="7603366" cy="3146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2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solidFill>
                  <a:prstClr val="black"/>
                </a:solidFill>
                <a:ea typeface="Calibri"/>
                <a:cs typeface="Times New Roman"/>
              </a:rPr>
              <a:t>Proporção </a:t>
            </a:r>
            <a:r>
              <a:rPr lang="pt-BR" dirty="0">
                <a:solidFill>
                  <a:prstClr val="black"/>
                </a:solidFill>
                <a:ea typeface="Calibri"/>
                <a:cs typeface="Times New Roman"/>
              </a:rPr>
              <a:t>de escolares com avaliação de risco para a saúde bucal: 100%.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7" name="Imagem 6" descr="C:\Users\Tamires\Desktop\tabela 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43" y="2708921"/>
            <a:ext cx="7523053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4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>
                <a:solidFill>
                  <a:prstClr val="black"/>
                </a:solidFill>
                <a:ea typeface="Calibri"/>
              </a:rPr>
              <a:t>Proporção </a:t>
            </a:r>
            <a:r>
              <a:rPr lang="pt-BR" dirty="0">
                <a:solidFill>
                  <a:prstClr val="black"/>
                </a:solidFill>
                <a:ea typeface="Calibri"/>
              </a:rPr>
              <a:t>de escolares com orientação sobre higiene bucal e prevenção de cárie:  98,6%.</a:t>
            </a:r>
            <a:endParaRPr lang="pt-BR" dirty="0">
              <a:solidFill>
                <a:prstClr val="black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8" name="Imagem 7" descr="C:\Users\Tamires\Desktop\tabela 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38" y="2708920"/>
            <a:ext cx="7529058" cy="2785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2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Proporção de escolares que receberam orientação nutricional do odontólogo: 98,6</a:t>
            </a:r>
            <a:r>
              <a:rPr lang="pt-BR" dirty="0" smtClean="0"/>
              <a:t>%.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7" name="Imagem 6" descr="C:\Users\Tamires\Desktop\tabela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95" y="2852936"/>
            <a:ext cx="7297405" cy="2873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9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Proporção </a:t>
            </a:r>
            <a:r>
              <a:rPr lang="pt-BR" dirty="0"/>
              <a:t>de escolares que participaram da escovação dental supervisionada</a:t>
            </a:r>
            <a:r>
              <a:rPr lang="pt-BR" dirty="0" smtClean="0"/>
              <a:t>: </a:t>
            </a:r>
            <a:r>
              <a:rPr lang="pt-BR" dirty="0"/>
              <a:t>100</a:t>
            </a:r>
            <a:r>
              <a:rPr lang="pt-BR" dirty="0" smtClean="0"/>
              <a:t>%.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7" name="Imagem 6" descr="C:\Users\Tamires\Desktop\tabela 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82" y="2708920"/>
            <a:ext cx="7425031" cy="2819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2800" dirty="0" smtClean="0"/>
              <a:t>Proporção </a:t>
            </a:r>
            <a:r>
              <a:rPr lang="pt-BR" sz="2800" dirty="0"/>
              <a:t>de crianças acamadas que receberam visita domiciliar: 100</a:t>
            </a:r>
            <a:r>
              <a:rPr lang="pt-BR" sz="2800" dirty="0" smtClean="0"/>
              <a:t>%.</a:t>
            </a:r>
          </a:p>
          <a:p>
            <a:endParaRPr lang="pt-BR" sz="2800" dirty="0" smtClean="0"/>
          </a:p>
          <a:p>
            <a:r>
              <a:rPr lang="pt-BR" sz="2800" dirty="0" smtClean="0"/>
              <a:t>Proporção </a:t>
            </a:r>
            <a:r>
              <a:rPr lang="pt-BR" sz="2800" dirty="0"/>
              <a:t>de responsáveis que receberam orientações sobre saúde </a:t>
            </a:r>
            <a:r>
              <a:rPr lang="pt-BR" sz="2800" dirty="0" smtClean="0"/>
              <a:t>bucal.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5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Aprovação da atividade pelas crianças;</a:t>
            </a:r>
          </a:p>
          <a:p>
            <a:endParaRPr lang="pt-BR" dirty="0" smtClean="0"/>
          </a:p>
          <a:p>
            <a:r>
              <a:rPr lang="pt-BR" dirty="0" smtClean="0"/>
              <a:t>Impacto positivo dos pais;</a:t>
            </a:r>
          </a:p>
          <a:p>
            <a:endParaRPr lang="pt-BR" dirty="0" smtClean="0"/>
          </a:p>
          <a:p>
            <a:r>
              <a:rPr lang="pt-BR" dirty="0" smtClean="0"/>
              <a:t>Facilidade de tratamento das crianças;</a:t>
            </a:r>
          </a:p>
          <a:p>
            <a:endParaRPr lang="pt-BR" dirty="0" smtClean="0"/>
          </a:p>
          <a:p>
            <a:r>
              <a:rPr lang="pt-BR" dirty="0" smtClean="0"/>
              <a:t>Incorporação da intervenção ao serviço.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58014" cy="131142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Reflexão crítica sobre o processo pessoal de aprendizagem e implementação da intervenção</a:t>
            </a:r>
            <a:endParaRPr lang="pt-BR" sz="32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latin typeface="Arial"/>
              <a:ea typeface="Calibri"/>
              <a:cs typeface="Times New Roman"/>
            </a:endParaRPr>
          </a:p>
          <a:p>
            <a:r>
              <a:rPr lang="pt-BR" dirty="0" smtClean="0">
                <a:latin typeface="Arial"/>
                <a:ea typeface="Calibri"/>
                <a:cs typeface="Times New Roman"/>
              </a:rPr>
              <a:t>E</a:t>
            </a: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xpectativas e anseios;</a:t>
            </a:r>
          </a:p>
          <a:p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Planejamento e um cronograma;</a:t>
            </a:r>
          </a:p>
          <a:p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r>
              <a:rPr lang="pt-BR" dirty="0">
                <a:latin typeface="Arial"/>
                <a:ea typeface="Calibri"/>
                <a:cs typeface="Times New Roman"/>
              </a:rPr>
              <a:t>C</a:t>
            </a: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olaboração da Equipe de Saúde da Família, da diretora da creche, das professoras, atendentes e da nutricionista;</a:t>
            </a:r>
          </a:p>
          <a:p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Crianças adoraram o </a:t>
            </a: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trabalho.</a:t>
            </a:r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9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138343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Reflexão crítica sobre o processo pessoal de aprendizagem e implementação da intervenção</a:t>
            </a:r>
            <a:endParaRPr lang="pt-BR" sz="32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A </a:t>
            </a:r>
            <a:r>
              <a:rPr lang="pt-BR" dirty="0">
                <a:solidFill>
                  <a:prstClr val="black"/>
                </a:solidFill>
              </a:rPr>
              <a:t>experiência agregada com a intervenção em crianças de zero a </a:t>
            </a:r>
            <a:r>
              <a:rPr lang="pt-BR" dirty="0" smtClean="0">
                <a:solidFill>
                  <a:prstClr val="black"/>
                </a:solidFill>
              </a:rPr>
              <a:t>cinco </a:t>
            </a:r>
            <a:r>
              <a:rPr lang="pt-BR" dirty="0">
                <a:solidFill>
                  <a:prstClr val="black"/>
                </a:solidFill>
              </a:rPr>
              <a:t>anos de </a:t>
            </a:r>
            <a:r>
              <a:rPr lang="pt-BR" dirty="0" smtClean="0">
                <a:solidFill>
                  <a:prstClr val="black"/>
                </a:solidFill>
              </a:rPr>
              <a:t>idade;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Já </a:t>
            </a:r>
            <a:r>
              <a:rPr lang="pt-BR" dirty="0" smtClean="0">
                <a:solidFill>
                  <a:prstClr val="black"/>
                </a:solidFill>
              </a:rPr>
              <a:t>estamos realizando a atividade </a:t>
            </a:r>
            <a:r>
              <a:rPr lang="pt-BR" dirty="0">
                <a:solidFill>
                  <a:prstClr val="black"/>
                </a:solidFill>
              </a:rPr>
              <a:t>na creche neste </a:t>
            </a:r>
            <a:r>
              <a:rPr lang="pt-BR" dirty="0" smtClean="0">
                <a:solidFill>
                  <a:prstClr val="black"/>
                </a:solidFill>
              </a:rPr>
              <a:t>ano; 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/>
              <a:t>P</a:t>
            </a:r>
            <a:r>
              <a:rPr lang="pt-BR" dirty="0" smtClean="0"/>
              <a:t>ropulsão </a:t>
            </a:r>
            <a:r>
              <a:rPr lang="pt-BR" dirty="0"/>
              <a:t>para o </a:t>
            </a:r>
            <a:r>
              <a:rPr lang="pt-BR" dirty="0" smtClean="0"/>
              <a:t>início </a:t>
            </a:r>
            <a:r>
              <a:rPr lang="pt-BR" dirty="0"/>
              <a:t>da realização de uma atividade, que agora será rotineira no dia-a-dia do trabalho da ESF.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9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58014" cy="138343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Reflexão crítica sobre o processo pessoal de aprendizagem e implementação da intervenção</a:t>
            </a:r>
            <a:endParaRPr lang="pt-BR" sz="3200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431621" y="1317122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>
              <a:effectLst/>
              <a:ea typeface="Calibri"/>
              <a:cs typeface="Times New Roman"/>
            </a:endParaRPr>
          </a:p>
          <a:p>
            <a:endParaRPr lang="pt-BR" dirty="0" smtClean="0">
              <a:effectLst/>
              <a:ea typeface="Calibri"/>
              <a:cs typeface="Times New Roman"/>
            </a:endParaRPr>
          </a:p>
          <a:p>
            <a:r>
              <a:rPr lang="pt-BR" dirty="0" smtClean="0">
                <a:effectLst/>
                <a:ea typeface="Calibri"/>
                <a:cs typeface="Times New Roman"/>
              </a:rPr>
              <a:t>Precisamos trabalhar em conjunto:</a:t>
            </a:r>
            <a:r>
              <a:rPr lang="pt-BR" dirty="0">
                <a:solidFill>
                  <a:prstClr val="black"/>
                </a:solidFill>
              </a:rPr>
              <a:t> equipe de saúde, escola, </a:t>
            </a:r>
            <a:r>
              <a:rPr lang="pt-BR" dirty="0" smtClean="0">
                <a:solidFill>
                  <a:prstClr val="black"/>
                </a:solidFill>
              </a:rPr>
              <a:t>família;</a:t>
            </a:r>
          </a:p>
          <a:p>
            <a:endParaRPr lang="pt-BR" dirty="0" smtClean="0">
              <a:effectLst/>
              <a:ea typeface="Calibri"/>
              <a:cs typeface="Times New Roman"/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Importância </a:t>
            </a:r>
            <a:r>
              <a:rPr lang="pt-BR" dirty="0">
                <a:solidFill>
                  <a:prstClr val="black"/>
                </a:solidFill>
              </a:rPr>
              <a:t>que um trabalho preventivo tem para desenvolver o </a:t>
            </a:r>
            <a:r>
              <a:rPr lang="pt-BR" dirty="0" smtClean="0">
                <a:solidFill>
                  <a:prstClr val="black"/>
                </a:solidFill>
              </a:rPr>
              <a:t>hábito;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O caráter </a:t>
            </a:r>
            <a:r>
              <a:rPr lang="pt-BR" dirty="0">
                <a:solidFill>
                  <a:prstClr val="black"/>
                </a:solidFill>
              </a:rPr>
              <a:t>lúdico é imprescindível quando tratamos de crianças</a:t>
            </a:r>
            <a:r>
              <a:rPr lang="pt-BR" dirty="0" smtClean="0">
                <a:effectLst/>
                <a:ea typeface="Calibri"/>
                <a:cs typeface="Times New Roman"/>
              </a:rPr>
              <a:t>;</a:t>
            </a:r>
          </a:p>
          <a:p>
            <a:endParaRPr lang="pt-BR" dirty="0" smtClean="0">
              <a:effectLst/>
              <a:ea typeface="Calibri"/>
              <a:cs typeface="Times New Roman"/>
            </a:endParaRPr>
          </a:p>
          <a:p>
            <a:r>
              <a:rPr lang="pt-BR" dirty="0"/>
              <a:t>É possível tirar do papel uma ideia e </a:t>
            </a:r>
            <a:r>
              <a:rPr lang="pt-BR" dirty="0" smtClean="0"/>
              <a:t>executá-la</a:t>
            </a:r>
            <a:r>
              <a:rPr lang="pt-BR" sz="2600" dirty="0" smtClean="0"/>
              <a:t>.</a:t>
            </a:r>
            <a:endParaRPr lang="pt-BR" sz="2600" dirty="0"/>
          </a:p>
          <a:p>
            <a:endParaRPr lang="pt-BR" sz="3700" dirty="0" smtClean="0">
              <a:effectLst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6096208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6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figura1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6206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Serafina Corrêa/RS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11122" y="5188202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  <a:p>
            <a:r>
              <a:rPr lang="pt-BR" sz="1200" dirty="0"/>
              <a:t>	-14.253 habitantes (censo 2010)</a:t>
            </a:r>
          </a:p>
          <a:p>
            <a:r>
              <a:rPr lang="pt-BR" sz="1200" dirty="0"/>
              <a:t>	-2 ESF – </a:t>
            </a:r>
            <a:r>
              <a:rPr lang="pt-BR" sz="1200" dirty="0" err="1"/>
              <a:t>Santin</a:t>
            </a:r>
            <a:r>
              <a:rPr lang="pt-BR" sz="1200" dirty="0"/>
              <a:t> e Gramadinho</a:t>
            </a:r>
          </a:p>
          <a:p>
            <a:r>
              <a:rPr lang="pt-BR" sz="1200" dirty="0"/>
              <a:t>	-2 ESF em implantação – </a:t>
            </a:r>
            <a:r>
              <a:rPr lang="pt-BR" sz="1200" dirty="0" smtClean="0"/>
              <a:t>	Planalto </a:t>
            </a:r>
            <a:r>
              <a:rPr lang="pt-BR" sz="1200" dirty="0"/>
              <a:t>e Aparecida</a:t>
            </a:r>
          </a:p>
          <a:p>
            <a:r>
              <a:rPr lang="pt-BR" sz="1200" dirty="0"/>
              <a:t>	-1 UBS central</a:t>
            </a:r>
          </a:p>
          <a:p>
            <a:r>
              <a:rPr lang="pt-BR" sz="1200" dirty="0"/>
              <a:t>	-1 UBS rural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633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pic>
        <p:nvPicPr>
          <p:cNvPr id="6146" name="Picture 2" descr="C:\Users\Tamires\Pictures\foto creche\Foto creche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C:\Users\Tamires\Pictures\foto creche\Foto creche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Tamires\Desktop\c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mires\Desktop\e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96" y="5498177"/>
            <a:ext cx="3699719" cy="13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4814" y="1196752"/>
            <a:ext cx="460726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i="1" dirty="0"/>
              <a:t>“Pouca coisa é necessária para transformar inteiramente </a:t>
            </a:r>
            <a:endParaRPr lang="pt-BR" sz="2800" dirty="0"/>
          </a:p>
          <a:p>
            <a:r>
              <a:rPr lang="pt-BR" sz="2800" i="1" dirty="0"/>
              <a:t>uma vida: amor no coração e sorriso nos lábios.” </a:t>
            </a:r>
            <a:endParaRPr lang="pt-BR" sz="2800" dirty="0"/>
          </a:p>
          <a:p>
            <a:r>
              <a:rPr lang="pt-BR" sz="2800" i="1" dirty="0"/>
              <a:t>Martin Luther King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914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Tamires\Downloads\inauguracoes_no_bairro_santin_03-04-2012_7 - UBS Santin Dep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48"/>
            <a:ext cx="9129745" cy="64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572000" y="9087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ESF </a:t>
            </a:r>
            <a:r>
              <a:rPr lang="pt-BR" sz="2800" dirty="0" err="1" smtClean="0"/>
              <a:t>Santin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560606" y="2348880"/>
            <a:ext cx="642107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800" dirty="0"/>
              <a:t>Cuidar da criança para que ela possa ser um adulto saudável é a nossa </a:t>
            </a:r>
            <a:r>
              <a:rPr lang="pt-BR" sz="4800" dirty="0" smtClean="0"/>
              <a:t>meta!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2195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 smtClean="0"/>
              <a:t>	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	Melhorar a atenção à Saúde Bucal em crianças em idade pré-escolar (0 a 5 anos de idade) da área de abrangência da ESF </a:t>
            </a:r>
            <a:r>
              <a:rPr lang="pt-BR" dirty="0" err="1" smtClean="0">
                <a:effectLst/>
                <a:latin typeface="Arial"/>
                <a:ea typeface="Calibri"/>
                <a:cs typeface="Times New Roman"/>
              </a:rPr>
              <a:t>Santin</a:t>
            </a: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 na cidade de Serafina Corrêa/RS.</a:t>
            </a:r>
            <a:endParaRPr lang="pt-BR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Ampliar a cobertura da atenção a saúde bucal;</a:t>
            </a:r>
            <a:endParaRPr lang="pt-BR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Melhorar a adesão ao atendimento em saúde bucal; </a:t>
            </a:r>
            <a:endParaRPr lang="pt-BR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Melhorar a qualidade do atendimento  em saúde bucal da criança;</a:t>
            </a:r>
            <a:endParaRPr lang="pt-BR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Melhorar o registro das informações;</a:t>
            </a:r>
            <a:endParaRPr lang="pt-BR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9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 smtClean="0">
              <a:effectLst/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Mapear as crianças da área de abrangência com risco para problemas de saúde bucal;</a:t>
            </a:r>
            <a:endParaRPr lang="pt-BR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Promover a saúde bucal;</a:t>
            </a:r>
            <a:endParaRPr lang="pt-BR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Realizar ações de promoção à saúde e prevenção de doenças bucais nas famílias das crianças.</a:t>
            </a:r>
            <a:endParaRPr lang="pt-BR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3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1. Ampliar a cobertura de primeira consulta odontológica para 70% das crianças de zero a 5 anos de idade. </a:t>
            </a:r>
            <a:endParaRPr lang="pt-BR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2. Captar 70% das crianças da área de abrangência sem atenção à saúde bucal na Unidade Básica de Saúde (UBS) ou em outro serviço. </a:t>
            </a:r>
            <a:endParaRPr lang="pt-BR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3. Realizar visita domiciliar em 100% de crianças acamadas ou com problemas de mobilidade física. </a:t>
            </a:r>
            <a:endParaRPr lang="pt-BR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4. Fazer busca ativa de 50% das crianças faltosas às consultas.</a:t>
            </a:r>
            <a:endParaRPr lang="pt-BR" sz="2800" dirty="0"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1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5. Fazer capacitação de 100% dos profissionais da equipe  para o atendimento integral em saúde da criança.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6. Realizar exame bucal adequado em 70% das crianças cadastradas.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7. </a:t>
            </a:r>
            <a:r>
              <a:rPr lang="pt-BR" dirty="0" smtClean="0">
                <a:ea typeface="Calibri"/>
                <a:cs typeface="Times New Roman"/>
              </a:rPr>
              <a:t>Realizar </a:t>
            </a:r>
            <a:r>
              <a:rPr lang="pt-BR" dirty="0">
                <a:ea typeface="Calibri"/>
                <a:cs typeface="Times New Roman"/>
              </a:rPr>
              <a:t>escovação dental supervisionada em 80% das crianças cadastradas.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8. Concluir o tratamento de 80% das crianças cadastradas.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dirty="0" smtClean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" y="5986671"/>
            <a:ext cx="847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1" y="6381958"/>
            <a:ext cx="5730875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248146" y="61888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EaD</a:t>
            </a:r>
            <a:r>
              <a:rPr lang="pt-BR" dirty="0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 – </a:t>
            </a:r>
            <a:r>
              <a:rPr lang="pt-BR" b="1" dirty="0" err="1" smtClean="0">
                <a:solidFill>
                  <a:srgbClr val="365F91"/>
                </a:solidFill>
                <a:effectLst/>
                <a:latin typeface="Times New Roman"/>
                <a:ea typeface="Times New Roman"/>
                <a:cs typeface="Calibri"/>
              </a:rPr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5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304</TotalTime>
  <Words>882</Words>
  <Application>Microsoft Office PowerPoint</Application>
  <PresentationFormat>Apresentação na tela (4:3)</PresentationFormat>
  <Paragraphs>166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Brilho</vt:lpstr>
      <vt:lpstr>Documento</vt:lpstr>
      <vt:lpstr>Apresentação do PowerPoint</vt:lpstr>
      <vt:lpstr>Introdução</vt:lpstr>
      <vt:lpstr>Apresentação do PowerPoint</vt:lpstr>
      <vt:lpstr>Apresentação do PowerPoint</vt:lpstr>
      <vt:lpstr>Objetivo Geral</vt:lpstr>
      <vt:lpstr>Objetivos específicos</vt:lpstr>
      <vt:lpstr>Objetivos específicos</vt:lpstr>
      <vt:lpstr>Metas</vt:lpstr>
      <vt:lpstr>Metas</vt:lpstr>
      <vt:lpstr>Metas</vt:lpstr>
      <vt:lpstr>Metas</vt:lpstr>
      <vt:lpstr>Metodologia</vt:lpstr>
      <vt:lpstr>Metodologia</vt:lpstr>
      <vt:lpstr>Metodologia</vt:lpstr>
      <vt:lpstr>Metodologia</vt:lpstr>
      <vt:lpstr>Metodologia</vt:lpstr>
      <vt:lpstr>Apresentação do PowerPoint</vt:lpstr>
      <vt:lpstr>Planilha de coleta de dados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 sobre o processo pessoal de aprendizagem e implementação da intervenção</vt:lpstr>
      <vt:lpstr>Reflexão crítica sobre o processo pessoal de aprendizagem e implementação da intervenção</vt:lpstr>
      <vt:lpstr>Reflexão crítica sobre o processo pessoal de aprendizagem e implementação da intervenção</vt:lpstr>
      <vt:lpstr>Introdução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Tamires</dc:creator>
  <cp:lastModifiedBy>Tamires</cp:lastModifiedBy>
  <cp:revision>33</cp:revision>
  <dcterms:created xsi:type="dcterms:W3CDTF">2013-05-08T21:36:48Z</dcterms:created>
  <dcterms:modified xsi:type="dcterms:W3CDTF">2013-06-02T23:42:09Z</dcterms:modified>
</cp:coreProperties>
</file>