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7" r:id="rId2"/>
    <p:sldId id="257" r:id="rId3"/>
    <p:sldId id="292" r:id="rId4"/>
    <p:sldId id="258" r:id="rId5"/>
    <p:sldId id="291" r:id="rId6"/>
    <p:sldId id="293" r:id="rId7"/>
    <p:sldId id="259" r:id="rId8"/>
    <p:sldId id="294" r:id="rId9"/>
    <p:sldId id="295" r:id="rId10"/>
    <p:sldId id="260" r:id="rId11"/>
    <p:sldId id="296" r:id="rId12"/>
    <p:sldId id="266" r:id="rId13"/>
    <p:sldId id="297" r:id="rId14"/>
    <p:sldId id="304" r:id="rId15"/>
    <p:sldId id="305" r:id="rId16"/>
    <p:sldId id="306" r:id="rId17"/>
    <p:sldId id="307" r:id="rId18"/>
    <p:sldId id="308" r:id="rId19"/>
    <p:sldId id="309" r:id="rId20"/>
    <p:sldId id="310" r:id="rId21"/>
    <p:sldId id="311" r:id="rId22"/>
    <p:sldId id="312" r:id="rId23"/>
    <p:sldId id="313" r:id="rId24"/>
    <p:sldId id="314" r:id="rId25"/>
    <p:sldId id="319" r:id="rId26"/>
    <p:sldId id="316" r:id="rId27"/>
    <p:sldId id="317" r:id="rId28"/>
    <p:sldId id="318" r:id="rId29"/>
    <p:sldId id="285" r:id="rId30"/>
    <p:sldId id="321" r:id="rId31"/>
    <p:sldId id="302" r:id="rId32"/>
    <p:sldId id="320" r:id="rId33"/>
    <p:sldId id="286" r:id="rId34"/>
    <p:sldId id="303" r:id="rId35"/>
    <p:sldId id="289" r:id="rId36"/>
    <p:sldId id="290" r:id="rId3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24" autoAdjust="0"/>
  </p:normalViewPr>
  <p:slideViewPr>
    <p:cSldViewPr>
      <p:cViewPr>
        <p:scale>
          <a:sx n="77" d="100"/>
          <a:sy n="77" d="100"/>
        </p:scale>
        <p:origin x="-114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ra%20Elisa\DOCUMENTOS\2014_06_06%20Coleta%20de%20dados%20Pre-Natal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mela\Desktop\UNASUS_UFPEL\Elisa\UNIDADE%204\Planilha%20Coleta%20de%20dados%20Pre-Natal%20Final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mela\Desktop\UNASUS_UFPEL\Elisa\UNIDADE%204\Planilha%20Coleta%20de%20dados%20Pre-Natal%20Final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mela\Desktop\UNASUS_UFPEL\Elisa\UNIDADE%204\Planilha%20Coleta%20de%20dados%20Pre-Natal%20Final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mela\Desktop\UNASUS_UFPEL\Elisa\UNIDADE%204\Planilha%20Coleta%20de%20dados%20Pre-Natal%20Final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mela\Desktop\UNASUS_UFPEL\Elisa\UNIDADE%204\Planilha%20Coleta%20de%20dados%20Pre-Natal%20Final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mela\Desktop\UNASUS_UFPEL\Elisa\UNIDADE%204\Planilha%20Coleta%20de%20dados%20Pre-Natal%20Final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ra%20Elisa\DOCUMENTOS\2014_06_06%20Coleta%20de%20dados%20Puerp&#233;rio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mela\Desktop\UNASUS_UFPEL\Elisa\UNIDADE%204\Planilha%20Coleta%20de%20dados%20Puerp&#233;rio%20Fina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693559898681634"/>
          <c:y val="0.25448117747948235"/>
          <c:w val="0.84677502714590991"/>
          <c:h val="0.6344108227305346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gestantes cadastradas no Programa de Pré-natal.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0.68571428571428561</c:v>
                </c:pt>
                <c:pt idx="1">
                  <c:v>0.71428571428571463</c:v>
                </c:pt>
                <c:pt idx="2">
                  <c:v>0.85714285714285765</c:v>
                </c:pt>
                <c:pt idx="3">
                  <c:v>1</c:v>
                </c:pt>
              </c:numCache>
            </c:numRef>
          </c:val>
        </c:ser>
        <c:dLbls/>
        <c:axId val="38553472"/>
        <c:axId val="38555008"/>
      </c:barChart>
      <c:catAx>
        <c:axId val="3855347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8555008"/>
        <c:crosses val="autoZero"/>
        <c:auto val="1"/>
        <c:lblAlgn val="ctr"/>
        <c:lblOffset val="100"/>
      </c:catAx>
      <c:valAx>
        <c:axId val="38555008"/>
        <c:scaling>
          <c:orientation val="minMax"/>
          <c:max val="1"/>
        </c:scaling>
        <c:axPos val="l"/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8553472"/>
        <c:crosses val="autoZero"/>
        <c:crossBetween val="between"/>
        <c:majorUnit val="0.2"/>
        <c:minorUnit val="4.000000000000011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0.11693559898681546"/>
          <c:y val="0.28268600010697348"/>
          <c:w val="0.84677502714590491"/>
          <c:h val="0.6042413252286558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Indicadores!$C$11</c:f>
              <c:strCache>
                <c:ptCount val="1"/>
                <c:pt idx="0">
                  <c:v>Proporção de gestantes captadas no primeiro trimestre de gestação.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dLbls>
            <c:showVal val="1"/>
          </c:dLbls>
          <c:cat>
            <c:strRef>
              <c:f>Indicadores!$D$10:$G$10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Indicadores!$D$11:$G$11</c:f>
              <c:numCache>
                <c:formatCode>0.0%</c:formatCode>
                <c:ptCount val="4"/>
                <c:pt idx="0">
                  <c:v>0.91666666666666652</c:v>
                </c:pt>
                <c:pt idx="1">
                  <c:v>0.88</c:v>
                </c:pt>
                <c:pt idx="2">
                  <c:v>0.9</c:v>
                </c:pt>
                <c:pt idx="3">
                  <c:v>0.91428571428571448</c:v>
                </c:pt>
              </c:numCache>
            </c:numRef>
          </c:val>
        </c:ser>
        <c:dLbls/>
        <c:axId val="54071296"/>
        <c:axId val="54072832"/>
      </c:barChart>
      <c:catAx>
        <c:axId val="5407129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4072832"/>
        <c:crosses val="autoZero"/>
        <c:auto val="1"/>
        <c:lblAlgn val="ctr"/>
        <c:lblOffset val="100"/>
      </c:catAx>
      <c:valAx>
        <c:axId val="54072832"/>
        <c:scaling>
          <c:orientation val="minMax"/>
          <c:max val="1"/>
          <c:min val="0"/>
        </c:scaling>
        <c:axPos val="l"/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4071296"/>
        <c:crosses val="autoZero"/>
        <c:crossBetween val="between"/>
        <c:majorUnit val="0.2"/>
        <c:minorUnit val="4.0000000000000027E-3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0.11485159619778401"/>
          <c:y val="0.28417266187050383"/>
          <c:w val="0.84950577187671317"/>
          <c:h val="0.6007194244604319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Indicadores!$C$17</c:f>
              <c:strCache>
                <c:ptCount val="1"/>
                <c:pt idx="0">
                  <c:v>Proporção de gestantes com pelo menos um exame ginecológico por trimestre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showVal val="1"/>
          </c:dLbls>
          <c:cat>
            <c:strRef>
              <c:f>Indicadores!$D$16:$G$16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Indicadores!$D$17:$G$17</c:f>
              <c:numCache>
                <c:formatCode>0.0%</c:formatCode>
                <c:ptCount val="4"/>
                <c:pt idx="0">
                  <c:v>0.95833333333333359</c:v>
                </c:pt>
                <c:pt idx="1">
                  <c:v>0.96000000000000019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/>
        <c:axId val="54265344"/>
        <c:axId val="54266880"/>
      </c:barChart>
      <c:catAx>
        <c:axId val="5426534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4266880"/>
        <c:crosses val="autoZero"/>
        <c:auto val="1"/>
        <c:lblAlgn val="ctr"/>
        <c:lblOffset val="100"/>
      </c:catAx>
      <c:valAx>
        <c:axId val="54266880"/>
        <c:scaling>
          <c:orientation val="minMax"/>
          <c:max val="1"/>
          <c:min val="0"/>
        </c:scaling>
        <c:axPos val="l"/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4265344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0.11693559898681546"/>
          <c:y val="0.28832168168639111"/>
          <c:w val="0.84677502714590491"/>
          <c:h val="0.5948915710744523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Indicadores!$C$22</c:f>
              <c:strCache>
                <c:ptCount val="1"/>
                <c:pt idx="0">
                  <c:v>Proporção de gestantes com  pelo menos um exame das mamas durante o pré-natal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showVal val="1"/>
          </c:dLbls>
          <c:cat>
            <c:strRef>
              <c:f>Indicadores!$D$21:$G$21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Indicadores!$D$22:$G$22</c:f>
              <c:numCache>
                <c:formatCode>0.0%</c:formatCode>
                <c:ptCount val="4"/>
                <c:pt idx="0">
                  <c:v>0.91666666666666652</c:v>
                </c:pt>
                <c:pt idx="1">
                  <c:v>0.96000000000000019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/>
        <c:axId val="54283264"/>
        <c:axId val="54301440"/>
      </c:barChart>
      <c:catAx>
        <c:axId val="5428326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4301440"/>
        <c:crosses val="autoZero"/>
        <c:auto val="1"/>
        <c:lblAlgn val="ctr"/>
        <c:lblOffset val="100"/>
      </c:catAx>
      <c:valAx>
        <c:axId val="54301440"/>
        <c:scaling>
          <c:orientation val="minMax"/>
          <c:max val="1"/>
          <c:min val="0"/>
        </c:scaling>
        <c:axPos val="l"/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428326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693559898681546"/>
          <c:y val="0.29699248120300775"/>
          <c:w val="0.84677502714590491"/>
          <c:h val="0.5827067669172930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Indicadores!$C$40</c:f>
              <c:strCache>
                <c:ptCount val="1"/>
                <c:pt idx="0">
                  <c:v>Proporção de gestantes com  o esquema da vacina anti-tetânica completo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Indicadores!$D$39:$G$39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Indicadores!$D$40:$G$40</c:f>
              <c:numCache>
                <c:formatCode>0.0%</c:formatCode>
                <c:ptCount val="4"/>
                <c:pt idx="0">
                  <c:v>0.91666666666666652</c:v>
                </c:pt>
                <c:pt idx="1">
                  <c:v>0.96000000000000019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/>
        <c:axId val="54465664"/>
        <c:axId val="54467200"/>
      </c:barChart>
      <c:catAx>
        <c:axId val="5446566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4467200"/>
        <c:crosses val="autoZero"/>
        <c:auto val="1"/>
        <c:lblAlgn val="ctr"/>
        <c:lblOffset val="100"/>
      </c:catAx>
      <c:valAx>
        <c:axId val="54467200"/>
        <c:scaling>
          <c:orientation val="minMax"/>
          <c:max val="1"/>
          <c:min val="0"/>
        </c:scaling>
        <c:axPos val="l"/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446566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2016293279022407"/>
          <c:y val="0.29411764705882365"/>
          <c:w val="0.84317718940936859"/>
          <c:h val="0.5882352941176468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Indicadores!$C$50</c:f>
              <c:strCache>
                <c:ptCount val="1"/>
                <c:pt idx="0">
                  <c:v>Proporção de gestantes com avaliação de necessidade de atendimento odontológico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Indicadores!$D$49:$G$49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Indicadores!$D$50:$G$50</c:f>
              <c:numCache>
                <c:formatCode>0.0%</c:formatCode>
                <c:ptCount val="4"/>
                <c:pt idx="0">
                  <c:v>0.95833333333333359</c:v>
                </c:pt>
                <c:pt idx="1">
                  <c:v>0.96000000000000019</c:v>
                </c:pt>
                <c:pt idx="2">
                  <c:v>0.96666666666666667</c:v>
                </c:pt>
                <c:pt idx="3">
                  <c:v>1</c:v>
                </c:pt>
              </c:numCache>
            </c:numRef>
          </c:val>
        </c:ser>
        <c:dLbls/>
        <c:axId val="54520448"/>
        <c:axId val="54403456"/>
      </c:barChart>
      <c:catAx>
        <c:axId val="5452044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4403456"/>
        <c:crosses val="autoZero"/>
        <c:auto val="1"/>
        <c:lblAlgn val="ctr"/>
        <c:lblOffset val="100"/>
      </c:catAx>
      <c:valAx>
        <c:axId val="54403456"/>
        <c:scaling>
          <c:orientation val="minMax"/>
          <c:max val="1"/>
          <c:min val="0"/>
        </c:scaling>
        <c:axPos val="l"/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452044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693559898681546"/>
          <c:y val="0.28169014084507044"/>
          <c:w val="0.84677502714590491"/>
          <c:h val="0.605633802816901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Indicadores!$C$56</c:f>
              <c:strCache>
                <c:ptCount val="1"/>
                <c:pt idx="0">
                  <c:v>Proporção de gestantes com primeira consulta odontológica programática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Indicadores!$D$55:$G$55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Indicadores!$D$56:$G$56</c:f>
              <c:numCache>
                <c:formatCode>0.0%</c:formatCode>
                <c:ptCount val="4"/>
                <c:pt idx="0">
                  <c:v>0.83333333333333359</c:v>
                </c:pt>
                <c:pt idx="1">
                  <c:v>0.92</c:v>
                </c:pt>
                <c:pt idx="2">
                  <c:v>0.96666666666666667</c:v>
                </c:pt>
                <c:pt idx="3">
                  <c:v>0.97142857142857175</c:v>
                </c:pt>
              </c:numCache>
            </c:numRef>
          </c:val>
        </c:ser>
        <c:dLbls/>
        <c:axId val="54440704"/>
        <c:axId val="54442240"/>
      </c:barChart>
      <c:catAx>
        <c:axId val="5444070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4442240"/>
        <c:crosses val="autoZero"/>
        <c:auto val="1"/>
        <c:lblAlgn val="ctr"/>
        <c:lblOffset val="100"/>
      </c:catAx>
      <c:valAx>
        <c:axId val="54442240"/>
        <c:scaling>
          <c:orientation val="minMax"/>
          <c:max val="1"/>
          <c:min val="0"/>
        </c:scaling>
        <c:axPos val="l"/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4440704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0.11485159619778286"/>
          <c:y val="0.25539568345323743"/>
          <c:w val="0.84950577187671317"/>
          <c:h val="0.6330935251798566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Indicadores!$C$13</c:f>
              <c:strCache>
                <c:ptCount val="1"/>
                <c:pt idx="0">
                  <c:v>Proporção de puérperas que tiveram as mamas examinadas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showVal val="1"/>
          </c:dLbls>
          <c:cat>
            <c:strRef>
              <c:f>Indicadores!$D$12:$G$12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Indicadores!$D$13:$G$13</c:f>
              <c:numCache>
                <c:formatCode>0.0%</c:formatCode>
                <c:ptCount val="4"/>
                <c:pt idx="0">
                  <c:v>0.9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/>
        <c:axId val="39750272"/>
        <c:axId val="39760256"/>
      </c:barChart>
      <c:catAx>
        <c:axId val="3975027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9760256"/>
        <c:crosses val="autoZero"/>
        <c:auto val="1"/>
        <c:lblAlgn val="ctr"/>
        <c:lblOffset val="100"/>
      </c:catAx>
      <c:valAx>
        <c:axId val="39760256"/>
        <c:scaling>
          <c:orientation val="minMax"/>
          <c:max val="1"/>
          <c:min val="0"/>
        </c:scaling>
        <c:axPos val="l"/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9750272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0.11155935145203615"/>
          <c:y val="0.23777019340159294"/>
          <c:w val="0.84677502714590946"/>
          <c:h val="0.651877133105809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Indicadores!$C$24</c:f>
              <c:strCache>
                <c:ptCount val="1"/>
                <c:pt idx="0">
                  <c:v>Proporção de puérperas que receberam exame ginecológico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showVal val="1"/>
          </c:dLbls>
          <c:cat>
            <c:strRef>
              <c:f>Indicadores!$D$23:$G$23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Indicadores!$D$24:$G$24</c:f>
              <c:numCache>
                <c:formatCode>0.0%</c:formatCode>
                <c:ptCount val="4"/>
                <c:pt idx="0">
                  <c:v>0.9</c:v>
                </c:pt>
                <c:pt idx="1">
                  <c:v>0.9285714285714286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/>
        <c:axId val="54694656"/>
        <c:axId val="54696192"/>
      </c:barChart>
      <c:catAx>
        <c:axId val="5469465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4696192"/>
        <c:crosses val="autoZero"/>
        <c:auto val="1"/>
        <c:lblAlgn val="ctr"/>
        <c:lblOffset val="100"/>
      </c:catAx>
      <c:valAx>
        <c:axId val="54696192"/>
        <c:scaling>
          <c:orientation val="minMax"/>
          <c:max val="1"/>
          <c:min val="0"/>
        </c:scaling>
        <c:axPos val="l"/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4694656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700DB3-DBF0-4086-B675-117E7A9610B8}" type="datetimeFigureOut">
              <a:rPr lang="pt-BR" smtClean="0"/>
              <a:pPr/>
              <a:t>24/06/2015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700DB3-DBF0-4086-B675-117E7A9610B8}" type="datetimeFigureOut">
              <a:rPr lang="pt-BR" smtClean="0"/>
              <a:pPr/>
              <a:t>24/06/2015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700DB3-DBF0-4086-B675-117E7A9610B8}" type="datetimeFigureOut">
              <a:rPr lang="pt-BR" smtClean="0"/>
              <a:pPr/>
              <a:t>24/06/2015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700DB3-DBF0-4086-B675-117E7A9610B8}" type="datetimeFigureOut">
              <a:rPr lang="pt-BR" smtClean="0"/>
              <a:pPr/>
              <a:t>24/06/2015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700DB3-DBF0-4086-B675-117E7A9610B8}" type="datetimeFigureOut">
              <a:rPr lang="pt-BR" smtClean="0"/>
              <a:pPr/>
              <a:t>24/06/2015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700DB3-DBF0-4086-B675-117E7A9610B8}" type="datetimeFigureOut">
              <a:rPr lang="pt-BR" smtClean="0"/>
              <a:pPr/>
              <a:t>24/06/2015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700DB3-DBF0-4086-B675-117E7A9610B8}" type="datetimeFigureOut">
              <a:rPr lang="pt-BR" smtClean="0"/>
              <a:pPr/>
              <a:t>24/06/2015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700DB3-DBF0-4086-B675-117E7A9610B8}" type="datetimeFigureOut">
              <a:rPr lang="pt-BR" smtClean="0"/>
              <a:pPr/>
              <a:t>24/06/2015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700DB3-DBF0-4086-B675-117E7A9610B8}" type="datetimeFigureOut">
              <a:rPr lang="pt-BR" smtClean="0"/>
              <a:pPr/>
              <a:t>24/06/2015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700DB3-DBF0-4086-B675-117E7A9610B8}" type="datetimeFigureOut">
              <a:rPr lang="pt-BR" smtClean="0"/>
              <a:pPr/>
              <a:t>24/06/2015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700DB3-DBF0-4086-B675-117E7A9610B8}" type="datetimeFigureOut">
              <a:rPr lang="pt-BR" smtClean="0"/>
              <a:pPr/>
              <a:t>24/06/2015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E700DB3-DBF0-4086-B675-117E7A9610B8}" type="datetimeFigureOut">
              <a:rPr lang="pt-BR" smtClean="0"/>
              <a:pPr/>
              <a:t>24/06/2015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3460" y="2348880"/>
            <a:ext cx="8229600" cy="1154098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> 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3100" b="1" dirty="0" smtClean="0">
                <a:latin typeface="Arial" pitchFamily="34" charset="0"/>
                <a:cs typeface="Arial" pitchFamily="34" charset="0"/>
              </a:rPr>
              <a:t>Melhoria da atenção ao </a:t>
            </a:r>
            <a:r>
              <a:rPr lang="pt-BR" sz="3100" b="1" dirty="0" err="1" smtClean="0">
                <a:latin typeface="Arial" pitchFamily="34" charset="0"/>
                <a:cs typeface="Arial" pitchFamily="34" charset="0"/>
              </a:rPr>
              <a:t>Pré-natal</a:t>
            </a:r>
            <a:r>
              <a:rPr lang="pt-BR" sz="3100" b="1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pt-BR" sz="3100" b="1" dirty="0" err="1" smtClean="0">
                <a:latin typeface="Arial" pitchFamily="34" charset="0"/>
                <a:cs typeface="Arial" pitchFamily="34" charset="0"/>
              </a:rPr>
              <a:t>Puerpério</a:t>
            </a:r>
            <a:r>
              <a:rPr lang="pt-BR" sz="3100" b="1" dirty="0" smtClean="0">
                <a:latin typeface="Arial" pitchFamily="34" charset="0"/>
                <a:cs typeface="Arial" pitchFamily="34" charset="0"/>
              </a:rPr>
              <a:t> no PSF Hamilton Azevedo, Miguel Alves / PI</a:t>
            </a:r>
            <a:endParaRPr lang="pt-BR" sz="31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logo_saudeFamili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6600" y="188640"/>
            <a:ext cx="1403648" cy="911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logo1_100_fc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8640"/>
            <a:ext cx="1202233" cy="11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409879" y="170854"/>
            <a:ext cx="8534400" cy="1118992"/>
          </a:xfrm>
          <a:prstGeom prst="rect">
            <a:avLst/>
          </a:prstGeom>
        </p:spPr>
        <p:txBody>
          <a:bodyPr vert="horz" anchor="b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3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Universidade </a:t>
            </a:r>
            <a:r>
              <a:rPr lang="pt-BR" sz="3300" dirty="0" smtClean="0">
                <a:latin typeface="Arial" pitchFamily="34" charset="0"/>
                <a:ea typeface="+mj-ea"/>
                <a:cs typeface="Arial" pitchFamily="34" charset="0"/>
              </a:rPr>
              <a:t>Aberta do SUS - UNASUS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Universidade Federal de Pelotas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000" dirty="0" smtClean="0">
                <a:latin typeface="Arial" pitchFamily="34" charset="0"/>
                <a:ea typeface="+mj-ea"/>
                <a:cs typeface="Arial" pitchFamily="34" charset="0"/>
              </a:rPr>
              <a:t>Especialização em Saúde da Família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923928" y="4437112"/>
            <a:ext cx="44644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err="1" smtClean="0">
                <a:latin typeface="Arial" pitchFamily="34" charset="0"/>
                <a:cs typeface="Arial" pitchFamily="34" charset="0"/>
              </a:rPr>
              <a:t>Especializanda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: Elisa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Fuentes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Pérez</a:t>
            </a:r>
          </a:p>
          <a:p>
            <a:endParaRPr lang="pt-BR" b="1" dirty="0">
              <a:latin typeface="Arial" pitchFamily="34" charset="0"/>
              <a:cs typeface="Arial" pitchFamily="34" charset="0"/>
            </a:endParaRPr>
          </a:p>
          <a:p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Orientadora: Pâmela Ferreira </a:t>
            </a:r>
            <a:r>
              <a:rPr lang="pt-BR" b="1" dirty="0" err="1" smtClean="0">
                <a:latin typeface="Arial" pitchFamily="34" charset="0"/>
                <a:cs typeface="Arial" pitchFamily="34" charset="0"/>
              </a:rPr>
              <a:t>Todendi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471243" y="284103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METODOLOGIA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170624" y="764024"/>
            <a:ext cx="7848872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Contato com o gestor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municipal;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Capacitação dos profissionais de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saúde – protocolo do MS;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Cadastramento de todas as gestantes da área adstrita no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programa;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Estabelecimento do papel de cada profissional na ação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programática;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Atendimento clínico das gestantes 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puérperas;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Realizar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reuniões em alguns bairros, igrejas 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escolas;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Grupo de gestantes (atividades educativas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);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Visitas domiciliares; busca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ativa das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usuárias faltosas.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Monitoramento da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intervenção;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Contato com a associação de moradores, representantes da comunidade, com os bairros, igrejas, escolas e na própria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UBS.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923928" y="117668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LOGÍSTICA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187624" y="606458"/>
            <a:ext cx="76328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Para a intervenção utilizamos o Manual Técnico de Pré-natal e Puerpério do Ministério da Saúde, 2012.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Foram utilizadas a ficha espelho e planilha de coleta de dados do curso.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A intervenção foi realizada no período de novembro 2014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março de 2015, com duração de16 semanas.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Para realizar a intervenção foram seguidos 4 eixos pedagógicos: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Qualificação da prática clínica;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Monitoramento e avaliação;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Organização e gestão dos serviços;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Engajamento público.</a:t>
            </a:r>
          </a:p>
        </p:txBody>
      </p:sp>
    </p:spTree>
    <p:extLst>
      <p:ext uri="{BB962C8B-B14F-4D97-AF65-F5344CB8AC3E}">
        <p14:creationId xmlns:p14="http://schemas.microsoft.com/office/powerpoint/2010/main" xmlns="" val="1960597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3272570" y="188640"/>
            <a:ext cx="3558988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400" dirty="0" smtClean="0">
                <a:latin typeface="Arial" pitchFamily="34" charset="0"/>
                <a:cs typeface="Arial" pitchFamily="34" charset="0"/>
              </a:rPr>
              <a:t>RESULTADOS</a:t>
            </a:r>
          </a:p>
          <a:p>
            <a:pPr algn="ctr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000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467624" y="1240344"/>
            <a:ext cx="12250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u="sng" dirty="0">
                <a:latin typeface="Arial" pitchFamily="34" charset="0"/>
                <a:cs typeface="Arial" pitchFamily="34" charset="0"/>
              </a:rPr>
              <a:t>P</a:t>
            </a:r>
            <a:r>
              <a:rPr lang="pt-BR" sz="2000" u="sng" dirty="0" smtClean="0">
                <a:latin typeface="Arial" pitchFamily="34" charset="0"/>
                <a:cs typeface="Arial" pitchFamily="34" charset="0"/>
              </a:rPr>
              <a:t>ré-natal</a:t>
            </a:r>
            <a:endParaRPr lang="pt-BR" sz="20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187624" y="1640454"/>
            <a:ext cx="77048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u="sng" dirty="0" smtClean="0">
                <a:latin typeface="Arial" pitchFamily="34" charset="0"/>
                <a:cs typeface="Arial" pitchFamily="34" charset="0"/>
              </a:rPr>
              <a:t>Objetivo 1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- Ampliar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 cobertura da atenção ao pré-natal.</a:t>
            </a: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1.1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Aumentar a cobertura do programa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de pré-natal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para 75%.</a:t>
            </a:r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xmlns="" val="4255238308"/>
              </p:ext>
            </p:extLst>
          </p:nvPr>
        </p:nvGraphicFramePr>
        <p:xfrm>
          <a:off x="1187624" y="3022602"/>
          <a:ext cx="4810125" cy="2657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tângulo 9"/>
          <p:cNvSpPr/>
          <p:nvPr/>
        </p:nvSpPr>
        <p:spPr>
          <a:xfrm>
            <a:off x="1187624" y="5661248"/>
            <a:ext cx="4788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>
                <a:latin typeface="Arial" pitchFamily="34" charset="0"/>
                <a:cs typeface="Arial" pitchFamily="34" charset="0"/>
              </a:rPr>
              <a:t>Figura 1- Proporção de gestantes cadastradas no Programa de Pré-natal.</a:t>
            </a:r>
          </a:p>
          <a:p>
            <a:r>
              <a:rPr lang="pt-BR" sz="1200" dirty="0">
                <a:latin typeface="Arial" pitchFamily="34" charset="0"/>
                <a:cs typeface="Arial" pitchFamily="34" charset="0"/>
              </a:rPr>
              <a:t>Fonte: Dados do PSF Hamilton Azevedo, Miguel Alves / PI, Planilha de   coleta de dados Pré-natal.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6228184" y="3356992"/>
            <a:ext cx="27363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Arial" pitchFamily="34" charset="0"/>
                <a:cs typeface="Arial" pitchFamily="34" charset="0"/>
              </a:rPr>
              <a:t>No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1° </a:t>
            </a:r>
            <a:r>
              <a:rPr lang="pt-BR" dirty="0">
                <a:latin typeface="Arial" pitchFamily="34" charset="0"/>
                <a:cs typeface="Arial" pitchFamily="34" charset="0"/>
              </a:rPr>
              <a:t>mês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24 </a:t>
            </a:r>
            <a:r>
              <a:rPr lang="pt-BR" dirty="0">
                <a:latin typeface="Arial" pitchFamily="34" charset="0"/>
                <a:cs typeface="Arial" pitchFamily="34" charset="0"/>
              </a:rPr>
              <a:t>gestantes foram cadastradas,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no 2° </a:t>
            </a:r>
            <a:r>
              <a:rPr lang="pt-BR" dirty="0">
                <a:latin typeface="Arial" pitchFamily="34" charset="0"/>
                <a:cs typeface="Arial" pitchFamily="34" charset="0"/>
              </a:rPr>
              <a:t>mês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25,  no 3° </a:t>
            </a:r>
            <a:r>
              <a:rPr lang="pt-BR" dirty="0">
                <a:latin typeface="Arial" pitchFamily="34" charset="0"/>
                <a:cs typeface="Arial" pitchFamily="34" charset="0"/>
              </a:rPr>
              <a:t>mês 30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 </a:t>
            </a:r>
            <a:r>
              <a:rPr lang="pt-BR" dirty="0">
                <a:latin typeface="Arial" pitchFamily="34" charset="0"/>
                <a:cs typeface="Arial" pitchFamily="34" charset="0"/>
              </a:rPr>
              <a:t>no último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mês cadastramos 35 </a:t>
            </a:r>
            <a:r>
              <a:rPr lang="pt-BR" dirty="0">
                <a:latin typeface="Arial" pitchFamily="34" charset="0"/>
                <a:cs typeface="Arial" pitchFamily="34" charset="0"/>
              </a:rPr>
              <a:t>gestantes da área de cobertura da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unidade.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Seta em curva para baixo 11"/>
          <p:cNvSpPr/>
          <p:nvPr/>
        </p:nvSpPr>
        <p:spPr>
          <a:xfrm flipH="1">
            <a:off x="5842428" y="2710545"/>
            <a:ext cx="1329767" cy="43517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259632" y="548680"/>
            <a:ext cx="77048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u="sng" dirty="0" smtClean="0">
                <a:latin typeface="Arial" pitchFamily="34" charset="0"/>
                <a:cs typeface="Arial" pitchFamily="34" charset="0"/>
              </a:rPr>
              <a:t>Objetivo 2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- Melhorar 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qualidade </a:t>
            </a:r>
            <a:r>
              <a:rPr lang="pt-BR" sz="2000" smtClean="0">
                <a:latin typeface="Arial" pitchFamily="34" charset="0"/>
                <a:cs typeface="Arial" pitchFamily="34" charset="0"/>
              </a:rPr>
              <a:t>da atenção </a:t>
            </a:r>
            <a:r>
              <a:rPr lang="pt-BR" sz="2000" smtClean="0">
                <a:latin typeface="Arial" pitchFamily="34" charset="0"/>
                <a:cs typeface="Arial" pitchFamily="34" charset="0"/>
              </a:rPr>
              <a:t>ao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pré-natal</a:t>
            </a:r>
          </a:p>
          <a:p>
            <a:pPr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2.1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- Garantir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 100% das gestantes o ingresso no Programa de Pré-natal no primeiro trimestre da gestação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73690788"/>
              </p:ext>
            </p:extLst>
          </p:nvPr>
        </p:nvGraphicFramePr>
        <p:xfrm>
          <a:off x="1115616" y="2780928"/>
          <a:ext cx="4724400" cy="2695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6084168" y="2708920"/>
            <a:ext cx="27363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No 1° mês iniciaram o pré-natal no primeiro trimestre 22 gestantes das 24 cadastradas, no 2° mês foram 22 das 25 cadastradas, no 3° mês 27 das 30 cadastradas e no 4° mês foram 32 das 35 cadastradas.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eta em curva para baixo 4"/>
          <p:cNvSpPr/>
          <p:nvPr/>
        </p:nvSpPr>
        <p:spPr>
          <a:xfrm flipH="1">
            <a:off x="5177544" y="2249687"/>
            <a:ext cx="1329767" cy="43517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085003" y="5510994"/>
            <a:ext cx="489654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>
                <a:latin typeface="Arial" pitchFamily="34" charset="0"/>
                <a:cs typeface="Arial" pitchFamily="34" charset="0"/>
              </a:rPr>
              <a:t>Figura 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2- Proporção de gestantes captadas no primeiro trimestre de gestação.</a:t>
            </a:r>
          </a:p>
          <a:p>
            <a:r>
              <a:rPr lang="pt-BR" sz="1200" dirty="0">
                <a:latin typeface="Arial" pitchFamily="34" charset="0"/>
                <a:cs typeface="Arial" pitchFamily="34" charset="0"/>
              </a:rPr>
              <a:t> Fonte: Dados do PSF Hamilton Azevedo, Miguel Alves / PI, Planilha de        coleta de dados Pré-natal.</a:t>
            </a:r>
          </a:p>
          <a:p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1568788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331640" y="764704"/>
            <a:ext cx="73448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2.2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Realizar pelo menos um exame ginecológico por trimestre em 100% das gestantes.</a:t>
            </a: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85365444"/>
              </p:ext>
            </p:extLst>
          </p:nvPr>
        </p:nvGraphicFramePr>
        <p:xfrm>
          <a:off x="1331641" y="2420888"/>
          <a:ext cx="4608512" cy="2935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6228183" y="2492895"/>
            <a:ext cx="273630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No 1° mês 23 gestantes das 24 cadastradas estavam com o exame em dia, no 2° mês 24 gestantes das 25 cadastradas estavam em dia, no 3° (30) e 4° (35) mês todas as gestantes estavam com este exame em dia.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eta em curva para baixo 6"/>
          <p:cNvSpPr/>
          <p:nvPr/>
        </p:nvSpPr>
        <p:spPr>
          <a:xfrm flipH="1">
            <a:off x="5563300" y="1916832"/>
            <a:ext cx="1329767" cy="43517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331640" y="5355217"/>
            <a:ext cx="46440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200" dirty="0">
                <a:latin typeface="Arial" pitchFamily="34" charset="0"/>
                <a:cs typeface="Arial" pitchFamily="34" charset="0"/>
              </a:rPr>
              <a:t>Figura 3- Proporção de gestantes com pelo menos um exame ginecológico por trimestre.</a:t>
            </a:r>
          </a:p>
          <a:p>
            <a:pPr algn="just"/>
            <a:r>
              <a:rPr lang="pt-BR" sz="1200" dirty="0">
                <a:latin typeface="Arial" pitchFamily="34" charset="0"/>
                <a:cs typeface="Arial" pitchFamily="34" charset="0"/>
              </a:rPr>
              <a:t>Fonte: Dados do PSF Hamilton Azevedo, Miguel Alves / PI, Planilha de coleta de dados Pré-natal</a:t>
            </a:r>
            <a:r>
              <a:rPr lang="pt-BR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5359734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331640" y="620688"/>
            <a:ext cx="7200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2.3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Realizar pelo menos um exame de mamas em 100% das gestantes.</a:t>
            </a: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59103789"/>
              </p:ext>
            </p:extLst>
          </p:nvPr>
        </p:nvGraphicFramePr>
        <p:xfrm>
          <a:off x="1331640" y="2134420"/>
          <a:ext cx="4572000" cy="3112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1187624" y="5373216"/>
            <a:ext cx="47160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>
                <a:latin typeface="Arial" pitchFamily="34" charset="0"/>
                <a:cs typeface="Arial" pitchFamily="34" charset="0"/>
              </a:rPr>
              <a:t>Figura 4- Proporção de gestantes com pelo menos um exame das mamas durante o pré-natal. Fonte: Dados do PSF Hamilton Azevedo, Miguel Alves / PI, Planilha de coleta de dados Pré-natal.</a:t>
            </a:r>
          </a:p>
          <a:p>
            <a:r>
              <a:rPr lang="pt-BR" dirty="0"/>
              <a:t> 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6228183" y="2492895"/>
            <a:ext cx="273630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No 1° mês 22 gestantes das 24 cadastradas estavam com o exame em dia, no 2° mês 24 gestantes das 25 cadastradas estavam em dia, no 3° (30) e 4° (35) mês todas as gestantes estavam com este exame em dia.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eta em curva para baixo 8"/>
          <p:cNvSpPr/>
          <p:nvPr/>
        </p:nvSpPr>
        <p:spPr>
          <a:xfrm flipH="1">
            <a:off x="5724128" y="1699243"/>
            <a:ext cx="1329767" cy="43517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26608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277569" y="764704"/>
            <a:ext cx="7200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2.4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Garantir a 100% das gestantes a solicitação de exames laboratoriais de acordo com o protocolo.</a:t>
            </a:r>
          </a:p>
        </p:txBody>
      </p:sp>
      <p:sp>
        <p:nvSpPr>
          <p:cNvPr id="5" name="Retângulo 4"/>
          <p:cNvSpPr/>
          <p:nvPr/>
        </p:nvSpPr>
        <p:spPr>
          <a:xfrm>
            <a:off x="1277570" y="1988840"/>
            <a:ext cx="739888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2.5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Garantir a 100% das gestantes a prescrição de sulfato ferroso e ácido fólico conforme protocolo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2.7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: Garantir a 100% das gestantes esquema da vacina da Hepatite B completo.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37609" y="4797152"/>
            <a:ext cx="648072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latin typeface="Arial" pitchFamily="34" charset="0"/>
                <a:cs typeface="Arial" pitchFamily="34" charset="0"/>
              </a:rPr>
              <a:t>Metas atingiram 100% de cobertura durante os 4 meses de intervenção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eta em curva para a direita 7"/>
          <p:cNvSpPr/>
          <p:nvPr/>
        </p:nvSpPr>
        <p:spPr>
          <a:xfrm>
            <a:off x="539552" y="3717032"/>
            <a:ext cx="576064" cy="146238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51583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323608" y="620688"/>
            <a:ext cx="74248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2.6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Garantir que 100% das gestantes estejam com vacina antitetânica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completo.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8454833"/>
              </p:ext>
            </p:extLst>
          </p:nvPr>
        </p:nvGraphicFramePr>
        <p:xfrm>
          <a:off x="1187624" y="2134419"/>
          <a:ext cx="4608512" cy="3238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1187624" y="537321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t-BR" sz="1200" dirty="0">
                <a:latin typeface="Arial" pitchFamily="34" charset="0"/>
                <a:cs typeface="Arial" pitchFamily="34" charset="0"/>
              </a:rPr>
              <a:t>Figura 5- Proporção de gestantes com o esquema da vacina antitetânica em dia.</a:t>
            </a:r>
          </a:p>
          <a:p>
            <a:pPr algn="just"/>
            <a:r>
              <a:rPr lang="pt-BR" sz="1200" dirty="0">
                <a:latin typeface="Arial" pitchFamily="34" charset="0"/>
                <a:cs typeface="Arial" pitchFamily="34" charset="0"/>
              </a:rPr>
              <a:t>Fonte: Dados do PSF Hamilton Azevedo, Miguel Alves / PI, Planilha de coleta de dados Pré-natal</a:t>
            </a:r>
            <a:r>
              <a:rPr lang="pt-BR" dirty="0"/>
              <a:t>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6084167" y="2492896"/>
            <a:ext cx="28083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No 1° e 2° mês duas gestantes não estavam com a vacina em dia, no 3° e 4° mês todas as gestantes (30 e 35 respectivamente) estavam com a vacinação em dia.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eta em curva para baixo 7"/>
          <p:cNvSpPr/>
          <p:nvPr/>
        </p:nvSpPr>
        <p:spPr>
          <a:xfrm flipH="1">
            <a:off x="5580112" y="1916831"/>
            <a:ext cx="1329767" cy="43517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72985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403648" y="692696"/>
            <a:ext cx="74168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2.8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Realizar avaliação da necessidade de atendimento odontológico em 100% das gestantes durante o pré-natal.</a:t>
            </a:r>
          </a:p>
        </p:txBody>
      </p:sp>
      <p:graphicFrame>
        <p:nvGraphicFramePr>
          <p:cNvPr id="5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80264309"/>
              </p:ext>
            </p:extLst>
          </p:nvPr>
        </p:nvGraphicFramePr>
        <p:xfrm>
          <a:off x="1169926" y="2134419"/>
          <a:ext cx="4536504" cy="3136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1115616" y="5301208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t-BR" sz="1200" dirty="0">
                <a:latin typeface="Arial" pitchFamily="34" charset="0"/>
                <a:cs typeface="Arial" pitchFamily="34" charset="0"/>
              </a:rPr>
              <a:t>Figura 6- Proporção de gestantes com avaliação de necessidade de atendimento odontológico.</a:t>
            </a:r>
          </a:p>
          <a:p>
            <a:pPr algn="just"/>
            <a:r>
              <a:rPr lang="pt-BR" sz="1200" dirty="0">
                <a:latin typeface="Arial" pitchFamily="34" charset="0"/>
                <a:cs typeface="Arial" pitchFamily="34" charset="0"/>
              </a:rPr>
              <a:t>Fonte: Dados do PSF Hamilton Azevedo, Miguel Alves / PI, Planilha de coleta de dados Pré-natal</a:t>
            </a:r>
          </a:p>
        </p:txBody>
      </p:sp>
      <p:sp>
        <p:nvSpPr>
          <p:cNvPr id="7" name="Retângulo 6"/>
          <p:cNvSpPr/>
          <p:nvPr/>
        </p:nvSpPr>
        <p:spPr>
          <a:xfrm>
            <a:off x="6138936" y="2564903"/>
            <a:ext cx="26815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Arial" pitchFamily="34" charset="0"/>
                <a:cs typeface="Arial" pitchFamily="34" charset="0"/>
              </a:rPr>
              <a:t>No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1° </a:t>
            </a:r>
            <a:r>
              <a:rPr lang="pt-BR" dirty="0">
                <a:latin typeface="Arial" pitchFamily="34" charset="0"/>
                <a:cs typeface="Arial" pitchFamily="34" charset="0"/>
              </a:rPr>
              <a:t>mês 23 (95,8%) usuárias foram avaliadas, no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2° </a:t>
            </a:r>
            <a:r>
              <a:rPr lang="pt-BR" dirty="0">
                <a:latin typeface="Arial" pitchFamily="34" charset="0"/>
                <a:cs typeface="Arial" pitchFamily="34" charset="0"/>
              </a:rPr>
              <a:t>mês 24 (96,0%), no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3° </a:t>
            </a:r>
            <a:r>
              <a:rPr lang="pt-BR" dirty="0">
                <a:latin typeface="Arial" pitchFamily="34" charset="0"/>
                <a:cs typeface="Arial" pitchFamily="34" charset="0"/>
              </a:rPr>
              <a:t>mês 29 (96,7%) e no último mês conseguimos avaliar todas as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usuárias (35-100</a:t>
            </a:r>
            <a:r>
              <a:rPr lang="pt-BR" dirty="0">
                <a:latin typeface="Arial" pitchFamily="34" charset="0"/>
                <a:cs typeface="Arial" pitchFamily="34" charset="0"/>
              </a:rPr>
              <a:t>%)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cadastradas.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eta em curva para baixo 7"/>
          <p:cNvSpPr/>
          <p:nvPr/>
        </p:nvSpPr>
        <p:spPr>
          <a:xfrm flipH="1">
            <a:off x="5580111" y="1916831"/>
            <a:ext cx="1329767" cy="43517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83758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187624" y="692696"/>
            <a:ext cx="74168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2.9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Garantir a primeira consulta odontológica programática para 100% das gestantes cadastradas.</a:t>
            </a:r>
          </a:p>
        </p:txBody>
      </p:sp>
      <p:graphicFrame>
        <p:nvGraphicFramePr>
          <p:cNvPr id="5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70389514"/>
              </p:ext>
            </p:extLst>
          </p:nvPr>
        </p:nvGraphicFramePr>
        <p:xfrm>
          <a:off x="1187624" y="2204864"/>
          <a:ext cx="4724400" cy="320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1220050" y="5517232"/>
            <a:ext cx="46480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200" dirty="0">
                <a:latin typeface="Arial" pitchFamily="34" charset="0"/>
                <a:cs typeface="Arial" pitchFamily="34" charset="0"/>
              </a:rPr>
              <a:t>Figura 7- Proporção de gestantes com primeira consulta odontológica programática.</a:t>
            </a:r>
          </a:p>
          <a:p>
            <a:pPr algn="just"/>
            <a:r>
              <a:rPr lang="pt-BR" sz="1200" dirty="0">
                <a:latin typeface="Arial" pitchFamily="34" charset="0"/>
                <a:cs typeface="Arial" pitchFamily="34" charset="0"/>
              </a:rPr>
              <a:t>Fonte: Dados do PSF Hamilton Azevedo, Miguel Alves / PI, Planilha de coleta de dados Pré-natal.</a:t>
            </a:r>
          </a:p>
        </p:txBody>
      </p:sp>
      <p:sp>
        <p:nvSpPr>
          <p:cNvPr id="7" name="Retângulo 6"/>
          <p:cNvSpPr/>
          <p:nvPr/>
        </p:nvSpPr>
        <p:spPr>
          <a:xfrm>
            <a:off x="6156934" y="2492896"/>
            <a:ext cx="27363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Arial" pitchFamily="34" charset="0"/>
                <a:cs typeface="Arial" pitchFamily="34" charset="0"/>
              </a:rPr>
              <a:t>No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1° </a:t>
            </a:r>
            <a:r>
              <a:rPr lang="pt-BR" dirty="0">
                <a:latin typeface="Arial" pitchFamily="34" charset="0"/>
                <a:cs typeface="Arial" pitchFamily="34" charset="0"/>
              </a:rPr>
              <a:t>mês 20 (83,3%) gestantes tiveram consulta odontológica programada, no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2° </a:t>
            </a:r>
            <a:r>
              <a:rPr lang="pt-BR" dirty="0">
                <a:latin typeface="Arial" pitchFamily="34" charset="0"/>
                <a:cs typeface="Arial" pitchFamily="34" charset="0"/>
              </a:rPr>
              <a:t>mês  23 (92,0%), no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3° </a:t>
            </a:r>
            <a:r>
              <a:rPr lang="pt-BR" dirty="0">
                <a:latin typeface="Arial" pitchFamily="34" charset="0"/>
                <a:cs typeface="Arial" pitchFamily="34" charset="0"/>
              </a:rPr>
              <a:t>mês 29 (96,7%) e no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4° </a:t>
            </a:r>
            <a:r>
              <a:rPr lang="pt-BR" dirty="0">
                <a:latin typeface="Arial" pitchFamily="34" charset="0"/>
                <a:cs typeface="Arial" pitchFamily="34" charset="0"/>
              </a:rPr>
              <a:t>mês 34 (97,1%) usuárias estavam com a primeira consulta odontológica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programática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8" name="Seta em curva para baixo 7"/>
          <p:cNvSpPr/>
          <p:nvPr/>
        </p:nvSpPr>
        <p:spPr>
          <a:xfrm flipH="1">
            <a:off x="5580111" y="1916831"/>
            <a:ext cx="1329767" cy="43517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4666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1547664" y="2413338"/>
            <a:ext cx="7200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	Um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número expressivo de mortes neonatais ainda faz parte da realidade social e sanitária de muitos países do mundo. Tais mortes ainda ocorrem por causas evitáveis, principalmente no que diz respeito às ações dos serviços de saúde, entre elas, a atenção pré-natal, ao parto, ao recém-nascido e ao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puerpério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(BRASIL, 2012).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707904" y="908719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411760" y="620688"/>
            <a:ext cx="381546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                    Objetivo 3</a:t>
            </a:r>
          </a:p>
          <a:p>
            <a:endParaRPr lang="pt-BR" sz="2000" dirty="0">
              <a:latin typeface="Arial" pitchFamily="34" charset="0"/>
              <a:cs typeface="Arial" pitchFamily="34" charset="0"/>
            </a:endParaRP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Melhorar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 adesão ao pré-natal</a:t>
            </a:r>
            <a:r>
              <a:rPr lang="pt-BR" sz="2000" dirty="0"/>
              <a:t>.</a:t>
            </a:r>
          </a:p>
        </p:txBody>
      </p:sp>
      <p:sp>
        <p:nvSpPr>
          <p:cNvPr id="5" name="Retângulo 4"/>
          <p:cNvSpPr/>
          <p:nvPr/>
        </p:nvSpPr>
        <p:spPr>
          <a:xfrm>
            <a:off x="1331640" y="2132856"/>
            <a:ext cx="748883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3.1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Realizar busca ativa de 100% das gestantes faltosas ás consultas de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pré-natal.</a:t>
            </a:r>
          </a:p>
          <a:p>
            <a:pPr algn="just">
              <a:lnSpc>
                <a:spcPct val="150000"/>
              </a:lnSpc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No 1° mês 4 usuárias receberam busca ativa, no 2° mês 3, no 3° mês 3 usuários e no 4° mês 1 usuário. Todos receberam busca ativa nos 4 meses de intervenção.</a:t>
            </a:r>
            <a:endParaRPr lang="pt-BR" sz="2000" dirty="0"/>
          </a:p>
        </p:txBody>
      </p:sp>
      <p:sp>
        <p:nvSpPr>
          <p:cNvPr id="6" name="Seta em curva para a direita 5"/>
          <p:cNvSpPr/>
          <p:nvPr/>
        </p:nvSpPr>
        <p:spPr>
          <a:xfrm>
            <a:off x="755576" y="2852936"/>
            <a:ext cx="576064" cy="131063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08822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115616" y="476672"/>
            <a:ext cx="7704856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                          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Objetivo 4.</a:t>
            </a:r>
          </a:p>
          <a:p>
            <a:pPr>
              <a:lnSpc>
                <a:spcPct val="15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        Melhorar o registro do programa de pré-natal </a:t>
            </a:r>
          </a:p>
          <a:p>
            <a:pPr>
              <a:lnSpc>
                <a:spcPct val="150000"/>
              </a:lnSpc>
            </a:pP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4.1: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Manter registro na ficha espelho de pré-natal/vacinação em 100% das gestantes.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835696" y="2996952"/>
            <a:ext cx="5749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                               Objetivo 5.</a:t>
            </a: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Realizar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avaliação de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risco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223628" y="4581128"/>
            <a:ext cx="75968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5.1: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Avaliar risco gestacional em 100% das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gestantes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781690" y="5582044"/>
            <a:ext cx="648072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latin typeface="Arial" pitchFamily="34" charset="0"/>
                <a:cs typeface="Arial" pitchFamily="34" charset="0"/>
              </a:rPr>
              <a:t>Metas atingiram 100% de cobertura durante os 4 meses de intervenção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eta em curva para a direita 7"/>
          <p:cNvSpPr/>
          <p:nvPr/>
        </p:nvSpPr>
        <p:spPr>
          <a:xfrm>
            <a:off x="539552" y="4782663"/>
            <a:ext cx="576064" cy="131063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32415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115616" y="1225208"/>
            <a:ext cx="7992888" cy="47089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6.1: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Promover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orientação nutricional a 100% das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gestantes</a:t>
            </a: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6.2: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Promover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o aleitamento materno junto a 100% das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gestantes.</a:t>
            </a: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6.3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: Orientar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100% das gestantes sobre os cuidados com o recém-nascido 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6.4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: Orientar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100% das gestantes sobre anticoncepção após 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parto.</a:t>
            </a: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6.5: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Orientar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100% das gestantes sobre os riscos do tabagismo e do consumo de álcool e drogas na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gestação.</a:t>
            </a: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6.6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: Orientar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100% das gestantes sobre higiene bucal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09408" y="332656"/>
            <a:ext cx="58961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             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Objetivo 6.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 Promover a saúde no pré-natal</a:t>
            </a:r>
            <a:endParaRPr lang="pt-BR" sz="20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1259632" y="6021288"/>
            <a:ext cx="7704856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latin typeface="Arial" pitchFamily="34" charset="0"/>
                <a:cs typeface="Arial" pitchFamily="34" charset="0"/>
              </a:rPr>
              <a:t>Metas atingiram 100% de cobertura durante os 4 meses de intervenção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eta em curva para a direita 6"/>
          <p:cNvSpPr/>
          <p:nvPr/>
        </p:nvSpPr>
        <p:spPr>
          <a:xfrm>
            <a:off x="539552" y="4782663"/>
            <a:ext cx="576064" cy="146238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7020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285852" y="1142984"/>
            <a:ext cx="7318596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Objetivo 1.</a:t>
            </a:r>
          </a:p>
          <a:p>
            <a:pPr algn="ctr">
              <a:lnSpc>
                <a:spcPct val="15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Ampliar a cobertura da atenção ao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puerpério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1.1: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aumentar a consulta puerperal antes dos 42 dias após o parto para 80%</a:t>
            </a:r>
          </a:p>
          <a:p>
            <a:pPr>
              <a:lnSpc>
                <a:spcPct val="150000"/>
              </a:lnSpc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Durante o 1° mês cadastramos 10 (100%) puérperas, no 2° mês 14 (100%), no 3° 15 (100%) usuárias e no 4° mês 19 (100%), todas ás puérperas da área foram cadastradas.</a:t>
            </a:r>
          </a:p>
          <a:p>
            <a:pPr>
              <a:lnSpc>
                <a:spcPct val="150000"/>
              </a:lnSpc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467623" y="714356"/>
            <a:ext cx="12971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u="sng" dirty="0" smtClean="0">
                <a:latin typeface="Arial" pitchFamily="34" charset="0"/>
                <a:cs typeface="Arial" pitchFamily="34" charset="0"/>
              </a:rPr>
              <a:t>Puerpério</a:t>
            </a:r>
            <a:endParaRPr lang="pt-BR" sz="20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eta em curva para a direita 5"/>
          <p:cNvSpPr/>
          <p:nvPr/>
        </p:nvSpPr>
        <p:spPr>
          <a:xfrm>
            <a:off x="680491" y="3212976"/>
            <a:ext cx="576064" cy="146238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23576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29066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/>
          </a:p>
          <a:p>
            <a:endParaRPr lang="pt-BR" dirty="0" smtClean="0"/>
          </a:p>
        </p:txBody>
      </p:sp>
      <p:sp>
        <p:nvSpPr>
          <p:cNvPr id="3" name="Retângulo 2"/>
          <p:cNvSpPr/>
          <p:nvPr/>
        </p:nvSpPr>
        <p:spPr>
          <a:xfrm>
            <a:off x="1285852" y="332656"/>
            <a:ext cx="757242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 smtClean="0">
                <a:latin typeface="Arial" pitchFamily="34" charset="0"/>
                <a:cs typeface="Arial" pitchFamily="34" charset="0"/>
              </a:rPr>
              <a:t>Objetivo 2. </a:t>
            </a:r>
          </a:p>
          <a:p>
            <a:pPr algn="ctr"/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Melhorar a qualidade da atenção </a:t>
            </a:r>
            <a:r>
              <a:rPr lang="pt-BR" dirty="0">
                <a:latin typeface="Arial" pitchFamily="34" charset="0"/>
                <a:cs typeface="Arial" pitchFamily="34" charset="0"/>
              </a:rPr>
              <a:t>à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s puérperas na unidade de saúde.</a:t>
            </a:r>
          </a:p>
          <a:p>
            <a:pPr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2.2: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Examinar o abdome em 100% das puérperas cadastradas no Programa.</a:t>
            </a:r>
          </a:p>
          <a:p>
            <a:pPr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2.4: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Avaliar o estado psíquico em 100% das puérperas cadastradas no Programa.</a:t>
            </a:r>
          </a:p>
          <a:p>
            <a:pPr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2.5: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Avaliar intercorrências em 100% das puérperas cadastradas no Programa.</a:t>
            </a:r>
          </a:p>
          <a:p>
            <a:pPr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2.6: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Prescrever a 100% das puérperas um dos métodos de anticoncepção.</a:t>
            </a:r>
          </a:p>
        </p:txBody>
      </p:sp>
      <p:sp>
        <p:nvSpPr>
          <p:cNvPr id="4" name="Seta em curva para a direita 3"/>
          <p:cNvSpPr/>
          <p:nvPr/>
        </p:nvSpPr>
        <p:spPr>
          <a:xfrm>
            <a:off x="559682" y="4580488"/>
            <a:ext cx="576064" cy="146238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219638" y="5707963"/>
            <a:ext cx="7704856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latin typeface="Arial" pitchFamily="34" charset="0"/>
                <a:cs typeface="Arial" pitchFamily="34" charset="0"/>
              </a:rPr>
              <a:t>Metas atingiram 100% de cobertura durante os 4 meses de intervenção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234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03648" y="620688"/>
            <a:ext cx="7498080" cy="1143000"/>
          </a:xfrm>
        </p:spPr>
        <p:txBody>
          <a:bodyPr>
            <a:normAutofit/>
          </a:bodyPr>
          <a:lstStyle/>
          <a:p>
            <a:pPr algn="just"/>
            <a:r>
              <a:rPr lang="pt-BR" sz="20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Meta 2.1:</a:t>
            </a:r>
            <a:r>
              <a:rPr lang="pt-BR" sz="2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Examinar as mamas em 100% das puérperas cadastradas no Programa</a:t>
            </a:r>
            <a:endParaRPr lang="pt-BR" sz="20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5508104" y="2348880"/>
            <a:ext cx="3137552" cy="1285884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No 1° mês realizamos exame das mamas em 9 usuárias (90,0%), 2° mês 14 (100%), 3° mês 15 (100%) e 4° mês 19 (100%) usuárias cadastradas.</a:t>
            </a:r>
            <a:endParaRPr lang="pt-BR" sz="1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586078818"/>
              </p:ext>
            </p:extLst>
          </p:nvPr>
        </p:nvGraphicFramePr>
        <p:xfrm>
          <a:off x="1187624" y="2132856"/>
          <a:ext cx="4320480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eta em curva para baixo 4"/>
          <p:cNvSpPr/>
          <p:nvPr/>
        </p:nvSpPr>
        <p:spPr>
          <a:xfrm flipH="1">
            <a:off x="5076055" y="1699242"/>
            <a:ext cx="1329767" cy="50562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115616" y="5157192"/>
            <a:ext cx="44644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200" dirty="0">
                <a:latin typeface="Arial" pitchFamily="34" charset="0"/>
                <a:cs typeface="Arial" pitchFamily="34" charset="0"/>
              </a:rPr>
              <a:t>Figura 8- Proporção de puérperas que tiveram as mamas examinadas.</a:t>
            </a:r>
          </a:p>
          <a:p>
            <a:pPr algn="just"/>
            <a:r>
              <a:rPr lang="pt-BR" sz="1200" dirty="0">
                <a:latin typeface="Arial" pitchFamily="34" charset="0"/>
                <a:cs typeface="Arial" pitchFamily="34" charset="0"/>
              </a:rPr>
              <a:t>Fonte: Dados do PSF Hamilton Azevedo, Miguel Alves / PI, Planilha de coleta de dados Pré-natal</a:t>
            </a:r>
            <a:r>
              <a:rPr lang="pt-BR" dirty="0"/>
              <a:t>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03648" y="47667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pt-BR" sz="2000" dirty="0" smtClean="0"/>
              <a:t>	</a:t>
            </a:r>
            <a:br>
              <a:rPr lang="pt-BR" sz="2000" dirty="0" smtClean="0"/>
            </a:br>
            <a:r>
              <a:rPr lang="pt-BR" sz="22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Meta</a:t>
            </a:r>
            <a:r>
              <a:rPr lang="pt-BR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2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2.3: </a:t>
            </a:r>
            <a:r>
              <a:rPr lang="pt-BR" sz="2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Realizar o exame ginecológico em 100% das </a:t>
            </a:r>
            <a:r>
              <a:rPr lang="pt-BR" sz="220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puérperas</a:t>
            </a:r>
            <a:r>
              <a:rPr lang="pt-BR" sz="2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cadastradas no programa.</a:t>
            </a:r>
            <a:r>
              <a:rPr lang="pt-BR" sz="2000" dirty="0" smtClean="0">
                <a:effectLst/>
              </a:rPr>
              <a:t/>
            </a:r>
            <a:br>
              <a:rPr lang="pt-BR" sz="2000" dirty="0" smtClean="0">
                <a:effectLst/>
              </a:rPr>
            </a:br>
            <a:endParaRPr lang="pt-BR" sz="20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5436096" y="2420888"/>
            <a:ext cx="3353576" cy="1872208"/>
          </a:xfrm>
        </p:spPr>
        <p:txBody>
          <a:bodyPr>
            <a:normAutofit lnSpcReduction="10000"/>
          </a:bodyPr>
          <a:lstStyle/>
          <a:p>
            <a:pPr marL="82296" indent="0" algn="just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No 1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° mês 9 (90,0%) usuárias estavam com o exame em dia, no 2° mês 13 (92,9%), no 3° mês 15 (100%) e no 4° mês 19 (100%) usuárias realizaram o exame ginecológico.</a:t>
            </a:r>
            <a:endParaRPr lang="pt-BR" sz="1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862288928"/>
              </p:ext>
            </p:extLst>
          </p:nvPr>
        </p:nvGraphicFramePr>
        <p:xfrm>
          <a:off x="1187624" y="2143116"/>
          <a:ext cx="4248472" cy="3158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eta em curva para baixo 4"/>
          <p:cNvSpPr/>
          <p:nvPr/>
        </p:nvSpPr>
        <p:spPr>
          <a:xfrm flipH="1">
            <a:off x="4915226" y="1699242"/>
            <a:ext cx="1329767" cy="50562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115616" y="5373216"/>
            <a:ext cx="44644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200" dirty="0">
                <a:latin typeface="Arial" pitchFamily="34" charset="0"/>
                <a:cs typeface="Arial" pitchFamily="34" charset="0"/>
              </a:rPr>
              <a:t>Figura 9 – Proporção de puérperas que receberam exame ginecológico.</a:t>
            </a:r>
          </a:p>
          <a:p>
            <a:pPr algn="just"/>
            <a:r>
              <a:rPr lang="pt-BR" sz="1200" dirty="0">
                <a:latin typeface="Arial" pitchFamily="34" charset="0"/>
                <a:cs typeface="Arial" pitchFamily="34" charset="0"/>
              </a:rPr>
              <a:t>Fonte Dados do PSF Hamilton Azevedo, Miguel Alves / PI, Planilha de coleta de dados Pré-natal</a:t>
            </a:r>
            <a:r>
              <a:rPr lang="pt-BR" dirty="0"/>
              <a:t>.</a:t>
            </a:r>
          </a:p>
          <a:p>
            <a:r>
              <a:rPr lang="pt-BR" dirty="0"/>
              <a:t> 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1187624" y="260648"/>
            <a:ext cx="763284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                                             Objetivo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3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/>
            </a:r>
            <a:br>
              <a:rPr lang="pt-BR" sz="2000" dirty="0">
                <a:latin typeface="Arial" pitchFamily="34" charset="0"/>
                <a:cs typeface="Arial" pitchFamily="34" charset="0"/>
              </a:rPr>
            </a:br>
            <a:r>
              <a:rPr lang="pt-BR" sz="2000" dirty="0" smtClean="0">
                <a:latin typeface="Arial" pitchFamily="34" charset="0"/>
                <a:cs typeface="Arial" pitchFamily="34" charset="0"/>
              </a:rPr>
              <a:t>	Melhorar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 adesão das mães ao puerpério.</a:t>
            </a:r>
            <a:br>
              <a:rPr lang="pt-BR" sz="2000" dirty="0">
                <a:latin typeface="Arial" pitchFamily="34" charset="0"/>
                <a:cs typeface="Arial" pitchFamily="34" charset="0"/>
              </a:rPr>
            </a:br>
            <a:r>
              <a:rPr lang="pt-BR" sz="2000" dirty="0">
                <a:latin typeface="Arial" pitchFamily="34" charset="0"/>
                <a:cs typeface="Arial" pitchFamily="34" charset="0"/>
              </a:rPr>
              <a:t/>
            </a:r>
            <a:br>
              <a:rPr lang="pt-BR" sz="2000" dirty="0">
                <a:latin typeface="Arial" pitchFamily="34" charset="0"/>
                <a:cs typeface="Arial" pitchFamily="34" charset="0"/>
              </a:rPr>
            </a:br>
            <a:r>
              <a:rPr lang="pt-BR" sz="2000" b="1" dirty="0">
                <a:latin typeface="Arial" pitchFamily="34" charset="0"/>
                <a:cs typeface="Arial" pitchFamily="34" charset="0"/>
              </a:rPr>
              <a:t>Meta 3.1: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Realizar busca ativa em 100% das puérperas que não realizaram a consulta de puerpério até 30 dias após o parto.</a:t>
            </a:r>
            <a:endParaRPr lang="pt-BR" sz="2000" dirty="0"/>
          </a:p>
        </p:txBody>
      </p:sp>
      <p:sp>
        <p:nvSpPr>
          <p:cNvPr id="8" name="Retângulo 7"/>
          <p:cNvSpPr/>
          <p:nvPr/>
        </p:nvSpPr>
        <p:spPr>
          <a:xfrm>
            <a:off x="1331640" y="2661305"/>
            <a:ext cx="74888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Objetivo 4. </a:t>
            </a:r>
          </a:p>
          <a:p>
            <a:pPr algn="ctr">
              <a:lnSpc>
                <a:spcPct val="150000"/>
              </a:lnSpc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Melhorar o registro das informações.</a:t>
            </a:r>
          </a:p>
          <a:p>
            <a:pPr algn="ctr">
              <a:lnSpc>
                <a:spcPct val="150000"/>
              </a:lnSpc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Meta 4.1: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Manter registro na ficha de acompanhamento do programa 100% das puérperas.</a:t>
            </a:r>
          </a:p>
          <a:p>
            <a:pPr>
              <a:lnSpc>
                <a:spcPct val="150000"/>
              </a:lnSpc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	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219638" y="5707963"/>
            <a:ext cx="7704856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latin typeface="Arial" pitchFamily="34" charset="0"/>
                <a:cs typeface="Arial" pitchFamily="34" charset="0"/>
              </a:rPr>
              <a:t>Metas atingiram 100% de cobertura durante os 4 meses de intervenção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eta em curva para a direita 9"/>
          <p:cNvSpPr/>
          <p:nvPr/>
        </p:nvSpPr>
        <p:spPr>
          <a:xfrm>
            <a:off x="467544" y="4245579"/>
            <a:ext cx="576064" cy="146238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5.1: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Orientar 100% das puérperas cadastradas no programa sobre os cuidados do recém-nascido</a:t>
            </a: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5.2: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Orientar 100% das puérperas cadastradas no programa sobre aleitamento materno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exclusivo.</a:t>
            </a:r>
          </a:p>
          <a:p>
            <a:pPr algn="just">
              <a:lnSpc>
                <a:spcPct val="150000"/>
              </a:lnSpc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5.3: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Orientar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100% das puérperas cadastradas no programa sobre o planejamento familiar.</a:t>
            </a:r>
          </a:p>
          <a:p>
            <a:pPr algn="just">
              <a:lnSpc>
                <a:spcPct val="150000"/>
              </a:lnSpc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eta em curva para a direita 3"/>
          <p:cNvSpPr/>
          <p:nvPr/>
        </p:nvSpPr>
        <p:spPr>
          <a:xfrm>
            <a:off x="588342" y="3501008"/>
            <a:ext cx="576064" cy="146238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234626" y="4797152"/>
            <a:ext cx="7704856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latin typeface="Arial" pitchFamily="34" charset="0"/>
                <a:cs typeface="Arial" pitchFamily="34" charset="0"/>
              </a:rPr>
              <a:t>Metas atingiram 100% de cobertura durante os 4 meses de intervenção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835696" y="188640"/>
            <a:ext cx="61206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                                    Objetivo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5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/>
            </a:r>
            <a:br>
              <a:rPr lang="pt-BR" sz="2000" dirty="0">
                <a:latin typeface="Arial" pitchFamily="34" charset="0"/>
                <a:cs typeface="Arial" pitchFamily="34" charset="0"/>
              </a:rPr>
            </a:br>
            <a:r>
              <a:rPr lang="pt-BR" sz="2000" dirty="0" smtClean="0">
                <a:latin typeface="Arial" pitchFamily="34" charset="0"/>
                <a:cs typeface="Arial" pitchFamily="34" charset="0"/>
              </a:rPr>
              <a:t>	Promover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 saúde das puérperas.</a:t>
            </a:r>
            <a:endParaRPr lang="pt-BR" sz="2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07904" y="476672"/>
            <a:ext cx="1928826" cy="439718"/>
          </a:xfrm>
        </p:spPr>
        <p:txBody>
          <a:bodyPr>
            <a:normAutofit fontScale="90000"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DISCUSSÃO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31640" y="1196752"/>
            <a:ext cx="7498080" cy="5462606"/>
          </a:xfrm>
        </p:spPr>
        <p:txBody>
          <a:bodyPr>
            <a:normAutofit fontScale="25000" lnSpcReduction="20000"/>
          </a:bodyPr>
          <a:lstStyle/>
          <a:p>
            <a:pPr marL="82296" lvl="0" indent="0" algn="just">
              <a:lnSpc>
                <a:spcPct val="170000"/>
              </a:lnSpc>
              <a:buNone/>
            </a:pPr>
            <a:r>
              <a:rPr lang="pt-BR" sz="8000" b="1" u="sng" dirty="0" smtClean="0">
                <a:latin typeface="Arial" pitchFamily="34" charset="0"/>
                <a:cs typeface="Arial" pitchFamily="34" charset="0"/>
              </a:rPr>
              <a:t>Pontos Positivos </a:t>
            </a:r>
          </a:p>
          <a:p>
            <a:pPr lvl="0" algn="just">
              <a:lnSpc>
                <a:spcPct val="170000"/>
              </a:lnSpc>
            </a:pPr>
            <a:r>
              <a:rPr lang="pt-BR" sz="8000" dirty="0" smtClean="0">
                <a:latin typeface="Arial" pitchFamily="34" charset="0"/>
                <a:cs typeface="Arial" pitchFamily="34" charset="0"/>
              </a:rPr>
              <a:t>A intervenção propiciou ampliação da cobertura da atenção de gestantes e puérperas. </a:t>
            </a:r>
          </a:p>
          <a:p>
            <a:pPr lvl="0" algn="just">
              <a:lnSpc>
                <a:spcPct val="170000"/>
              </a:lnSpc>
            </a:pPr>
            <a:r>
              <a:rPr lang="pt-BR" sz="8000" dirty="0" smtClean="0">
                <a:latin typeface="Arial" pitchFamily="34" charset="0"/>
                <a:cs typeface="Arial" pitchFamily="34" charset="0"/>
              </a:rPr>
              <a:t>Logramos melhorar os registros e a qualificação da atenção com destaque para a ampliação do exame das mamas, ginecológicos, do abdômen e laboratoriais. </a:t>
            </a:r>
          </a:p>
          <a:p>
            <a:pPr lvl="0" algn="just">
              <a:lnSpc>
                <a:spcPct val="170000"/>
              </a:lnSpc>
            </a:pPr>
            <a:r>
              <a:rPr lang="pt-BR" sz="8000" dirty="0" smtClean="0">
                <a:latin typeface="Arial" pitchFamily="34" charset="0"/>
                <a:cs typeface="Arial" pitchFamily="34" charset="0"/>
              </a:rPr>
              <a:t>Melhorou o trabalho de cada membro da equipe o que permitiu que todos trabalhassem mais unidos. </a:t>
            </a:r>
          </a:p>
          <a:p>
            <a:pPr algn="just">
              <a:lnSpc>
                <a:spcPct val="170000"/>
              </a:lnSpc>
            </a:pPr>
            <a:r>
              <a:rPr lang="pt-BR" sz="8000" dirty="0">
                <a:latin typeface="Arial" pitchFamily="34" charset="0"/>
                <a:cs typeface="Arial" pitchFamily="34" charset="0"/>
              </a:rPr>
              <a:t>A intervenção forma parte de nosso trabalho no dia a dia na UBS.</a:t>
            </a:r>
          </a:p>
          <a:p>
            <a:pPr lvl="0" algn="just">
              <a:lnSpc>
                <a:spcPct val="170000"/>
              </a:lnSpc>
            </a:pPr>
            <a:endParaRPr lang="pt-BR" sz="8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475656" y="1052736"/>
            <a:ext cx="727280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Miguel Alves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tem um total de 32.658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(IBGE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2010);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19 UBS,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destas 14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ESF;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As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UBS são apoiadas pelo NASF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com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participação de um nutricionista, um psicólogo e um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fisioterapeuta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;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C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ontamos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com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um CEO;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Um hospital;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N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ão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temos atenção especializada, todos os usuários quando necessitam deste tipo de atendimento são encaminhados para Teresina-PI, através do SUS e da secretaria de saúde.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679364" y="260648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9330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:\Users\dra elisa\Pictures\FOTOS BRASIL\FOTOS DE TRABALHO\20141203_10282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560980"/>
            <a:ext cx="5312030" cy="283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1043608" y="980728"/>
            <a:ext cx="2304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>
                <a:latin typeface="Arial" pitchFamily="34" charset="0"/>
                <a:cs typeface="Arial" pitchFamily="34" charset="0"/>
              </a:rPr>
              <a:t>Grupo de gestantes e puérperas</a:t>
            </a:r>
          </a:p>
        </p:txBody>
      </p:sp>
      <p:pic>
        <p:nvPicPr>
          <p:cNvPr id="7" name="Imagem 6" descr="C:\Users\dra elisa\Pictures\FOTOS BRASIL\FOTOS DE TRABALHO\20141203_095609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3573016"/>
            <a:ext cx="6264696" cy="3026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5485936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3707904" y="404664"/>
            <a:ext cx="1928826" cy="439718"/>
          </a:xfrm>
        </p:spPr>
        <p:txBody>
          <a:bodyPr>
            <a:normAutofit fontScale="90000"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DISCUSSÃO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259632" y="1305342"/>
            <a:ext cx="7128792" cy="49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Pontos Negativos</a:t>
            </a:r>
            <a:endParaRPr lang="pt-BR" sz="20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259632" y="2136339"/>
            <a:ext cx="756084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>
                <a:latin typeface="Arial" pitchFamily="34" charset="0"/>
                <a:cs typeface="Arial" pitchFamily="34" charset="0"/>
              </a:rPr>
              <a:t>Ainda parte da comunidade não tem percebido o impacto e a importância da intervenção, mas continuaremos melhorando nosso trabalho. 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Alguns </a:t>
            </a:r>
            <a:r>
              <a:rPr lang="pt-BR" dirty="0">
                <a:latin typeface="Arial" pitchFamily="34" charset="0"/>
                <a:cs typeface="Arial" pitchFamily="34" charset="0"/>
              </a:rPr>
              <a:t>membros da comunidade mostram insatisfação na sala de espera no momento em que priorizamos estes casos na hora do atendimento, mas as usuárias grávidas e puérperas ficam muito satisfeitas com este trabalho.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3707904" y="404664"/>
            <a:ext cx="1928826" cy="439718"/>
          </a:xfrm>
        </p:spPr>
        <p:txBody>
          <a:bodyPr>
            <a:normAutofit fontScale="90000"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DISCUSSÃO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259632" y="1305342"/>
            <a:ext cx="712879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Pontos à melhorar</a:t>
            </a:r>
          </a:p>
          <a:p>
            <a:pPr marL="342900" lvl="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Continuaremos capacitando toda a equipe em relação a este tema, além de outros para melhorar o atendimento e a saúde da população. </a:t>
            </a:r>
            <a:endParaRPr lang="pt-BR" sz="2000" b="1" u="sng" dirty="0"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partir dos próximos meses, com ajuda de toda a equipe, pretendemos manter uma boa cobertura das gestantes e puérperas, além disso, tomaremos este projeto como exemplo para implementar outros programas como hipertensão e diabetes, saúde das crianças, câncer de mama e colo uterino.</a:t>
            </a:r>
          </a:p>
        </p:txBody>
      </p:sp>
    </p:spTree>
    <p:extLst>
      <p:ext uri="{BB962C8B-B14F-4D97-AF65-F5344CB8AC3E}">
        <p14:creationId xmlns:p14="http://schemas.microsoft.com/office/powerpoint/2010/main" xmlns="" val="29939597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86116" y="274638"/>
            <a:ext cx="3143272" cy="511156"/>
          </a:xfrm>
        </p:spPr>
        <p:txBody>
          <a:bodyPr>
            <a:normAutofit/>
          </a:bodyPr>
          <a:lstStyle/>
          <a:p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REFLEXÃO CRÍTICA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180848" y="764704"/>
            <a:ext cx="7488832" cy="5575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Quase todas minhas expectativas foram cumpridas porque melhoramos nossas atividades de promoção e prevenção da saúde. 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Conheci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outros colegas, suas equipes e unidades de saúde através de fotos postadas no fórum onde intercambiamos experiências, casos clínicos e ideias. Também conheci, fui orientada e recebei ajuda da minha orientadora com a que fico muito agradecida pela sua ajuda durante a realização do curso. 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Ainda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temos que continuar trabalhando para conseguir educar, melhorar o estilo e as condições de vida da população.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475656" y="908720"/>
            <a:ext cx="72008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Este curso nos ajudou a trabalhar mais unidos, além de que foi de muita importância para o povo porque logramos interagir diretamente com a população intercambiando ideias, conhecimentos, dúvidas, através das palestras e outras atividades educativas. </a:t>
            </a:r>
          </a:p>
          <a:p>
            <a:pPr marL="342900" lvl="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Durante a realização do curso fomos melhorando e atualizando nossos conhecimentos com cada caso clínico e revisão bibliográfica. O trabalho em equipe ficou mais organizado seguindo o cronograma com as atividades planejadas, coisa muito importante para nossa prática profissional. </a:t>
            </a:r>
            <a:endParaRPr lang="pt-BR" sz="2000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3286116" y="274638"/>
            <a:ext cx="3143272" cy="511156"/>
          </a:xfrm>
        </p:spPr>
        <p:txBody>
          <a:bodyPr>
            <a:normAutofit/>
          </a:bodyPr>
          <a:lstStyle/>
          <a:p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REFLEXÃO CRÍTICA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868" y="274638"/>
            <a:ext cx="3500462" cy="725470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Reunião da equipe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Espaço Reservado para Conteúdo 3" descr="IMG-20150316-WA000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46375" y="2019300"/>
            <a:ext cx="4876800" cy="3657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672" y="980728"/>
            <a:ext cx="7102544" cy="63894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BR" sz="2000" dirty="0" smtClean="0">
                <a:latin typeface="Arial" pitchFamily="34" charset="0"/>
                <a:cs typeface="Arial" pitchFamily="34" charset="0"/>
              </a:rPr>
              <a:t>De todos os direitos da mulher o mais grande é ser mãe!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Espaço Reservado para Conteúdo 3" descr="IMG-20150214-WA000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52775" y="2324100"/>
            <a:ext cx="4064000" cy="3048000"/>
          </a:xfrm>
        </p:spPr>
      </p:pic>
      <p:sp>
        <p:nvSpPr>
          <p:cNvPr id="3" name="CaixaDeTexto 2"/>
          <p:cNvSpPr txBox="1"/>
          <p:nvPr/>
        </p:nvSpPr>
        <p:spPr>
          <a:xfrm>
            <a:off x="6948264" y="6148788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Obrigada</a:t>
            </a:r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3648" y="1196752"/>
            <a:ext cx="7498080" cy="4800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O PSF é do tipo – ESF;</a:t>
            </a:r>
            <a:endParaRPr lang="pt-BR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O PSF conta com: recepção,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2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consultórios de atendimento médico,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2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consultórios de odontologia, atendimento de enfermagem, uma sala de vacinas, uma farmácia, uma copa e dois banheiros.  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707904" y="260648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Espaço Reservado para Conteúdo 3" descr="IMG_20131121_03043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3717032"/>
            <a:ext cx="6840760" cy="29837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131840" y="404664"/>
            <a:ext cx="3429024" cy="714380"/>
          </a:xfrm>
        </p:spPr>
        <p:txBody>
          <a:bodyPr>
            <a:normAutofit/>
          </a:bodyPr>
          <a:lstStyle/>
          <a:p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Composição da equipe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2411760" y="1412776"/>
            <a:ext cx="7498080" cy="4533912"/>
          </a:xfrm>
        </p:spPr>
        <p:txBody>
          <a:bodyPr/>
          <a:lstStyle/>
          <a:p>
            <a:pPr marL="82296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4 Agentes Comunitários de Saúde (ACS);</a:t>
            </a:r>
          </a:p>
          <a:p>
            <a:pPr>
              <a:lnSpc>
                <a:spcPct val="15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1 Dentista e 1 técnica de saúde bucal;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1 Enfermeira e 1 técnica de enfermagem;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1 Médica do Programa mais Médicos.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164096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259632" y="908720"/>
            <a:ext cx="763284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Antes da intervenção os serviços de pré-natal e puerpério estavam desorganizados, tínhamos usuárias faltosas as consultas clínicas e as consultas odontológicas.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A equipe não trabalhava em conjunto como está acontecendo agora.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As consultas de pré-natal e puerpério eram realizadas somente pela enfermeira que recebia ajuda da técnica de enfermagem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.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As usuárias faltosas não recebiam busca ativa.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As gestantes e puérperas tinham pouco conhecimento sobre alguns dos temas de promoção e prevenção.</a:t>
            </a:r>
          </a:p>
          <a:p>
            <a:endParaRPr lang="pt-BR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707904" y="260648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496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419872" y="1170330"/>
            <a:ext cx="20858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 geral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547664" y="2564904"/>
            <a:ext cx="684076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	Melhorar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à atenção ao pré-natal e puerpério no PSF Hamilton Azevedo, Miguel Alves, Piauí.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347864" y="463573"/>
            <a:ext cx="30941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Objetivos específicos</a:t>
            </a:r>
          </a:p>
        </p:txBody>
      </p:sp>
      <p:sp>
        <p:nvSpPr>
          <p:cNvPr id="5" name="Retângulo 4"/>
          <p:cNvSpPr/>
          <p:nvPr/>
        </p:nvSpPr>
        <p:spPr>
          <a:xfrm>
            <a:off x="1331640" y="1628800"/>
            <a:ext cx="76328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1 - Ampliar a cobertura da atenção ao pré-natal e puerpério;</a:t>
            </a: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- Melhorar a qualidade da atenção ao pré-natal e às puérperas da Unidade de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saúde;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3- Melhorar a adesão ao pré-natal e das mães ao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puerpério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4 - Melhorar o registro do programa de pré-natal e os registros das informações das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puérperas;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5- Realizar avaliação de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risco;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6 - Promover a saúde no pré-natal e puerpério.</a:t>
            </a:r>
          </a:p>
        </p:txBody>
      </p:sp>
    </p:spTree>
    <p:extLst>
      <p:ext uri="{BB962C8B-B14F-4D97-AF65-F5344CB8AC3E}">
        <p14:creationId xmlns:p14="http://schemas.microsoft.com/office/powerpoint/2010/main" xmlns="" val="439229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419872" y="708665"/>
            <a:ext cx="2993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Metas estabelecidas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502123" y="1844824"/>
            <a:ext cx="7200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Metas de cobertura: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Ampliar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 cobertura da atenção ao pré-natal e puerpério.</a:t>
            </a:r>
          </a:p>
          <a:p>
            <a:pPr>
              <a:lnSpc>
                <a:spcPct val="150000"/>
              </a:lnSpc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Meta 1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Aumentar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 cobertura do programa pré-natal de 31% para 75%.</a:t>
            </a:r>
          </a:p>
          <a:p>
            <a:pPr>
              <a:lnSpc>
                <a:spcPct val="150000"/>
              </a:lnSpc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Meta 2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Aumentar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consulta puerperal antes dos 42 dias após o parto de 40% para 80% das puérperas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Metas de Qualidade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: 100%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32592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799</TotalTime>
  <Words>2329</Words>
  <Application>Microsoft Office PowerPoint</Application>
  <PresentationFormat>Apresentação na tela (4:3)</PresentationFormat>
  <Paragraphs>201</Paragraphs>
  <Slides>36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36</vt:i4>
      </vt:variant>
    </vt:vector>
  </HeadingPairs>
  <TitlesOfParts>
    <vt:vector size="37" baseType="lpstr">
      <vt:lpstr>Solstício</vt:lpstr>
      <vt:lpstr>  Melhoria da atenção ao Pré-natal e Puerpério no PSF Hamilton Azevedo, Miguel Alves / PI</vt:lpstr>
      <vt:lpstr>Slide 2</vt:lpstr>
      <vt:lpstr>Slide 3</vt:lpstr>
      <vt:lpstr>Slide 4</vt:lpstr>
      <vt:lpstr>Composição da equipe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Meta 2.1: Examinar as mamas em 100% das puérperas cadastradas no Programa</vt:lpstr>
      <vt:lpstr>  Meta 2.3: Realizar o exame ginecológico em 100% das puérperas cadastradas no programa. </vt:lpstr>
      <vt:lpstr>Slide 27</vt:lpstr>
      <vt:lpstr>Slide 28</vt:lpstr>
      <vt:lpstr>DISCUSSÃO</vt:lpstr>
      <vt:lpstr>Slide 30</vt:lpstr>
      <vt:lpstr>DISCUSSÃO</vt:lpstr>
      <vt:lpstr>DISCUSSÃO</vt:lpstr>
      <vt:lpstr>REFLEXÃO CRÍTICA</vt:lpstr>
      <vt:lpstr>REFLEXÃO CRÍTICA</vt:lpstr>
      <vt:lpstr>Reunião da equipe</vt:lpstr>
      <vt:lpstr>De todos os direitos da mulher o mais grande é ser mãe!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dra elisa</dc:creator>
  <cp:lastModifiedBy>dra elisa</cp:lastModifiedBy>
  <cp:revision>90</cp:revision>
  <dcterms:created xsi:type="dcterms:W3CDTF">2015-06-11T16:47:05Z</dcterms:created>
  <dcterms:modified xsi:type="dcterms:W3CDTF">2015-06-24T15:40:05Z</dcterms:modified>
</cp:coreProperties>
</file>