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8" r:id="rId2"/>
    <p:sldId id="278" r:id="rId3"/>
    <p:sldId id="279" r:id="rId4"/>
    <p:sldId id="262" r:id="rId5"/>
    <p:sldId id="263" r:id="rId6"/>
    <p:sldId id="285" r:id="rId7"/>
    <p:sldId id="293" r:id="rId8"/>
    <p:sldId id="268" r:id="rId9"/>
    <p:sldId id="269" r:id="rId10"/>
    <p:sldId id="271" r:id="rId11"/>
    <p:sldId id="272" r:id="rId12"/>
    <p:sldId id="292" r:id="rId13"/>
    <p:sldId id="294" r:id="rId14"/>
    <p:sldId id="273" r:id="rId15"/>
    <p:sldId id="277" r:id="rId16"/>
    <p:sldId id="295" r:id="rId17"/>
    <p:sldId id="296" r:id="rId18"/>
    <p:sldId id="289" r:id="rId19"/>
    <p:sldId id="290" r:id="rId20"/>
    <p:sldId id="291" r:id="rId2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10" autoAdjust="0"/>
    <p:restoredTop sz="94660"/>
  </p:normalViewPr>
  <p:slideViewPr>
    <p:cSldViewPr>
      <p:cViewPr varScale="1">
        <p:scale>
          <a:sx n="61" d="100"/>
          <a:sy n="61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5DAC6F-2119-4507-BF24-1859879C5321}" type="datetimeFigureOut">
              <a:rPr lang="pt-BR" smtClean="0"/>
              <a:pPr/>
              <a:t>25/01/2015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6E0585-DB87-462F-8899-8ECF8EC7363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E0585-DB87-462F-8899-8ECF8EC73636}" type="slidenum">
              <a:rPr lang="pt-BR" smtClean="0"/>
              <a:pPr/>
              <a:t>12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09015-FFFB-4437-B1D9-49756B59E271}" type="datetimeFigureOut">
              <a:rPr lang="pt-BR" smtClean="0"/>
              <a:pPr/>
              <a:t>25/01/2015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3D37-1967-4460-90BC-331B2FD9EB6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09015-FFFB-4437-B1D9-49756B59E271}" type="datetimeFigureOut">
              <a:rPr lang="pt-BR" smtClean="0"/>
              <a:pPr/>
              <a:t>25/01/2015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3D37-1967-4460-90BC-331B2FD9EB6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09015-FFFB-4437-B1D9-49756B59E271}" type="datetimeFigureOut">
              <a:rPr lang="pt-BR" smtClean="0"/>
              <a:pPr/>
              <a:t>25/01/2015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3D37-1967-4460-90BC-331B2FD9EB6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09015-FFFB-4437-B1D9-49756B59E271}" type="datetimeFigureOut">
              <a:rPr lang="pt-BR" smtClean="0"/>
              <a:pPr/>
              <a:t>25/01/2015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3D37-1967-4460-90BC-331B2FD9EB6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09015-FFFB-4437-B1D9-49756B59E271}" type="datetimeFigureOut">
              <a:rPr lang="pt-BR" smtClean="0"/>
              <a:pPr/>
              <a:t>25/01/2015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3D37-1967-4460-90BC-331B2FD9EB6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09015-FFFB-4437-B1D9-49756B59E271}" type="datetimeFigureOut">
              <a:rPr lang="pt-BR" smtClean="0"/>
              <a:pPr/>
              <a:t>25/01/2015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3D37-1967-4460-90BC-331B2FD9EB6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09015-FFFB-4437-B1D9-49756B59E271}" type="datetimeFigureOut">
              <a:rPr lang="pt-BR" smtClean="0"/>
              <a:pPr/>
              <a:t>25/01/2015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3D37-1967-4460-90BC-331B2FD9EB6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09015-FFFB-4437-B1D9-49756B59E271}" type="datetimeFigureOut">
              <a:rPr lang="pt-BR" smtClean="0"/>
              <a:pPr/>
              <a:t>25/01/2015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3D37-1967-4460-90BC-331B2FD9EB6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09015-FFFB-4437-B1D9-49756B59E271}" type="datetimeFigureOut">
              <a:rPr lang="pt-BR" smtClean="0"/>
              <a:pPr/>
              <a:t>25/01/2015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3D37-1967-4460-90BC-331B2FD9EB6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09015-FFFB-4437-B1D9-49756B59E271}" type="datetimeFigureOut">
              <a:rPr lang="pt-BR" smtClean="0"/>
              <a:pPr/>
              <a:t>25/01/2015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3D37-1967-4460-90BC-331B2FD9EB6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09015-FFFB-4437-B1D9-49756B59E271}" type="datetimeFigureOut">
              <a:rPr lang="pt-BR" smtClean="0"/>
              <a:pPr/>
              <a:t>25/01/2015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3D37-1967-4460-90BC-331B2FD9EB6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09015-FFFB-4437-B1D9-49756B59E271}" type="datetimeFigureOut">
              <a:rPr lang="pt-BR" smtClean="0"/>
              <a:pPr/>
              <a:t>25/01/2015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33D37-1967-4460-90BC-331B2FD9EB6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8143932" cy="2428893"/>
          </a:xfrm>
        </p:spPr>
        <p:txBody>
          <a:bodyPr>
            <a:normAutofit/>
          </a:bodyPr>
          <a:lstStyle/>
          <a:p>
            <a:r>
              <a:rPr lang="pt-B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Universidade Federal de Pelotas</a:t>
            </a:r>
            <a:br>
              <a:rPr lang="pt-B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pt-B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Departamento de Medicina Social</a:t>
            </a:r>
            <a:br>
              <a:rPr lang="pt-B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pt-B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Especialização em Saúde da Família</a:t>
            </a:r>
            <a:br>
              <a:rPr lang="pt-B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pt-BR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3200" dirty="0" smtClean="0">
                <a:latin typeface="Arial" pitchFamily="34" charset="0"/>
                <a:cs typeface="Arial" pitchFamily="34" charset="0"/>
              </a:rPr>
            </a:b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>
          <a:xfrm>
            <a:off x="285720" y="2000240"/>
            <a:ext cx="6715172" cy="4357718"/>
          </a:xfrm>
        </p:spPr>
        <p:txBody>
          <a:bodyPr>
            <a:normAutofit/>
          </a:bodyPr>
          <a:lstStyle/>
          <a:p>
            <a:pPr algn="l"/>
            <a:endParaRPr lang="pt-BR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r>
              <a:rPr lang="pt-BR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Melhoria nas ações de diagnóstico e controle dos cânceres de colo de útero e mama na ESF Novo Horizonte, em Capão da Canoa, RS</a:t>
            </a:r>
          </a:p>
          <a:p>
            <a:endParaRPr lang="pt-BR" dirty="0" smtClean="0"/>
          </a:p>
          <a:p>
            <a:r>
              <a:rPr lang="pt-BR" dirty="0" smtClean="0">
                <a:solidFill>
                  <a:srgbClr val="002060"/>
                </a:solidFill>
              </a:rPr>
              <a:t>        </a:t>
            </a:r>
            <a:r>
              <a:rPr lang="pt-B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Elisa Ortiz Cabrera</a:t>
            </a:r>
            <a:endParaRPr lang="pt-BR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Orientadora </a:t>
            </a:r>
            <a:r>
              <a:rPr lang="pt-BR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Lenise</a:t>
            </a:r>
            <a:r>
              <a:rPr lang="pt-B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Cecilio</a:t>
            </a:r>
            <a:endParaRPr lang="pt-BR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Imagem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85728"/>
            <a:ext cx="1428760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836712"/>
            <a:ext cx="8229600" cy="3582990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pt-BR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Resultados</a:t>
            </a:r>
            <a:r>
              <a:rPr lang="pt-BR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pt-BR" sz="3100" b="1" dirty="0" smtClean="0"/>
              <a:t> Meta 1.1.</a:t>
            </a:r>
            <a:r>
              <a:rPr lang="pt-BR" sz="3100" dirty="0" smtClean="0"/>
              <a:t> Ampliar a cobertura de detecção precoce do câncer de colo de útero das mulheres na faixa etária entre 25 e 64 anos de idade para 80%.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pt-B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pt-BR" sz="2400" dirty="0" smtClean="0">
                <a:solidFill>
                  <a:srgbClr val="002060"/>
                </a:solidFill>
              </a:rPr>
              <a:t/>
            </a:r>
            <a:br>
              <a:rPr lang="pt-BR" sz="2400" dirty="0" smtClean="0">
                <a:solidFill>
                  <a:srgbClr val="002060"/>
                </a:solidFill>
              </a:rPr>
            </a:br>
            <a:r>
              <a:rPr lang="pt-BR" sz="2800" dirty="0" smtClean="0"/>
              <a:t/>
            </a:r>
            <a:br>
              <a:rPr lang="pt-BR" sz="2800" dirty="0" smtClean="0"/>
            </a:br>
            <a:endParaRPr lang="pt-BR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Espaço Reservado para Conteúdo 5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636912"/>
            <a:ext cx="6624736" cy="4221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3011486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pt-BR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Resultados</a:t>
            </a:r>
            <a:r>
              <a:rPr lang="pt-B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pt-BR" sz="2700" b="1" dirty="0" smtClean="0"/>
              <a:t> Meta 1.2.</a:t>
            </a:r>
            <a:r>
              <a:rPr lang="pt-BR" sz="2700" dirty="0" smtClean="0"/>
              <a:t> Ampliar a cobertura de detecção precoce do câncer de mama das mulheres na faixa etária entre 50 e 69 anos de idade para 80%.</a:t>
            </a: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3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3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pt-BR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endParaRPr lang="pt-BR" sz="3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Imagem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988840"/>
            <a:ext cx="6516216" cy="4869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/>
          </p:cNvSpPr>
          <p:nvPr/>
        </p:nvSpPr>
        <p:spPr bwMode="auto">
          <a:xfrm>
            <a:off x="107504" y="19918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2400" b="1" dirty="0" smtClean="0"/>
              <a:t>Relativos ao Objetivo 2</a:t>
            </a:r>
            <a:r>
              <a:rPr lang="pt-BR" sz="2400" dirty="0" smtClean="0"/>
              <a:t>: Melhorar a adesão das mulheres com exames de rastreio positivos</a:t>
            </a:r>
            <a:r>
              <a:rPr lang="pt-BR" sz="2400" dirty="0" smtClean="0"/>
              <a:t>;</a:t>
            </a:r>
          </a:p>
          <a:p>
            <a:endParaRPr lang="pt-BR" sz="2400" dirty="0" smtClean="0"/>
          </a:p>
          <a:p>
            <a:r>
              <a:rPr lang="pt-BR" sz="2400" b="1" dirty="0" smtClean="0"/>
              <a:t>Meta 2.1:</a:t>
            </a:r>
            <a:r>
              <a:rPr lang="pt-BR" sz="2400" dirty="0" smtClean="0"/>
              <a:t> Identificar 100% das mulheres com exame citopatológico alterado sem acompanhamento pela unidade de saúde</a:t>
            </a:r>
            <a:r>
              <a:rPr lang="pt-BR" sz="3200" dirty="0" smtClean="0"/>
              <a:t>. </a:t>
            </a:r>
            <a:endParaRPr lang="pt-BR" sz="3200" dirty="0" smtClean="0"/>
          </a:p>
          <a:p>
            <a:endParaRPr lang="pt-BR" sz="3200" dirty="0" smtClean="0"/>
          </a:p>
          <a:p>
            <a:r>
              <a:rPr lang="pt-BR" sz="2400" b="1" dirty="0" smtClean="0"/>
              <a:t>Meta 2.2: </a:t>
            </a:r>
            <a:r>
              <a:rPr lang="pt-BR" sz="2400" dirty="0" smtClean="0"/>
              <a:t>Identificar 100% das mulheres com mamografia alterada em acompanhamento pela unidade de saúde.</a:t>
            </a:r>
            <a:endParaRPr lang="pt-BR" sz="2400" dirty="0" smtClean="0">
              <a:solidFill>
                <a:srgbClr val="002060"/>
              </a:solidFill>
              <a:latin typeface="Arial" charset="0"/>
            </a:endParaRPr>
          </a:p>
          <a:p>
            <a:pPr marL="342900" lvl="0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	</a:t>
            </a:r>
            <a:endParaRPr lang="pt-BR" sz="2400" dirty="0" smtClean="0">
              <a:solidFill>
                <a:schemeClr val="tx2"/>
              </a:solidFill>
              <a:latin typeface="Arial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pt-B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pt-BR" sz="2000" dirty="0" smtClean="0">
              <a:solidFill>
                <a:schemeClr val="tx2"/>
              </a:solidFill>
              <a:latin typeface="Arial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pt-B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pt-BR" sz="2000" dirty="0" smtClean="0">
              <a:solidFill>
                <a:schemeClr val="tx2"/>
              </a:solidFill>
              <a:latin typeface="Arial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pt-B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pt-BR" sz="2000" dirty="0" smtClean="0">
              <a:solidFill>
                <a:schemeClr val="tx2"/>
              </a:solidFill>
              <a:latin typeface="Arial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pt-B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pt-B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pt-B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pt-B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1026" name="Picture 2" descr="C:\Users\Elisa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3933056"/>
            <a:ext cx="4011928" cy="2859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4077072"/>
            <a:ext cx="3707904" cy="2780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4" name="Título 1"/>
          <p:cNvSpPr>
            <a:spLocks noGrp="1"/>
          </p:cNvSpPr>
          <p:nvPr>
            <p:ph type="title"/>
          </p:nvPr>
        </p:nvSpPr>
        <p:spPr>
          <a:xfrm>
            <a:off x="174194" y="116632"/>
            <a:ext cx="8358246" cy="5400600"/>
          </a:xfrm>
        </p:spPr>
        <p:txBody>
          <a:bodyPr>
            <a:normAutofit fontScale="90000"/>
          </a:bodyPr>
          <a:lstStyle/>
          <a:p>
            <a:pPr algn="l"/>
            <a:r>
              <a:rPr lang="pt-BR" sz="3200" b="1" dirty="0" smtClean="0"/>
              <a:t> </a:t>
            </a:r>
            <a:r>
              <a:rPr lang="pt-BR" sz="2800" b="1" dirty="0" smtClean="0"/>
              <a:t>Meta 2.3:</a:t>
            </a:r>
            <a:r>
              <a:rPr lang="pt-BR" sz="2800" dirty="0" smtClean="0"/>
              <a:t> Realizar busca ativa em 100% de mulheres com exame citopatológico alterado sem acompanhamento pela unidade de saúde. </a:t>
            </a: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b="1" dirty="0" smtClean="0"/>
              <a:t> Meta 2.4:</a:t>
            </a:r>
            <a:r>
              <a:rPr lang="pt-BR" sz="2800" dirty="0" smtClean="0"/>
              <a:t> Realizar busca ativa em 100% de mulheres com mamografia alterada em acompanhamento pela unidade de saúde. </a:t>
            </a: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700" b="1" dirty="0" smtClean="0">
                <a:solidFill>
                  <a:srgbClr val="0070C0"/>
                </a:solidFill>
              </a:rPr>
              <a:t> Relativos ao objetivo 3</a:t>
            </a:r>
            <a:r>
              <a:rPr lang="pt-BR" sz="2700" dirty="0" smtClean="0">
                <a:solidFill>
                  <a:srgbClr val="0070C0"/>
                </a:solidFill>
              </a:rPr>
              <a:t>: Melhorar a qualidade dos programas de rastreio de câncer de colo de útero e mama</a:t>
            </a:r>
            <a:r>
              <a:rPr lang="pt-BR" sz="2700" dirty="0" smtClean="0">
                <a:solidFill>
                  <a:srgbClr val="0070C0"/>
                </a:solidFill>
              </a:rPr>
              <a:t>.</a:t>
            </a:r>
            <a:r>
              <a:rPr lang="pt-BR" sz="2700" dirty="0" smtClean="0"/>
              <a:t/>
            </a:r>
            <a:br>
              <a:rPr lang="pt-BR" sz="2700" dirty="0" smtClean="0"/>
            </a:br>
            <a:r>
              <a:rPr lang="pt-BR" sz="2700" dirty="0" smtClean="0"/>
              <a:t/>
            </a:r>
            <a:br>
              <a:rPr lang="pt-BR" sz="2700" dirty="0" smtClean="0"/>
            </a:br>
            <a:r>
              <a:rPr lang="pt-BR" sz="2700" b="1" dirty="0" smtClean="0"/>
              <a:t>Meta 3.1</a:t>
            </a:r>
            <a:r>
              <a:rPr lang="pt-BR" sz="2700" i="1" dirty="0" smtClean="0"/>
              <a:t>: </a:t>
            </a:r>
            <a:r>
              <a:rPr lang="pt-BR" sz="2700" dirty="0" smtClean="0"/>
              <a:t>Obter 100% de amostras satisfatórias do exame citopatológico do colo do útero. </a:t>
            </a:r>
            <a:endParaRPr lang="pt-BR" sz="24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3940180"/>
          </a:xfrm>
        </p:spPr>
        <p:txBody>
          <a:bodyPr>
            <a:normAutofit fontScale="90000"/>
          </a:bodyPr>
          <a:lstStyle/>
          <a:p>
            <a:pPr algn="l"/>
            <a:r>
              <a:rPr lang="pt-BR" sz="27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700" dirty="0" smtClean="0">
                <a:latin typeface="Arial" pitchFamily="34" charset="0"/>
                <a:cs typeface="Arial" pitchFamily="34" charset="0"/>
              </a:rPr>
            </a:br>
            <a:r>
              <a:rPr lang="pt-BR" sz="2700" b="1" dirty="0" smtClean="0"/>
              <a:t> Relativos ao Objetivo 4: </a:t>
            </a:r>
            <a:r>
              <a:rPr lang="pt-BR" sz="2700" dirty="0" smtClean="0"/>
              <a:t>O aprimoramento do registro de </a:t>
            </a:r>
            <a:r>
              <a:rPr lang="pt-BR" sz="2700" dirty="0" smtClean="0"/>
              <a:t>informações</a:t>
            </a:r>
            <a:br>
              <a:rPr lang="pt-BR" sz="2700" dirty="0" smtClean="0"/>
            </a:br>
            <a:r>
              <a:rPr lang="pt-BR" sz="2700" dirty="0" smtClean="0"/>
              <a:t/>
            </a:r>
            <a:br>
              <a:rPr lang="pt-BR" sz="2700" dirty="0" smtClean="0"/>
            </a:br>
            <a:r>
              <a:rPr lang="pt-BR" sz="2700" b="1" dirty="0" smtClean="0"/>
              <a:t>Meta </a:t>
            </a:r>
            <a:r>
              <a:rPr lang="pt-BR" sz="2700" b="1" dirty="0" smtClean="0"/>
              <a:t>4.1:</a:t>
            </a:r>
            <a:r>
              <a:rPr lang="pt-BR" sz="2700" dirty="0" smtClean="0"/>
              <a:t> Manter registro da coleta de exame citopatológico de colo de útero em registro específico em 100% das mulheres cadastradas. 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pt-BR" sz="2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pt-BR" sz="2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pt-BR" sz="2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endParaRPr lang="pt-BR" sz="27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Espaço Reservado para Conteúdo 6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132856"/>
            <a:ext cx="6552728" cy="4725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3440114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pt-BR" sz="2700" b="1" dirty="0" smtClean="0"/>
              <a:t>Meta 4.2:</a:t>
            </a:r>
            <a:r>
              <a:rPr lang="pt-BR" sz="2700" dirty="0" smtClean="0"/>
              <a:t> Manter registro da realização da mamografia em registro específico em 100% das mulheres cadastradas. </a:t>
            </a: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2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pt-BR" sz="2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pt-BR" sz="2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pt-BR" sz="2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pt-BR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endParaRPr lang="pt-BR" sz="2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Espaço Reservado para Conteúdo 5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628800"/>
            <a:ext cx="7056784" cy="4824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4365104"/>
            <a:ext cx="2592288" cy="2592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angle 3"/>
          <p:cNvSpPr txBox="1">
            <a:spLocks/>
          </p:cNvSpPr>
          <p:nvPr/>
        </p:nvSpPr>
        <p:spPr bwMode="auto">
          <a:xfrm>
            <a:off x="357158" y="44624"/>
            <a:ext cx="7891810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pt-BR" sz="20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r>
              <a:rPr lang="pt-BR" sz="2800" b="1" dirty="0" smtClean="0">
                <a:solidFill>
                  <a:srgbClr val="00B050"/>
                </a:solidFill>
              </a:rPr>
              <a:t>Relativos ao objetivo 5</a:t>
            </a:r>
            <a:r>
              <a:rPr lang="pt-BR" sz="2800" dirty="0" smtClean="0">
                <a:solidFill>
                  <a:srgbClr val="00B050"/>
                </a:solidFill>
              </a:rPr>
              <a:t>: Mapear a população com fatores de risco para estas </a:t>
            </a:r>
            <a:r>
              <a:rPr lang="pt-BR" sz="2800" dirty="0" smtClean="0">
                <a:solidFill>
                  <a:srgbClr val="00B050"/>
                </a:solidFill>
              </a:rPr>
              <a:t>neoplasias</a:t>
            </a:r>
          </a:p>
          <a:p>
            <a:endParaRPr lang="pt-BR" sz="2800" dirty="0" smtClean="0"/>
          </a:p>
          <a:p>
            <a:r>
              <a:rPr lang="pt-BR" sz="2800" b="1" dirty="0" smtClean="0"/>
              <a:t>Meta 5.1:</a:t>
            </a:r>
            <a:r>
              <a:rPr lang="pt-BR" sz="2800" dirty="0" smtClean="0"/>
              <a:t> Pesquisar sinais de alerta para câncer de colo de útero em 100% das mulheres entre 25 e 64 anos (Dor e sangramento após relação sexual e/ou corrimento vaginal excessivo). </a:t>
            </a:r>
            <a:endParaRPr lang="pt-BR" sz="2800" dirty="0" smtClean="0"/>
          </a:p>
          <a:p>
            <a:endParaRPr lang="pt-BR" sz="2800" dirty="0" smtClean="0"/>
          </a:p>
          <a:p>
            <a:r>
              <a:rPr lang="pt-BR" sz="2800" b="1" dirty="0" smtClean="0"/>
              <a:t>Meta 5.2</a:t>
            </a:r>
            <a:r>
              <a:rPr lang="pt-BR" sz="2800" dirty="0" smtClean="0"/>
              <a:t>: Realizar avaliação de risco para câncer de mama em 100% das mulheres entre 50 e 69 anos.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pt-BR" sz="2400" dirty="0" smtClean="0">
              <a:solidFill>
                <a:srgbClr val="002060"/>
              </a:solidFill>
              <a:latin typeface="Arial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pt-BR" sz="2400" dirty="0" smtClean="0">
                <a:solidFill>
                  <a:schemeClr val="tx2"/>
                </a:solidFill>
                <a:latin typeface="Arial" charset="0"/>
              </a:rPr>
              <a:t> </a:t>
            </a:r>
            <a:endParaRPr lang="pt-BR" sz="2400" dirty="0" smtClean="0">
              <a:solidFill>
                <a:schemeClr val="tx2"/>
              </a:solidFill>
              <a:latin typeface="Arial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pt-B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pt-B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/>
          </p:cNvSpPr>
          <p:nvPr/>
        </p:nvSpPr>
        <p:spPr bwMode="auto">
          <a:xfrm>
            <a:off x="357158" y="44624"/>
            <a:ext cx="7891810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pt-BR" sz="20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r>
              <a:rPr lang="pt-BR" sz="2800" b="1" dirty="0" smtClean="0">
                <a:solidFill>
                  <a:srgbClr val="00B050"/>
                </a:solidFill>
              </a:rPr>
              <a:t>Relativos ao Objetivo 6:</a:t>
            </a:r>
            <a:r>
              <a:rPr lang="pt-BR" sz="2800" dirty="0" smtClean="0">
                <a:solidFill>
                  <a:srgbClr val="00B050"/>
                </a:solidFill>
              </a:rPr>
              <a:t> Realizar Promoção de </a:t>
            </a:r>
            <a:r>
              <a:rPr lang="pt-BR" sz="2800" dirty="0" smtClean="0">
                <a:solidFill>
                  <a:srgbClr val="00B050"/>
                </a:solidFill>
              </a:rPr>
              <a:t>Saúde</a:t>
            </a:r>
          </a:p>
          <a:p>
            <a:endParaRPr lang="pt-BR" sz="2800" dirty="0" smtClean="0"/>
          </a:p>
          <a:p>
            <a:r>
              <a:rPr lang="pt-BR" sz="2800" b="1" dirty="0" smtClean="0"/>
              <a:t>Meta 6.1:</a:t>
            </a:r>
            <a:r>
              <a:rPr lang="pt-BR" sz="2800" dirty="0" smtClean="0"/>
              <a:t> Orientar 100% das mulheres cadastradas sobre doenças sexualmente transmissíveis (DST) e fatores de risco para câncer de colo de útero. </a:t>
            </a:r>
            <a:endParaRPr lang="pt-BR" sz="2800" dirty="0" smtClean="0"/>
          </a:p>
          <a:p>
            <a:endParaRPr lang="pt-BR" sz="2800" dirty="0" smtClean="0"/>
          </a:p>
          <a:p>
            <a:r>
              <a:rPr lang="pt-BR" sz="2800" b="1" dirty="0" smtClean="0"/>
              <a:t>Meta 6.2:</a:t>
            </a:r>
            <a:r>
              <a:rPr lang="pt-BR" sz="2800" dirty="0" smtClean="0"/>
              <a:t> Orientar 100% das mulheres cadastradas sobre doenças sexualmente transmissíveis (DST) e fatores de risco para câncer de mama.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pt-BR" sz="2400" dirty="0" smtClean="0">
              <a:solidFill>
                <a:srgbClr val="002060"/>
              </a:solidFill>
              <a:latin typeface="Arial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pt-BR" sz="2400" dirty="0" smtClean="0">
                <a:solidFill>
                  <a:schemeClr val="tx2"/>
                </a:solidFill>
                <a:latin typeface="Arial" charset="0"/>
              </a:rPr>
              <a:t> </a:t>
            </a:r>
            <a:endParaRPr lang="pt-BR" sz="2400" dirty="0" smtClean="0">
              <a:solidFill>
                <a:schemeClr val="tx2"/>
              </a:solidFill>
              <a:latin typeface="Arial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pt-B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pt-B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3789040"/>
            <a:ext cx="3024336" cy="30243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4668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pt-BR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pt-BR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Discussão</a:t>
            </a:r>
            <a:br>
              <a:rPr lang="pt-BR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pt-BR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endParaRPr lang="pt-BR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857916"/>
          </a:xfrm>
        </p:spPr>
        <p:txBody>
          <a:bodyPr>
            <a:normAutofit/>
          </a:bodyPr>
          <a:lstStyle/>
          <a:p>
            <a:endParaRPr lang="pt-BR" sz="2800" dirty="0" smtClean="0">
              <a:solidFill>
                <a:srgbClr val="002060"/>
              </a:solidFill>
            </a:endParaRPr>
          </a:p>
          <a:p>
            <a:r>
              <a:rPr lang="pt-BR" sz="2800" dirty="0" smtClean="0">
                <a:solidFill>
                  <a:srgbClr val="002060"/>
                </a:solidFill>
              </a:rPr>
              <a:t>Melhoria na qualificação do atendimento a Saúde da Mulher;</a:t>
            </a:r>
          </a:p>
          <a:p>
            <a:endParaRPr lang="pt-BR" sz="2800" dirty="0" smtClean="0">
              <a:solidFill>
                <a:srgbClr val="002060"/>
              </a:solidFill>
            </a:endParaRPr>
          </a:p>
          <a:p>
            <a:r>
              <a:rPr lang="pt-BR" sz="2800" dirty="0" smtClean="0">
                <a:solidFill>
                  <a:srgbClr val="002060"/>
                </a:solidFill>
              </a:rPr>
              <a:t>Relevância a implementação na ESF;</a:t>
            </a:r>
          </a:p>
          <a:p>
            <a:endParaRPr lang="pt-BR" sz="2800" dirty="0" smtClean="0">
              <a:solidFill>
                <a:srgbClr val="002060"/>
              </a:solidFill>
            </a:endParaRPr>
          </a:p>
          <a:p>
            <a:r>
              <a:rPr lang="pt-BR" sz="2800" dirty="0" smtClean="0">
                <a:solidFill>
                  <a:srgbClr val="002060"/>
                </a:solidFill>
              </a:rPr>
              <a:t>Incorporação a rotina;</a:t>
            </a:r>
          </a:p>
          <a:p>
            <a:endParaRPr lang="pt-BR" sz="2800" dirty="0" smtClean="0">
              <a:solidFill>
                <a:srgbClr val="002060"/>
              </a:solidFill>
            </a:endParaRPr>
          </a:p>
          <a:p>
            <a:r>
              <a:rPr lang="pt-BR" sz="2800" dirty="0" smtClean="0">
                <a:solidFill>
                  <a:srgbClr val="002060"/>
                </a:solidFill>
              </a:rPr>
              <a:t>Vínculo populacional e equipe;</a:t>
            </a:r>
          </a:p>
          <a:p>
            <a:endParaRPr lang="pt-BR" sz="2800" dirty="0" smtClean="0">
              <a:solidFill>
                <a:srgbClr val="002060"/>
              </a:solidFill>
            </a:endParaRPr>
          </a:p>
          <a:p>
            <a:r>
              <a:rPr lang="pt-BR" sz="2800" dirty="0" smtClean="0">
                <a:solidFill>
                  <a:srgbClr val="002060"/>
                </a:solidFill>
              </a:rPr>
              <a:t>Inclusões e adaptações;</a:t>
            </a:r>
          </a:p>
          <a:p>
            <a:endParaRPr lang="pt-BR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Reflexão crítica sobre o processo de aprendizagem</a:t>
            </a:r>
            <a:endParaRPr lang="pt-BR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Gratificação pelos ajustes;</a:t>
            </a:r>
          </a:p>
          <a:p>
            <a:endParaRPr lang="pt-BR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Aproveitamento dos casos clínicos, testes pedagógicos, interação com colegas e planilhas eletrônicas;</a:t>
            </a:r>
          </a:p>
          <a:p>
            <a:endParaRPr lang="pt-BR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Ampliou meu reconhecimento sobre Saúde Pública;</a:t>
            </a:r>
          </a:p>
          <a:p>
            <a:endParaRPr lang="pt-BR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Importância de estratégicas </a:t>
            </a:r>
            <a:r>
              <a:rPr lang="pt-BR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implementadoras</a:t>
            </a:r>
            <a:r>
              <a:rPr lang="pt-B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pt-BR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Introdução</a:t>
            </a:r>
            <a:endParaRPr lang="pt-BR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Projeto de Intervenção</a:t>
            </a:r>
          </a:p>
          <a:p>
            <a:endParaRPr lang="pt-BR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Saúde no Município</a:t>
            </a:r>
          </a:p>
          <a:p>
            <a:endParaRPr lang="pt-BR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Estratégia de Saúde da Família</a:t>
            </a:r>
          </a:p>
          <a:p>
            <a:endParaRPr lang="pt-BR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Nenhuma ação programática implantada</a:t>
            </a:r>
            <a:endParaRPr lang="pt-BR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4668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83188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pt-BR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pt-BR" sz="7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Obrigada!</a:t>
            </a:r>
            <a:endParaRPr lang="pt-BR" sz="7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Local </a:t>
            </a:r>
            <a:r>
              <a:rPr lang="pt-B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 Intervenção</a:t>
            </a:r>
            <a:endParaRPr lang="pt-BR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C:\Users\Elisa\Desktop\mapa1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9" y="1656183"/>
            <a:ext cx="5940152" cy="50851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182695"/>
            <a:ext cx="8401080" cy="5054617"/>
          </a:xfrm>
        </p:spPr>
        <p:txBody>
          <a:bodyPr/>
          <a:lstStyle/>
          <a:p>
            <a:r>
              <a:rPr lang="pt-B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Litoral Norte do Rio Grande do Sul- 130 Km de Porto Alegre</a:t>
            </a:r>
          </a:p>
          <a:p>
            <a:endParaRPr lang="pt-BR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População total: </a:t>
            </a:r>
            <a:endParaRPr lang="pt-BR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45.744 </a:t>
            </a:r>
            <a:r>
              <a:rPr lang="pt-B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mil habitantes</a:t>
            </a:r>
          </a:p>
          <a:p>
            <a:endParaRPr lang="pt-BR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4668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898653"/>
            <a:ext cx="8229600" cy="555468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t-BR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pt-B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Serviços de Saúde:</a:t>
            </a:r>
          </a:p>
          <a:p>
            <a:pPr>
              <a:buNone/>
            </a:pPr>
            <a:r>
              <a:rPr lang="pt-B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-  7 ESF</a:t>
            </a:r>
          </a:p>
          <a:p>
            <a:pPr>
              <a:buNone/>
            </a:pPr>
            <a:r>
              <a:rPr lang="pt-B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-  1 Hospital </a:t>
            </a:r>
            <a:r>
              <a:rPr lang="pt-B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Santa Luzia</a:t>
            </a:r>
            <a:endParaRPr lang="pt-BR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pt-B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 1 </a:t>
            </a:r>
            <a:r>
              <a:rPr lang="pt-B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Centro Odontológico</a:t>
            </a:r>
          </a:p>
          <a:p>
            <a:pPr>
              <a:buNone/>
            </a:pPr>
            <a:r>
              <a:rPr lang="pt-B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pt-B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-  </a:t>
            </a:r>
            <a:r>
              <a:rPr lang="pt-B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CAPS</a:t>
            </a:r>
          </a:p>
          <a:p>
            <a:pPr>
              <a:buNone/>
            </a:pPr>
            <a:r>
              <a:rPr lang="pt-B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pt-B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 1 Pronto Atendimento</a:t>
            </a:r>
          </a:p>
          <a:p>
            <a:pPr>
              <a:buNone/>
            </a:pPr>
            <a:r>
              <a:rPr lang="pt-B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pt-B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-  </a:t>
            </a:r>
            <a:r>
              <a:rPr lang="pt-B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Centro Materno Infantil </a:t>
            </a:r>
          </a:p>
          <a:p>
            <a:pPr>
              <a:buNone/>
            </a:pPr>
            <a:r>
              <a:rPr lang="pt-B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pt-B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-  </a:t>
            </a:r>
            <a:r>
              <a:rPr lang="pt-B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Centro de Fisioterapia</a:t>
            </a:r>
          </a:p>
          <a:p>
            <a:pPr>
              <a:buNone/>
            </a:pPr>
            <a:r>
              <a:rPr lang="pt-B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pt-B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-  </a:t>
            </a:r>
            <a:r>
              <a:rPr lang="pt-B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Farmácia Municipal</a:t>
            </a:r>
          </a:p>
          <a:p>
            <a:pPr>
              <a:buNone/>
            </a:pPr>
            <a:r>
              <a:rPr lang="pt-B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pt-B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-  </a:t>
            </a:r>
            <a:r>
              <a:rPr lang="pt-B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SAMU</a:t>
            </a:r>
            <a:endParaRPr lang="pt-BR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Local </a:t>
            </a:r>
            <a:r>
              <a:rPr lang="pt-B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 Intervenção</a:t>
            </a:r>
            <a:endParaRPr lang="pt-BR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4668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124744"/>
            <a:ext cx="8229600" cy="4840303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ESF Novo Horizonte – Tradicional/Urbana</a:t>
            </a:r>
          </a:p>
          <a:p>
            <a:r>
              <a:rPr lang="pt-B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Pessoas: 2.717</a:t>
            </a:r>
          </a:p>
          <a:p>
            <a:r>
              <a:rPr lang="pt-B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Famílias: 719</a:t>
            </a:r>
          </a:p>
          <a:p>
            <a:r>
              <a:rPr lang="pt-B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Equipe:</a:t>
            </a:r>
          </a:p>
          <a:p>
            <a:pPr>
              <a:buNone/>
            </a:pPr>
            <a:r>
              <a:rPr lang="pt-B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- 2 médicos</a:t>
            </a:r>
          </a:p>
          <a:p>
            <a:pPr>
              <a:buNone/>
            </a:pPr>
            <a:r>
              <a:rPr lang="pt-BR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- 1 Enfermeira</a:t>
            </a:r>
          </a:p>
          <a:p>
            <a:pPr>
              <a:buNone/>
            </a:pPr>
            <a:r>
              <a:rPr lang="pt-BR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- 1 Técnica de Enfermagem</a:t>
            </a:r>
          </a:p>
          <a:p>
            <a:pPr>
              <a:buNone/>
            </a:pPr>
            <a:r>
              <a:rPr lang="pt-BR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- 4 ACS</a:t>
            </a:r>
          </a:p>
          <a:p>
            <a:r>
              <a:rPr lang="pt-B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Equipe Assistencial: 1 Nutricionista</a:t>
            </a:r>
          </a:p>
          <a:p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57158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Local da Intervenção</a:t>
            </a: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46687" cy="692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pt-B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pt-B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Objetivos</a:t>
            </a:r>
            <a:endParaRPr lang="pt-BR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158" y="928670"/>
            <a:ext cx="8229600" cy="4811715"/>
          </a:xfrm>
        </p:spPr>
        <p:txBody>
          <a:bodyPr/>
          <a:lstStyle/>
          <a:p>
            <a:pPr>
              <a:buNone/>
            </a:pPr>
            <a:endParaRPr lang="pt-BR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Objetivo Geral</a:t>
            </a:r>
          </a:p>
          <a:p>
            <a:pPr algn="just">
              <a:buNone/>
            </a:pPr>
            <a:endParaRPr lang="pt-BR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Melhorar a qualidade dos programas </a:t>
            </a:r>
          </a:p>
          <a:p>
            <a:pPr algn="just">
              <a:buNone/>
            </a:pPr>
            <a:r>
              <a:rPr lang="pt-B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 rastreamento do câncer de colo de </a:t>
            </a:r>
          </a:p>
          <a:p>
            <a:pPr algn="just">
              <a:buNone/>
            </a:pPr>
            <a:r>
              <a:rPr lang="pt-B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útero e de mama</a:t>
            </a:r>
          </a:p>
          <a:p>
            <a:pPr algn="just">
              <a:buNone/>
            </a:pPr>
            <a:endParaRPr lang="pt-BR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24668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5720" y="188640"/>
            <a:ext cx="8572560" cy="614366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pt-B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Objetivos Específicos</a:t>
            </a:r>
          </a:p>
          <a:p>
            <a:pPr>
              <a:buNone/>
            </a:pPr>
            <a:endParaRPr lang="pt-BR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3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1.Ampliar </a:t>
            </a:r>
            <a:r>
              <a:rPr lang="pt-BR" sz="3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 cobertura de detecção precoce;</a:t>
            </a:r>
          </a:p>
          <a:p>
            <a:pPr>
              <a:buNone/>
            </a:pPr>
            <a:endParaRPr lang="pt-BR" sz="3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3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2.Melhorar </a:t>
            </a:r>
            <a:r>
              <a:rPr lang="pt-BR" sz="3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 adesão das mulheres com exames de rastreio positivos;</a:t>
            </a:r>
          </a:p>
          <a:p>
            <a:pPr>
              <a:buNone/>
            </a:pPr>
            <a:endParaRPr lang="pt-BR" sz="3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3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3.Melhorar </a:t>
            </a:r>
            <a:r>
              <a:rPr lang="pt-BR" sz="3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 qualidade dos programas de rastreio;</a:t>
            </a:r>
          </a:p>
          <a:p>
            <a:pPr>
              <a:buNone/>
            </a:pPr>
            <a:endParaRPr lang="pt-BR" sz="3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3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4.Aprimorar </a:t>
            </a:r>
            <a:r>
              <a:rPr lang="pt-BR" sz="3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 registro das informações;</a:t>
            </a:r>
          </a:p>
          <a:p>
            <a:pPr>
              <a:buNone/>
            </a:pPr>
            <a:endParaRPr lang="pt-BR" sz="3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3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5.Mapear </a:t>
            </a:r>
            <a:r>
              <a:rPr lang="pt-BR" sz="3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 população com fatores de risco;</a:t>
            </a:r>
          </a:p>
          <a:p>
            <a:pPr>
              <a:buNone/>
            </a:pPr>
            <a:endParaRPr lang="pt-BR" sz="3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4668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Metodologia</a:t>
            </a:r>
            <a:endParaRPr lang="pt-BR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357298"/>
            <a:ext cx="8401080" cy="4768865"/>
          </a:xfrm>
        </p:spPr>
        <p:txBody>
          <a:bodyPr/>
          <a:lstStyle/>
          <a:p>
            <a:r>
              <a:rPr lang="pt-B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12 semanas de intervenção;</a:t>
            </a:r>
          </a:p>
          <a:p>
            <a:r>
              <a:rPr lang="pt-B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Caderno de Atenção Básica, Controle dos Cânceres de Colo de Útero e Mama </a:t>
            </a:r>
          </a:p>
          <a:p>
            <a:pPr>
              <a:buNone/>
            </a:pPr>
            <a:r>
              <a:rPr lang="pt-B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 Ministério da Saúde, 2013;</a:t>
            </a:r>
          </a:p>
          <a:p>
            <a:r>
              <a:rPr lang="pt-B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Acolher 100% das mulheres;</a:t>
            </a:r>
          </a:p>
          <a:p>
            <a:r>
              <a:rPr lang="pt-B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Ficha- Espelho;</a:t>
            </a:r>
          </a:p>
          <a:p>
            <a:r>
              <a:rPr lang="pt-B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Encaminhamento a Referência;</a:t>
            </a:r>
          </a:p>
          <a:p>
            <a:r>
              <a:rPr lang="pt-B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Facilitação de exames de imagem;</a:t>
            </a:r>
          </a:p>
          <a:p>
            <a:endParaRPr lang="pt-BR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4668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pPr algn="just"/>
            <a:r>
              <a:rPr lang="pt-B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Ações</a:t>
            </a:r>
            <a:endParaRPr lang="pt-BR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980728"/>
            <a:ext cx="8229600" cy="5544616"/>
          </a:xfrm>
        </p:spPr>
        <p:txBody>
          <a:bodyPr>
            <a:normAutofit/>
          </a:bodyPr>
          <a:lstStyle/>
          <a:p>
            <a:r>
              <a:rPr lang="pt-B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Divulgação do programa para a comunidade;</a:t>
            </a:r>
          </a:p>
          <a:p>
            <a:r>
              <a:rPr lang="pt-B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Capacitação dos profissionais;</a:t>
            </a:r>
          </a:p>
          <a:p>
            <a:r>
              <a:rPr lang="pt-B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Acolhimento;</a:t>
            </a:r>
          </a:p>
          <a:p>
            <a:r>
              <a:rPr lang="pt-B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Registro e organização da Unidade;</a:t>
            </a:r>
          </a:p>
          <a:p>
            <a:r>
              <a:rPr lang="pt-B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Vínculo com a comunidade;</a:t>
            </a:r>
          </a:p>
          <a:p>
            <a:r>
              <a:rPr lang="pt-B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Melhorias na Prática Clínica;</a:t>
            </a:r>
          </a:p>
          <a:p>
            <a:r>
              <a:rPr lang="pt-B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Interação com as equipes</a:t>
            </a:r>
            <a:r>
              <a:rPr lang="pt-B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pt-B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Grupo de mulheres</a:t>
            </a:r>
            <a:r>
              <a:rPr lang="pt-B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pt-BR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Caminhada no Bairro Novo Horizonte</a:t>
            </a:r>
            <a:r>
              <a:rPr lang="pt-B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pt-BR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Caminhada comemorativa ao Outubro </a:t>
            </a:r>
            <a:r>
              <a:rPr lang="pt-B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Rosa</a:t>
            </a:r>
            <a:endParaRPr lang="pt-BR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pt-BR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629</Words>
  <Application>Microsoft Office PowerPoint</Application>
  <PresentationFormat>Apresentação na tela (4:3)</PresentationFormat>
  <Paragraphs>139</Paragraphs>
  <Slides>20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1" baseType="lpstr">
      <vt:lpstr>Tema do Office</vt:lpstr>
      <vt:lpstr>Universidade Federal de Pelotas Departamento de Medicina Social Especialização em Saúde da Família  </vt:lpstr>
      <vt:lpstr>Introdução</vt:lpstr>
      <vt:lpstr>Local da Intervenção</vt:lpstr>
      <vt:lpstr>Local da Intervenção</vt:lpstr>
      <vt:lpstr>Slide 5</vt:lpstr>
      <vt:lpstr> Objetivos</vt:lpstr>
      <vt:lpstr>Slide 7</vt:lpstr>
      <vt:lpstr>Metodologia</vt:lpstr>
      <vt:lpstr>Ações</vt:lpstr>
      <vt:lpstr>Resultados  Meta 1.1. Ampliar a cobertura de detecção precoce do câncer de colo de útero das mulheres na faixa etária entre 25 e 64 anos de idade para 80%.     </vt:lpstr>
      <vt:lpstr>Resultados  Meta 1.2. Ampliar a cobertura de detecção precoce do câncer de mama das mulheres na faixa etária entre 50 e 69 anos de idade para 80%.    </vt:lpstr>
      <vt:lpstr>Slide 12</vt:lpstr>
      <vt:lpstr> Meta 2.3: Realizar busca ativa em 100% de mulheres com exame citopatológico alterado sem acompanhamento pela unidade de saúde.    Meta 2.4: Realizar busca ativa em 100% de mulheres com mamografia alterada em acompanhamento pela unidade de saúde.    Relativos ao objetivo 3: Melhorar a qualidade dos programas de rastreio de câncer de colo de útero e mama.  Meta 3.1: Obter 100% de amostras satisfatórias do exame citopatológico do colo do útero. </vt:lpstr>
      <vt:lpstr>  Relativos ao Objetivo 4: O aprimoramento do registro de informações  Meta 4.1: Manter registro da coleta de exame citopatológico de colo de útero em registro específico em 100% das mulheres cadastradas.        </vt:lpstr>
      <vt:lpstr>Meta 4.2: Manter registro da realização da mamografia em registro específico em 100% das mulheres cadastradas.       </vt:lpstr>
      <vt:lpstr>Slide 16</vt:lpstr>
      <vt:lpstr>Slide 17</vt:lpstr>
      <vt:lpstr> Discussão  </vt:lpstr>
      <vt:lpstr>Reflexão crítica sobre o processo de aprendizagem</vt:lpstr>
      <vt:lpstr>     Obrigada!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Aberta do SUS – UNASUS Universidade Federal de Pelotas Especialização em Saúde da Família Modalidade a Distância Turma 6</dc:title>
  <dc:creator>Elisa</dc:creator>
  <cp:lastModifiedBy>LC</cp:lastModifiedBy>
  <cp:revision>43</cp:revision>
  <dcterms:created xsi:type="dcterms:W3CDTF">2014-12-18T11:04:15Z</dcterms:created>
  <dcterms:modified xsi:type="dcterms:W3CDTF">2015-01-25T12:49:25Z</dcterms:modified>
</cp:coreProperties>
</file>