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>
        <p:scale>
          <a:sx n="71" d="100"/>
          <a:sy n="71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6139338641851"/>
          <c:y val="9.4515027916277625E-2"/>
          <c:w val="0.8584915546823807"/>
          <c:h val="0.76379999757135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6875991394772736E-3"/>
                  <c:y val="1.40069025217263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74809308435792E-3"/>
                  <c:y val="-9.60167107859943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4401939612402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875104617163151E-3"/>
                  <c:y val="-1.44019396124026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0.10560344827586207</c:v>
                </c:pt>
                <c:pt idx="1">
                  <c:v>0.2413793103448276</c:v>
                </c:pt>
                <c:pt idx="2">
                  <c:v>0.42672413793103448</c:v>
                </c:pt>
                <c:pt idx="3">
                  <c:v>0.54418103448275867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891392"/>
        <c:axId val="8729664"/>
      </c:barChart>
      <c:catAx>
        <c:axId val="4089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9664"/>
        <c:crosses val="autoZero"/>
        <c:auto val="1"/>
        <c:lblAlgn val="ctr"/>
        <c:lblOffset val="100"/>
        <c:noMultiLvlLbl val="0"/>
      </c:catAx>
      <c:valAx>
        <c:axId val="87296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8913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0.15536723163841809</c:v>
                </c:pt>
                <c:pt idx="1">
                  <c:v>0.34463276836158191</c:v>
                </c:pt>
                <c:pt idx="2">
                  <c:v>0.56214689265536721</c:v>
                </c:pt>
                <c:pt idx="3">
                  <c:v>0.70621468926553677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469824"/>
        <c:axId val="41040640"/>
      </c:barChart>
      <c:catAx>
        <c:axId val="5946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40640"/>
        <c:crosses val="autoZero"/>
        <c:auto val="1"/>
        <c:lblAlgn val="ctr"/>
        <c:lblOffset val="100"/>
        <c:noMultiLvlLbl val="0"/>
      </c:catAx>
      <c:valAx>
        <c:axId val="410406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469824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49324203509088"/>
          <c:y val="0.11335621725769371"/>
          <c:w val="0.84181968831426723"/>
          <c:h val="0.75217784642635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"/>
              <c:layout>
                <c:manualLayout>
                  <c:x val="5.5794672092076142E-3"/>
                  <c:y val="-1.07427876349668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228905051696603E-16"/>
                  <c:y val="-3.22287858492956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794672092077165E-3"/>
                  <c:y val="-2.68573920318121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Indicadores!$D$42:$G$42</c:f>
              <c:numCache>
                <c:formatCode>0.0%</c:formatCode>
                <c:ptCount val="4"/>
                <c:pt idx="0">
                  <c:v>0.95959595959595956</c:v>
                </c:pt>
                <c:pt idx="1">
                  <c:v>0.96052631578947367</c:v>
                </c:pt>
                <c:pt idx="2">
                  <c:v>0.93781094527363185</c:v>
                </c:pt>
                <c:pt idx="3">
                  <c:v>0.939453125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9471360"/>
        <c:axId val="74063872"/>
      </c:barChart>
      <c:catAx>
        <c:axId val="5947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063872"/>
        <c:crosses val="autoZero"/>
        <c:auto val="1"/>
        <c:lblAlgn val="ctr"/>
        <c:lblOffset val="100"/>
        <c:noMultiLvlLbl val="0"/>
      </c:catAx>
      <c:valAx>
        <c:axId val="74063872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471360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2201132703507"/>
          <c:y val="0.10016051015204751"/>
          <c:w val="0.85257908544524286"/>
          <c:h val="0.76036995772984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Indicadores!$D$47:$G$47</c:f>
              <c:numCache>
                <c:formatCode>0.0%</c:formatCode>
                <c:ptCount val="4"/>
                <c:pt idx="0">
                  <c:v>0.9821428571428571</c:v>
                </c:pt>
                <c:pt idx="1">
                  <c:v>0.94354838709677424</c:v>
                </c:pt>
                <c:pt idx="2">
                  <c:v>0.94088669950738912</c:v>
                </c:pt>
                <c:pt idx="3">
                  <c:v>0.95669291338582674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05888"/>
        <c:axId val="74065600"/>
      </c:barChart>
      <c:catAx>
        <c:axId val="8720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4065600"/>
        <c:crosses val="autoZero"/>
        <c:auto val="1"/>
        <c:lblAlgn val="ctr"/>
        <c:lblOffset val="100"/>
        <c:noMultiLvlLbl val="0"/>
      </c:catAx>
      <c:valAx>
        <c:axId val="74065600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720588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2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6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28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88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8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48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74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57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815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10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48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209D3-85B8-4960-9727-7D3D03798DD0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3F85E-BAEE-4974-B360-5A2E9EA076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66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9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541803_321830107928344_1645924286_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60350"/>
            <a:ext cx="116363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123728" y="26035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b="1" dirty="0" smtClean="0">
                <a:latin typeface="Arial" charset="0"/>
                <a:cs typeface="Arial" charset="0"/>
              </a:rPr>
              <a:t>Universidade Federal de Pelotas</a:t>
            </a:r>
            <a:r>
              <a:rPr lang="pt-BR" altLang="pt-BR" dirty="0" smtClean="0">
                <a:latin typeface="Arial" charset="0"/>
                <a:cs typeface="Arial" charset="0"/>
              </a:rPr>
              <a:t/>
            </a:r>
            <a:br>
              <a:rPr lang="pt-BR" altLang="pt-BR" dirty="0" smtClean="0">
                <a:latin typeface="Arial" charset="0"/>
                <a:cs typeface="Arial" charset="0"/>
              </a:rPr>
            </a:br>
            <a:r>
              <a:rPr lang="pt-BR" altLang="pt-BR" b="1" dirty="0" smtClean="0">
                <a:latin typeface="Arial" charset="0"/>
                <a:cs typeface="Arial" charset="0"/>
              </a:rPr>
              <a:t>Departamento de Medicina Social</a:t>
            </a:r>
            <a:r>
              <a:rPr lang="pt-BR" altLang="pt-BR" dirty="0" smtClean="0">
                <a:latin typeface="Arial" charset="0"/>
                <a:cs typeface="Arial" charset="0"/>
              </a:rPr>
              <a:t/>
            </a:r>
            <a:br>
              <a:rPr lang="pt-BR" altLang="pt-BR" dirty="0" smtClean="0">
                <a:latin typeface="Arial" charset="0"/>
                <a:cs typeface="Arial" charset="0"/>
              </a:rPr>
            </a:br>
            <a:r>
              <a:rPr lang="pt-BR" altLang="pt-BR" b="1" dirty="0" smtClean="0">
                <a:latin typeface="Arial" charset="0"/>
                <a:cs typeface="Arial" charset="0"/>
              </a:rPr>
              <a:t>Curso de Especialização em Saúde da Família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568450" y="2245505"/>
            <a:ext cx="5307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ELISDAN GARZON GONZALEZ</a:t>
            </a:r>
          </a:p>
        </p:txBody>
      </p:sp>
      <p:sp>
        <p:nvSpPr>
          <p:cNvPr id="7" name="Retângulo 6"/>
          <p:cNvSpPr/>
          <p:nvPr/>
        </p:nvSpPr>
        <p:spPr>
          <a:xfrm>
            <a:off x="1187624" y="2690336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b="1" dirty="0" smtClean="0"/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Melhoria da atenção ao programa de detecção e prevenção do câncer de mama e de colo de útero na UBS/ESF Severiano Almeida, Severiano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Almeida-RS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 rot="10800000" flipV="1">
            <a:off x="1568450" y="4752438"/>
            <a:ext cx="51637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Orientador: Manoel Messias Santos Alves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 rot="10800000" flipV="1">
            <a:off x="2339752" y="5687090"/>
            <a:ext cx="4734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Pelotas, Ano 2015</a:t>
            </a:r>
          </a:p>
          <a:p>
            <a:pPr algn="ctr"/>
            <a:r>
              <a:rPr lang="pt-BR" sz="2000" b="1" dirty="0"/>
              <a:t/>
            </a:r>
            <a:br>
              <a:rPr lang="pt-BR" sz="2000" b="1" dirty="0"/>
            </a:b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4155115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" y="-71245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260648"/>
            <a:ext cx="7200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de útero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das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mulheres na faixa etária entre 25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anos de idade para 95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</a:p>
          <a:p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Antes o quantitativo de  mulheres entre 25-64 correspondia a 229 mulheres acompanhadas segun dados da UBS. Esse quantitativo aumentou  para 505 mulheres entre 2564 anos de idade. </a:t>
            </a:r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288324824"/>
              </p:ext>
            </p:extLst>
          </p:nvPr>
        </p:nvGraphicFramePr>
        <p:xfrm>
          <a:off x="1403648" y="2736152"/>
          <a:ext cx="5472608" cy="327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 rot="10800000" flipV="1">
            <a:off x="395536" y="6103061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1: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Proporção de mulheres entre 25 e 64 anos com exame em dia para detecção precoce do câncer de colo de útero na UBS de Severiano de Almeida, Severiano de Almeida -RS, 2015.</a:t>
            </a:r>
          </a:p>
        </p:txBody>
      </p:sp>
    </p:spTree>
    <p:extLst>
      <p:ext uri="{BB962C8B-B14F-4D97-AF65-F5344CB8AC3E}">
        <p14:creationId xmlns:p14="http://schemas.microsoft.com/office/powerpoint/2010/main" val="1036613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37" y="-21417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1520" y="179348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mama das mulheres na faixa etária entre 50 e 69 anos de idade para 95%.</a:t>
            </a: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Antes o quantitativo de  mulheres entre 25-64 correspondia a 147 mulheres acompanhadas segun dados da UBS. Esse quantitativo aumentou  para 253 mulheres entre 50-69 anos de idade. </a:t>
            </a:r>
          </a:p>
          <a:p>
            <a:endParaRPr lang="pt-BR" sz="2400" dirty="0"/>
          </a:p>
          <a:p>
            <a:endParaRPr lang="pt-BR" altLang="pt-BR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00251659"/>
              </p:ext>
            </p:extLst>
          </p:nvPr>
        </p:nvGraphicFramePr>
        <p:xfrm>
          <a:off x="1835696" y="2420888"/>
          <a:ext cx="4990207" cy="2954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 rot="10800000" flipV="1">
            <a:off x="395536" y="5533115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Figura 2:</a:t>
            </a:r>
            <a:r>
              <a:rPr lang="pt-BR" dirty="0"/>
              <a:t> Proporção de mulheres entre 50 e 69 anos com exame em dia para detecção precoce de câncer de mama na UBS de Severiano de Almeida, Severiano de Almeida -RS, 2015.</a:t>
            </a:r>
          </a:p>
        </p:txBody>
      </p:sp>
    </p:spTree>
    <p:extLst>
      <p:ext uri="{BB962C8B-B14F-4D97-AF65-F5344CB8AC3E}">
        <p14:creationId xmlns:p14="http://schemas.microsoft.com/office/powerpoint/2010/main" val="1036613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8" y="-65422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476672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Resultados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Manter registro da coleta do exame citopatológico de colo de útero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 mamografia em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registro especifico em 100% das mulheres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cadastradas</a:t>
            </a:r>
          </a:p>
          <a:p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dificuldade em alcançar a meta de 100% em todos os meses: falta de colaboração dos demais profissionais médicos  no preenchimento dos dados na ficha espelho.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988543482"/>
              </p:ext>
            </p:extLst>
          </p:nvPr>
        </p:nvGraphicFramePr>
        <p:xfrm>
          <a:off x="179512" y="2985291"/>
          <a:ext cx="438693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 rot="10800000" flipV="1">
            <a:off x="329374" y="5520046"/>
            <a:ext cx="3810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3: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Proporção de mulheres com registro adequado do exame citopatológico de colo de útero na UBS de Severiano de Almeida, Severiano de Almeida-RS, 2015.</a:t>
            </a: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198921406"/>
              </p:ext>
            </p:extLst>
          </p:nvPr>
        </p:nvGraphicFramePr>
        <p:xfrm>
          <a:off x="4788024" y="2996952"/>
          <a:ext cx="4248472" cy="252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 rot="10800000" flipV="1">
            <a:off x="4716016" y="5570655"/>
            <a:ext cx="44279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Figura 4: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Proporção de mulheres com registro adequado da mamografia na UBS de Severiano de Almeida, Severiano de Almeida-RS, 2015.</a:t>
            </a:r>
          </a:p>
        </p:txBody>
      </p:sp>
    </p:spTree>
    <p:extLst>
      <p:ext uri="{BB962C8B-B14F-4D97-AF65-F5344CB8AC3E}">
        <p14:creationId xmlns:p14="http://schemas.microsoft.com/office/powerpoint/2010/main" val="103661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" y="-26988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71289" y="404664"/>
            <a:ext cx="71690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Metas – </a:t>
            </a: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Resultados</a:t>
            </a:r>
          </a:p>
          <a:p>
            <a:endParaRPr lang="pt-BR" altLang="pt-BR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 orientar todas as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mulheres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sobre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DST e fatores de risco para câncer de colo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útero e mama, atividades  </a:t>
            </a:r>
            <a:r>
              <a:rPr lang="pt-BR" alt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que já eram ofertadas como rotina na UBS em praticamente todos os contatos com as usuárias e que com intervenção se fortifico mais ainda para um melhor conhecimento de nossas mulheres sobre como prevenir estas doenças</a:t>
            </a:r>
            <a:r>
              <a:rPr lang="pt-BR" altLang="pt-BR" sz="2400" dirty="0" smtClean="0">
                <a:latin typeface="Arial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36613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6988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27584" y="404664"/>
            <a:ext cx="705678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Discussão</a:t>
            </a:r>
          </a:p>
          <a:p>
            <a:endParaRPr lang="pt-BR" altLang="pt-BR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Importância da intervenção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Para a equipe;</a:t>
            </a:r>
          </a:p>
          <a:p>
            <a:pPr marL="808038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- Para o serviço;</a:t>
            </a:r>
          </a:p>
          <a:p>
            <a:pPr marL="808038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- Para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a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comunidade</a:t>
            </a:r>
          </a:p>
          <a:p>
            <a:pPr marL="1150938" indent="-342900" algn="just" fontAlgn="auto">
              <a:lnSpc>
                <a:spcPct val="150000"/>
              </a:lnSpc>
              <a:spcAft>
                <a:spcPts val="0"/>
              </a:spcAft>
              <a:buFontTx/>
              <a:buChar char="-"/>
              <a:defRPr/>
            </a:pPr>
            <a:endParaRPr lang="pt-BR" altLang="pt-BR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Incorporação da intervenção como rotina do serviço.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Adaptações necessárias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6613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2392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548681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Reflexão crítica sobre o processo pessoal de aprendizagem </a:t>
            </a:r>
          </a:p>
          <a:p>
            <a:endParaRPr lang="pt-BR" altLang="pt-BR" sz="24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Expectativas iniciais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Pratica profissional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Melhoria na prática clínica;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-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Trabalho em equipe.</a:t>
            </a:r>
            <a:endParaRPr lang="pt-BR" sz="20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Aprendizados mais relevantes</a:t>
            </a: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Troca de experiências entre colegas e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orientadores.</a:t>
            </a:r>
            <a:endParaRPr lang="pt-BR" sz="2000" dirty="0">
              <a:latin typeface="Arial" pitchFamily="34" charset="0"/>
              <a:cs typeface="Arial" panose="020B0604020202020204" pitchFamily="34" charset="0"/>
            </a:endParaRPr>
          </a:p>
          <a:p>
            <a:pPr marL="628650" indent="0" algn="just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2000" dirty="0">
                <a:latin typeface="Arial" pitchFamily="34" charset="0"/>
                <a:cs typeface="Arial" panose="020B0604020202020204" pitchFamily="34" charset="0"/>
              </a:rPr>
              <a:t>- Material pedagógico </a:t>
            </a:r>
            <a:r>
              <a:rPr lang="pt-BR" sz="2000" dirty="0" smtClean="0">
                <a:latin typeface="Arial" pitchFamily="34" charset="0"/>
                <a:cs typeface="Arial" panose="020B0604020202020204" pitchFamily="34" charset="0"/>
              </a:rPr>
              <a:t>organizado e com qualidade.</a:t>
            </a:r>
            <a:endParaRPr lang="pt-BR" sz="20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36613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2645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 descr="D:\Meus Documentos\Pictures\fotos projeto\Imagem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4254874" cy="3600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D:\Meus Documentos\Pictures\palestras\napoleão\IMG_20150513_14535606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02296"/>
            <a:ext cx="4752528" cy="39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D:\Meus Documentos\Pictures\palestras\nova veneza\IMG-20150509-WA00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3717032"/>
            <a:ext cx="4283968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4566443" y="1353698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4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Obrigado!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103661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6988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7544" y="3326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</a:t>
            </a:r>
          </a:p>
          <a:p>
            <a:endParaRPr lang="pt-BR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pt-BR" sz="2400" dirty="0" smtClean="0"/>
              <a:t>Importância da ação programática escolhida para realizar a intervenção.</a:t>
            </a:r>
          </a:p>
          <a:p>
            <a:endParaRPr lang="pt-BR" sz="2400" dirty="0" smtClean="0"/>
          </a:p>
          <a:p>
            <a:r>
              <a:rPr lang="pt-BR" sz="2400" b="1" dirty="0" smtClean="0">
                <a:solidFill>
                  <a:srgbClr val="002060"/>
                </a:solidFill>
                <a:cs typeface="Arial" charset="0"/>
              </a:rPr>
              <a:t>Caracterização do municipio de Severiano de Almeida</a:t>
            </a:r>
            <a:r>
              <a:rPr lang="pt-BR" sz="2400" dirty="0" smtClean="0">
                <a:solidFill>
                  <a:srgbClr val="002060"/>
                </a:solidFill>
                <a:cs typeface="Arial" charset="0"/>
              </a:rPr>
              <a:t>.</a:t>
            </a:r>
          </a:p>
        </p:txBody>
      </p:sp>
      <p:pic>
        <p:nvPicPr>
          <p:cNvPr id="1026" name="Picture 2" descr="D:\Meus Documentos\Pictures\foto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828092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8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26988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67544" y="548680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  <a:p>
            <a:endParaRPr 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Severiano de Almeida: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Localização: Noroeste do Rio grande do Soul, a 400 km da capital(Porto Alegre).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População: 3714 habitantes(IBGE, 2010)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Serviços de Saúde:</a:t>
            </a:r>
          </a:p>
          <a:p>
            <a:r>
              <a:rPr lang="pt-BR" sz="2000" dirty="0" smtClean="0"/>
              <a:t>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000" dirty="0" smtClean="0"/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 Municipal de Saúde.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Unidade de Estratégia de Saúde da familia.</a:t>
            </a:r>
            <a:endParaRPr lang="pt-BR" sz="2000" dirty="0" smtClean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- Unidade Hospitalar São Roque.</a:t>
            </a:r>
          </a:p>
        </p:txBody>
      </p:sp>
      <p:pic>
        <p:nvPicPr>
          <p:cNvPr id="5" name="Picture 2" descr="E:\secretaria saúde\P1090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18779"/>
            <a:ext cx="7128792" cy="313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7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11560" y="332656"/>
            <a:ext cx="56621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Introdução – Local do estudo</a:t>
            </a:r>
          </a:p>
          <a:p>
            <a:endParaRPr lang="pt-BR" altLang="pt-BR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pt-BR" altLang="pt-BR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Caracterização da UBS de Severiano de Almeida: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Zona: Urbana.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Pessoas: 3714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Equipe da UBS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- 4 médicos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-2 enfermeiros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- 2 técnicos em enfermagem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- 1 farmacêutica e 1 auxiliar de farmácia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- 3 dentistas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- 1 auxiliar odontológico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- 1 recepcionista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 equipe da ESF formada por: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- 1 medico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- 1 enfermeiro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- 1 dentista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- ACS</a:t>
            </a:r>
          </a:p>
          <a:p>
            <a:r>
              <a:rPr lang="pt-BR" altLang="pt-BR" sz="20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  </a:t>
            </a:r>
          </a:p>
        </p:txBody>
      </p:sp>
      <p:pic>
        <p:nvPicPr>
          <p:cNvPr id="4" name="Picture 2" descr="E:\secretaria saúde\P1090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3716460"/>
            <a:ext cx="4176464" cy="30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836712"/>
            <a:ext cx="4913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Objetivo Geral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899592" y="263691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atenção ao programa de detecção e prevenção do câncer de mama e de colo de útero na UBS Severiano de Almeida, em Severiano de Almeida-RS.</a:t>
            </a:r>
          </a:p>
        </p:txBody>
      </p:sp>
    </p:spTree>
    <p:extLst>
      <p:ext uri="{BB962C8B-B14F-4D97-AF65-F5344CB8AC3E}">
        <p14:creationId xmlns:p14="http://schemas.microsoft.com/office/powerpoint/2010/main" val="304517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718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55576" y="476672"/>
            <a:ext cx="662473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– Principais Ações</a:t>
            </a:r>
          </a:p>
          <a:p>
            <a:endParaRPr lang="pt-BR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Divulgação na comunidade.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dos profissionais.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do numero de mulheres entre 25-64 e 50-69 anos cadastradas no programa de prevenção e control de câncer de colo de útero e mama.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Contatos com lideranças comunitárias.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 registro das mulheres nessas faixas etárias.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clinico das mulheres.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Avaliação do risco para câncer de colo de útero e mama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Identificar as mulheres com exame citopatológico e mamografia alterados.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das mulheres faltosas as consultas.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Palestras nos grupos de mulheres nas comunidades.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das intervenções.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85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26" y="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9552" y="476672"/>
            <a:ext cx="6336704" cy="580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  <a:p>
            <a:endParaRPr lang="pt-BR" altLang="pt-BR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Eixo de monitoramento e avaliação.</a:t>
            </a:r>
          </a:p>
          <a:p>
            <a:r>
              <a:rPr 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 </a:t>
            </a:r>
            <a:r>
              <a:rPr lang="pt-BR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- Manuais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Técnicos </a:t>
            </a: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dirty="0">
                <a:latin typeface="Arial" pitchFamily="34" charset="0"/>
                <a:cs typeface="Arial" pitchFamily="34" charset="0"/>
              </a:rPr>
              <a:t>Análise dos prontuários clínicos e 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fichas-espelhos.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-Monitoramento semanal </a:t>
            </a:r>
            <a:r>
              <a:rPr lang="pt-BR" dirty="0">
                <a:latin typeface="Arial" pitchFamily="34" charset="0"/>
                <a:cs typeface="Arial" pitchFamily="34" charset="0"/>
              </a:rPr>
              <a:t>das ações programáticas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Eixo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 organização e gestão do serviço.</a:t>
            </a: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- Melhoria no acolhimento;</a:t>
            </a: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- Definição das funções específicas de toda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equipe.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355600" indent="0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- Registro e organização dos dados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das usuárias.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das visitas domiciliares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das atividades nas comunidades.</a:t>
            </a: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Garantir a distribuição de preservativos.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5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27584" y="404664"/>
            <a:ext cx="5151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Metodologia – Logística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827584" y="1196752"/>
            <a:ext cx="6264696" cy="460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Eixo de engajamento publico.</a:t>
            </a: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- Divulgação à população sobre a existência 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Programa.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- Oportunidade para a comunidade sugerir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melhorias.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Contado </a:t>
            </a:r>
            <a:r>
              <a:rPr lang="pt-BR" dirty="0">
                <a:latin typeface="Arial" pitchFamily="34" charset="0"/>
                <a:cs typeface="Arial" pitchFamily="34" charset="0"/>
              </a:rPr>
              <a:t>com líderes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comunitários.</a:t>
            </a: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Tx/>
              <a:buChar char="-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641350" indent="-285750" algn="just" fontAlgn="auto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Eixo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 qualificação da pratica clinica:</a:t>
            </a:r>
          </a:p>
          <a:p>
            <a:pPr marL="355600" algn="just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pt-BR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 </a:t>
            </a: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-Capacitação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da equipe;</a:t>
            </a:r>
          </a:p>
          <a:p>
            <a:pPr marL="355600" indent="0" algn="just" fontAlgn="auto">
              <a:lnSpc>
                <a:spcPct val="13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- Melhoria na qualidade dos registros dos dados clínicos dos pacientes.</a:t>
            </a:r>
          </a:p>
          <a:p>
            <a:pPr marL="355600" algn="just" fontAlgn="auto">
              <a:lnSpc>
                <a:spcPct val="130000"/>
              </a:lnSpc>
              <a:spcAft>
                <a:spcPts val="0"/>
              </a:spcAft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765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RQUIVOS\Documents\FACULDADES!!!!!!!\UFPEL\UNIDADE 4 - Avaliação da Intervenção\Avaliação da Intervenção 07\Sem Título-1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827584" y="692696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Objetivos Específicos</a:t>
            </a:r>
          </a:p>
          <a:p>
            <a:endParaRPr lang="pt-BR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Ampliar a cobertura de detecção precoce do câncer de colo e do câncer de mama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 atendimento das mulheres que realizam detecção precoce de câncer de colo de útero e de mama na unidade de saúde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a adesão das mulheres à realização de exame citopatológico de colo de útero e mamografia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Melhorar o registro 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Mapear as mulheres de risco para câncer de colo de útero e de mama.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Promover a saúde das mulheres que realizam detecção precoce de câncer de colo de útero e de mama na unidade de saúde.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09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995</Words>
  <Application>Microsoft Office PowerPoint</Application>
  <PresentationFormat>Apresentação na tela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Messias</cp:lastModifiedBy>
  <cp:revision>22</cp:revision>
  <dcterms:created xsi:type="dcterms:W3CDTF">2015-08-07T18:15:42Z</dcterms:created>
  <dcterms:modified xsi:type="dcterms:W3CDTF">2015-08-13T16:03:52Z</dcterms:modified>
</cp:coreProperties>
</file>