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61" r:id="rId3"/>
    <p:sldId id="273" r:id="rId4"/>
    <p:sldId id="288" r:id="rId5"/>
    <p:sldId id="274" r:id="rId6"/>
    <p:sldId id="275" r:id="rId7"/>
    <p:sldId id="258" r:id="rId8"/>
    <p:sldId id="259" r:id="rId9"/>
    <p:sldId id="276" r:id="rId10"/>
    <p:sldId id="260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72" r:id="rId22"/>
    <p:sldId id="277" r:id="rId23"/>
    <p:sldId id="278" r:id="rId24"/>
    <p:sldId id="279" r:id="rId25"/>
    <p:sldId id="280" r:id="rId26"/>
    <p:sldId id="281" r:id="rId27"/>
    <p:sldId id="299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0.24108532228724244</c:v>
                </c:pt>
                <c:pt idx="1">
                  <c:v>0.32249075578683123</c:v>
                </c:pt>
                <c:pt idx="2">
                  <c:v>0.4665157535168713</c:v>
                </c:pt>
                <c:pt idx="3">
                  <c:v>0.62306466409300265</c:v>
                </c:pt>
              </c:numCache>
            </c:numRef>
          </c:val>
        </c:ser>
        <c:axId val="77744384"/>
        <c:axId val="77758464"/>
      </c:barChart>
      <c:catAx>
        <c:axId val="777443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7758464"/>
        <c:crosses val="autoZero"/>
        <c:auto val="1"/>
        <c:lblAlgn val="ctr"/>
        <c:lblOffset val="100"/>
      </c:catAx>
      <c:valAx>
        <c:axId val="77758464"/>
        <c:scaling>
          <c:orientation val="minMax"/>
          <c:max val="1"/>
        </c:scaling>
        <c:axPos val="l"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7744384"/>
        <c:crosses val="autoZero"/>
        <c:crossBetween val="between"/>
        <c:majorUnit val="0.2"/>
        <c:minorUnit val="0.2"/>
      </c:valAx>
    </c:plotArea>
    <c:plotVisOnly val="1"/>
    <c:dispBlanksAs val="gap"/>
  </c:chart>
  <c:spPr>
    <a:ln w="28575">
      <a:solidFill>
        <a:srgbClr val="0070C0"/>
      </a:solidFill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avaliação odontológica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0.92307692307692257</c:v>
                </c:pt>
                <c:pt idx="1">
                  <c:v>0.7777777777777789</c:v>
                </c:pt>
                <c:pt idx="2">
                  <c:v>0.54545454545454541</c:v>
                </c:pt>
                <c:pt idx="3">
                  <c:v>0.5208333333333337</c:v>
                </c:pt>
              </c:numCache>
            </c:numRef>
          </c:val>
        </c:ser>
        <c:axId val="103602432"/>
        <c:axId val="103610240"/>
      </c:barChart>
      <c:catAx>
        <c:axId val="103602432"/>
        <c:scaling>
          <c:orientation val="minMax"/>
        </c:scaling>
        <c:axPos val="b"/>
        <c:numFmt formatCode="General" sourceLinked="1"/>
        <c:tickLblPos val="nextTo"/>
        <c:spPr>
          <a:ln w="317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610240"/>
        <c:crosses val="autoZero"/>
        <c:auto val="1"/>
        <c:lblAlgn val="ctr"/>
        <c:lblOffset val="100"/>
      </c:catAx>
      <c:valAx>
        <c:axId val="103610240"/>
        <c:scaling>
          <c:orientation val="minMax"/>
        </c:scaling>
        <c:axPos val="l"/>
        <c:numFmt formatCode="0.0%" sourceLinked="1"/>
        <c:tickLblPos val="nextTo"/>
        <c:spPr>
          <a:ln w="317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602432"/>
        <c:crosses val="autoZero"/>
        <c:crossBetween val="between"/>
      </c:valAx>
      <c:spPr>
        <a:solidFill>
          <a:srgbClr val="FFFFFF"/>
        </a:solidFill>
        <a:ln w="25379">
          <a:noFill/>
        </a:ln>
      </c:spPr>
    </c:plotArea>
    <c:plotVisOnly val="1"/>
    <c:dispBlanksAs val="gap"/>
  </c:chart>
  <c:spPr>
    <a:solidFill>
      <a:srgbClr val="FFFFFF"/>
    </a:solidFill>
    <a:ln w="3172">
      <a:solidFill>
        <a:srgbClr val="80808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0.16499136968220177</c:v>
                </c:pt>
                <c:pt idx="1">
                  <c:v>0.22844958879074062</c:v>
                </c:pt>
                <c:pt idx="2">
                  <c:v>0.41882424611635732</c:v>
                </c:pt>
                <c:pt idx="3">
                  <c:v>0.60919890344197536</c:v>
                </c:pt>
              </c:numCache>
            </c:numRef>
          </c:val>
        </c:ser>
        <c:axId val="77765632"/>
        <c:axId val="77837056"/>
      </c:barChart>
      <c:catAx>
        <c:axId val="77765632"/>
        <c:scaling>
          <c:orientation val="minMax"/>
        </c:scaling>
        <c:axPos val="b"/>
        <c:numFmt formatCode="General" sourceLinked="1"/>
        <c:tickLblPos val="nextTo"/>
        <c:spPr>
          <a:ln w="3171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837056"/>
        <c:crosses val="autoZero"/>
        <c:auto val="1"/>
        <c:lblAlgn val="ctr"/>
        <c:lblOffset val="100"/>
      </c:catAx>
      <c:valAx>
        <c:axId val="77837056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1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765632"/>
        <c:crosses val="autoZero"/>
        <c:crossBetween val="between"/>
      </c:valAx>
      <c:spPr>
        <a:solidFill>
          <a:srgbClr val="FFFFFF"/>
        </a:solidFill>
        <a:ln w="25371">
          <a:noFill/>
        </a:ln>
      </c:spPr>
    </c:plotArea>
    <c:plotVisOnly val="1"/>
    <c:dispBlanksAs val="gap"/>
  </c:chart>
  <c:spPr>
    <a:solidFill>
      <a:srgbClr val="FFFFFF"/>
    </a:solidFill>
    <a:ln w="28575">
      <a:solidFill>
        <a:srgbClr val="0070C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7865344"/>
        <c:axId val="77866880"/>
      </c:barChart>
      <c:catAx>
        <c:axId val="77865344"/>
        <c:scaling>
          <c:orientation val="minMax"/>
        </c:scaling>
        <c:axPos val="b"/>
        <c:numFmt formatCode="General" sourceLinked="1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866880"/>
        <c:crosses val="autoZero"/>
        <c:auto val="1"/>
        <c:lblAlgn val="ctr"/>
        <c:lblOffset val="100"/>
      </c:catAx>
      <c:valAx>
        <c:axId val="77866880"/>
        <c:scaling>
          <c:orientation val="minMax"/>
          <c:max val="1"/>
        </c:scaling>
        <c:axPos val="l"/>
        <c:numFmt formatCode="0.0%" sourceLinked="1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865344"/>
        <c:crosses val="autoZero"/>
        <c:crossBetween val="between"/>
      </c:valAx>
      <c:spPr>
        <a:solidFill>
          <a:srgbClr val="FFFFFF"/>
        </a:solidFill>
        <a:ln w="25387">
          <a:noFill/>
        </a:ln>
      </c:spPr>
    </c:plotArea>
    <c:plotVisOnly val="1"/>
    <c:dispBlanksAs val="gap"/>
  </c:chart>
  <c:spPr>
    <a:solidFill>
      <a:srgbClr val="FFFFFF"/>
    </a:solidFill>
    <a:ln w="3173">
      <a:solidFill>
        <a:srgbClr val="80808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84837504"/>
        <c:axId val="84839040"/>
      </c:barChart>
      <c:catAx>
        <c:axId val="84837504"/>
        <c:scaling>
          <c:orientation val="minMax"/>
        </c:scaling>
        <c:axPos val="b"/>
        <c:numFmt formatCode="General" sourceLinked="1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839040"/>
        <c:crosses val="autoZero"/>
        <c:auto val="1"/>
        <c:lblAlgn val="ctr"/>
        <c:lblOffset val="100"/>
      </c:catAx>
      <c:valAx>
        <c:axId val="84839040"/>
        <c:scaling>
          <c:orientation val="minMax"/>
          <c:max val="1"/>
        </c:scaling>
        <c:axPos val="l"/>
        <c:numFmt formatCode="0.0%" sourceLinked="1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837504"/>
        <c:crosses val="autoZero"/>
        <c:crossBetween val="between"/>
      </c:valAx>
      <c:spPr>
        <a:solidFill>
          <a:srgbClr val="FFFFFF"/>
        </a:solidFill>
        <a:ln w="25387">
          <a:noFill/>
        </a:ln>
      </c:spPr>
    </c:plotArea>
    <c:plotVisOnly val="1"/>
    <c:dispBlanksAs val="gap"/>
  </c:chart>
  <c:spPr>
    <a:solidFill>
      <a:srgbClr val="FFFFFF"/>
    </a:solidFill>
    <a:ln w="3173">
      <a:solidFill>
        <a:srgbClr val="80808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</c:v>
                </c:pt>
                <c:pt idx="1">
                  <c:v>0.95145631067961167</c:v>
                </c:pt>
                <c:pt idx="2">
                  <c:v>0.93959731543624159</c:v>
                </c:pt>
                <c:pt idx="3">
                  <c:v>0.93969849246231341</c:v>
                </c:pt>
              </c:numCache>
            </c:numRef>
          </c:val>
        </c:ser>
        <c:axId val="81619200"/>
        <c:axId val="81629184"/>
      </c:barChart>
      <c:catAx>
        <c:axId val="816192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629184"/>
        <c:crosses val="autoZero"/>
        <c:auto val="1"/>
        <c:lblAlgn val="ctr"/>
        <c:lblOffset val="100"/>
      </c:catAx>
      <c:valAx>
        <c:axId val="81629184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6192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1</c:v>
                </c:pt>
                <c:pt idx="1">
                  <c:v>0.94444444444444464</c:v>
                </c:pt>
                <c:pt idx="2">
                  <c:v>0.87878787878788012</c:v>
                </c:pt>
                <c:pt idx="3">
                  <c:v>0.8958333333333337</c:v>
                </c:pt>
              </c:numCache>
            </c:numRef>
          </c:val>
        </c:ser>
        <c:axId val="84933632"/>
        <c:axId val="89424640"/>
      </c:barChart>
      <c:catAx>
        <c:axId val="84933632"/>
        <c:scaling>
          <c:orientation val="minMax"/>
        </c:scaling>
        <c:axPos val="b"/>
        <c:numFmt formatCode="General" sourceLinked="1"/>
        <c:tickLblPos val="nextTo"/>
        <c:spPr>
          <a:ln w="3171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424640"/>
        <c:crosses val="autoZero"/>
        <c:auto val="1"/>
        <c:lblAlgn val="ctr"/>
        <c:lblOffset val="100"/>
      </c:catAx>
      <c:valAx>
        <c:axId val="89424640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1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933632"/>
        <c:crosses val="autoZero"/>
        <c:crossBetween val="between"/>
      </c:valAx>
      <c:spPr>
        <a:solidFill>
          <a:srgbClr val="FFFFFF"/>
        </a:solidFill>
        <a:ln w="25365">
          <a:noFill/>
        </a:ln>
      </c:spPr>
    </c:plotArea>
    <c:plotVisOnly val="1"/>
    <c:dispBlanksAs val="gap"/>
  </c:chart>
  <c:spPr>
    <a:solidFill>
      <a:srgbClr val="FFFFFF"/>
    </a:solidFill>
    <a:ln w="3171">
      <a:solidFill>
        <a:srgbClr val="80808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hipertensos com os exames complementares  em dia de acordo com o protocolo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1</c:v>
                </c:pt>
                <c:pt idx="1">
                  <c:v>0.93203883495145634</c:v>
                </c:pt>
                <c:pt idx="2">
                  <c:v>0.93288590604026844</c:v>
                </c:pt>
                <c:pt idx="3">
                  <c:v>0.93467336683417213</c:v>
                </c:pt>
              </c:numCache>
            </c:numRef>
          </c:val>
        </c:ser>
        <c:axId val="93604480"/>
        <c:axId val="93917568"/>
      </c:barChart>
      <c:catAx>
        <c:axId val="93604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917568"/>
        <c:crosses val="autoZero"/>
        <c:auto val="1"/>
        <c:lblAlgn val="ctr"/>
        <c:lblOffset val="100"/>
      </c:catAx>
      <c:valAx>
        <c:axId val="93917568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604480"/>
        <c:crosses val="autoZero"/>
        <c:crossBetween val="between"/>
      </c:valAx>
      <c:spPr>
        <a:solidFill>
          <a:srgbClr val="FFFFFF"/>
        </a:solidFill>
        <a:ln w="25403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Indicadores!$S$20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Indicadores!$T$19:$W$19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Indicadores!$T$20:$W$20</c:f>
              <c:numCache>
                <c:formatCode>0.0%</c:formatCode>
                <c:ptCount val="4"/>
                <c:pt idx="0">
                  <c:v>1</c:v>
                </c:pt>
                <c:pt idx="1">
                  <c:v>0.94444444444444464</c:v>
                </c:pt>
                <c:pt idx="2">
                  <c:v>0.87878787878788001</c:v>
                </c:pt>
                <c:pt idx="3">
                  <c:v>0.8958333333333337</c:v>
                </c:pt>
              </c:numCache>
            </c:numRef>
          </c:val>
        </c:ser>
        <c:axId val="101413248"/>
        <c:axId val="101975168"/>
      </c:barChart>
      <c:catAx>
        <c:axId val="101413248"/>
        <c:scaling>
          <c:orientation val="minMax"/>
        </c:scaling>
        <c:axPos val="b"/>
        <c:numFmt formatCode="General" sourceLinked="1"/>
        <c:tickLblPos val="nextTo"/>
        <c:spPr>
          <a:ln w="317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975168"/>
        <c:crosses val="autoZero"/>
        <c:auto val="1"/>
        <c:lblAlgn val="ctr"/>
        <c:lblOffset val="100"/>
      </c:catAx>
      <c:valAx>
        <c:axId val="101975168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413248"/>
        <c:crosses val="autoZero"/>
        <c:crossBetween val="between"/>
      </c:valAx>
      <c:spPr>
        <a:solidFill>
          <a:srgbClr val="FFFFFF"/>
        </a:solidFill>
        <a:ln w="25361">
          <a:noFill/>
        </a:ln>
      </c:spPr>
    </c:plotArea>
    <c:plotVisOnly val="1"/>
    <c:dispBlanksAs val="gap"/>
  </c:chart>
  <c:spPr>
    <a:solidFill>
      <a:srgbClr val="FFFFFF"/>
    </a:solidFill>
    <a:ln w="3170">
      <a:solidFill>
        <a:srgbClr val="808080"/>
      </a:solidFill>
      <a:prstDash val="solid"/>
    </a:ln>
  </c:spPr>
  <c:txPr>
    <a:bodyPr/>
    <a:lstStyle/>
    <a:p>
      <a:pPr>
        <a:defRPr sz="9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avaliação odontológica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0.10389610389610404</c:v>
                </c:pt>
                <c:pt idx="1">
                  <c:v>0.18446601941747631</c:v>
                </c:pt>
                <c:pt idx="2">
                  <c:v>0.25503355704697933</c:v>
                </c:pt>
                <c:pt idx="3">
                  <c:v>0.30653266331658358</c:v>
                </c:pt>
              </c:numCache>
            </c:numRef>
          </c:val>
        </c:ser>
        <c:axId val="87516288"/>
        <c:axId val="87622016"/>
      </c:barChart>
      <c:catAx>
        <c:axId val="87516288"/>
        <c:scaling>
          <c:orientation val="minMax"/>
        </c:scaling>
        <c:axPos val="b"/>
        <c:numFmt formatCode="General" sourceLinked="1"/>
        <c:tickLblPos val="nextTo"/>
        <c:spPr>
          <a:ln w="316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622016"/>
        <c:crosses val="autoZero"/>
        <c:auto val="1"/>
        <c:lblAlgn val="ctr"/>
        <c:lblOffset val="100"/>
      </c:catAx>
      <c:valAx>
        <c:axId val="87622016"/>
        <c:scaling>
          <c:orientation val="minMax"/>
          <c:max val="1"/>
        </c:scaling>
        <c:axPos val="l"/>
        <c:numFmt formatCode="0.0%" sourceLinked="1"/>
        <c:tickLblPos val="nextTo"/>
        <c:spPr>
          <a:ln w="316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516288"/>
        <c:crosses val="autoZero"/>
        <c:crossBetween val="between"/>
      </c:valAx>
      <c:spPr>
        <a:solidFill>
          <a:srgbClr val="FFFFFF"/>
        </a:solidFill>
        <a:ln w="25344">
          <a:noFill/>
        </a:ln>
      </c:spPr>
    </c:plotArea>
    <c:plotVisOnly val="1"/>
    <c:dispBlanksAs val="gap"/>
  </c:chart>
  <c:spPr>
    <a:solidFill>
      <a:srgbClr val="FFFFFF"/>
    </a:solidFill>
    <a:ln w="3168">
      <a:solidFill>
        <a:srgbClr val="808080"/>
      </a:solidFill>
      <a:prstDash val="solid"/>
    </a:ln>
  </c:spPr>
  <c:txPr>
    <a:bodyPr/>
    <a:lstStyle/>
    <a:p>
      <a:pPr>
        <a:defRPr sz="9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E1999-3814-4611-AEDE-1ECDC4C30EB8}" type="datetimeFigureOut">
              <a:rPr lang="pt-BR" smtClean="0"/>
              <a:pPr/>
              <a:t>31/07/2014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89E2E-ACB6-43F4-92B3-C454541A54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6710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9E2E-ACB6-43F4-92B3-C454541A54ED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9E2E-ACB6-43F4-92B3-C454541A54ED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9E2E-ACB6-43F4-92B3-C454541A54ED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9E2E-ACB6-43F4-92B3-C454541A54ED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C03-C31B-4DCC-BD09-9E2AEE738499}" type="datetimeFigureOut">
              <a:rPr lang="pt-BR" smtClean="0"/>
              <a:pPr/>
              <a:t>31/07/2014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747-C517-4773-8B17-229D28B9BE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C03-C31B-4DCC-BD09-9E2AEE738499}" type="datetimeFigureOut">
              <a:rPr lang="pt-BR" smtClean="0"/>
              <a:pPr/>
              <a:t>31/07/2014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747-C517-4773-8B17-229D28B9BE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C03-C31B-4DCC-BD09-9E2AEE738499}" type="datetimeFigureOut">
              <a:rPr lang="pt-BR" smtClean="0"/>
              <a:pPr/>
              <a:t>31/07/2014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747-C517-4773-8B17-229D28B9BE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C03-C31B-4DCC-BD09-9E2AEE738499}" type="datetimeFigureOut">
              <a:rPr lang="pt-BR" smtClean="0"/>
              <a:pPr/>
              <a:t>31/07/2014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747-C517-4773-8B17-229D28B9BE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C03-C31B-4DCC-BD09-9E2AEE738499}" type="datetimeFigureOut">
              <a:rPr lang="pt-BR" smtClean="0"/>
              <a:pPr/>
              <a:t>31/07/2014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747-C517-4773-8B17-229D28B9BE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C03-C31B-4DCC-BD09-9E2AEE738499}" type="datetimeFigureOut">
              <a:rPr lang="pt-BR" smtClean="0"/>
              <a:pPr/>
              <a:t>31/07/2014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747-C517-4773-8B17-229D28B9BE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C03-C31B-4DCC-BD09-9E2AEE738499}" type="datetimeFigureOut">
              <a:rPr lang="pt-BR" smtClean="0"/>
              <a:pPr/>
              <a:t>31/07/2014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747-C517-4773-8B17-229D28B9BE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C03-C31B-4DCC-BD09-9E2AEE738499}" type="datetimeFigureOut">
              <a:rPr lang="pt-BR" smtClean="0"/>
              <a:pPr/>
              <a:t>31/07/2014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747-C517-4773-8B17-229D28B9BE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C03-C31B-4DCC-BD09-9E2AEE738499}" type="datetimeFigureOut">
              <a:rPr lang="pt-BR" smtClean="0"/>
              <a:pPr/>
              <a:t>31/07/2014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747-C517-4773-8B17-229D28B9BE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C03-C31B-4DCC-BD09-9E2AEE738499}" type="datetimeFigureOut">
              <a:rPr lang="pt-BR" smtClean="0"/>
              <a:pPr/>
              <a:t>31/07/2014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747-C517-4773-8B17-229D28B9BEA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FC03-C31B-4DCC-BD09-9E2AEE738499}" type="datetimeFigureOut">
              <a:rPr lang="pt-BR" smtClean="0"/>
              <a:pPr/>
              <a:t>31/07/2014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244747-C517-4773-8B17-229D28B9BEA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E244747-C517-4773-8B17-229D28B9BEA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4E7FC03-C31B-4DCC-BD09-9E2AEE738499}" type="datetimeFigureOut">
              <a:rPr lang="pt-BR" smtClean="0"/>
              <a:pPr/>
              <a:t>31/07/2014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4857784" cy="178594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sz="1800" dirty="0">
                <a:latin typeface="Arial" pitchFamily="34" charset="0"/>
                <a:cs typeface="Arial" pitchFamily="34" charset="0"/>
              </a:rPr>
              <a:t>UNIVERSIDADE ABERTA DO SUS</a:t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latin typeface="Arial" pitchFamily="34" charset="0"/>
                <a:cs typeface="Arial" pitchFamily="34" charset="0"/>
              </a:rPr>
              <a:t>Departamento de Medicina Social</a:t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latin typeface="Arial" pitchFamily="34" charset="0"/>
                <a:cs typeface="Arial" pitchFamily="34" charset="0"/>
              </a:rPr>
              <a:t>Curso de Especialização em Saúde da Família</a:t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latin typeface="Arial" pitchFamily="34" charset="0"/>
                <a:cs typeface="Arial" pitchFamily="34" charset="0"/>
              </a:rPr>
              <a:t>Modalidade a Distância</a:t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latin typeface="Arial" pitchFamily="34" charset="0"/>
                <a:cs typeface="Arial" pitchFamily="34" charset="0"/>
              </a:rPr>
              <a:t>Turma 4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2571744"/>
            <a:ext cx="7786742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da Atenção aos portadores de Hipertensão Arterial Sistêmica e Diabetes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Mellitus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 Unidade de Saúde da Família no Município de Paripiranga- BA</a:t>
            </a:r>
          </a:p>
          <a:p>
            <a:pPr algn="ctr">
              <a:spcBef>
                <a:spcPts val="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 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11620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642918"/>
            <a:ext cx="1335087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857488" y="5357826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/>
              <a:t>Elisangela Costa Almeida</a:t>
            </a:r>
          </a:p>
          <a:p>
            <a:pPr algn="r"/>
            <a:r>
              <a:rPr lang="pt-BR" sz="2400" dirty="0" smtClean="0"/>
              <a:t>Orientadora: Maria Emilia Nunes Bueno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0435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7643866" cy="12144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1: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Cadastrar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% dos hipertensos da área de abrangência do Programa;</a:t>
            </a: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2: 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Cadastrar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% dos diabéticos da área de abrangência do Programa.</a:t>
            </a: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/>
          </a:p>
        </p:txBody>
      </p:sp>
      <p:graphicFrame>
        <p:nvGraphicFramePr>
          <p:cNvPr id="5" name="Gráfico 4"/>
          <p:cNvGraphicFramePr/>
          <p:nvPr/>
        </p:nvGraphicFramePr>
        <p:xfrm>
          <a:off x="785786" y="3929066"/>
          <a:ext cx="3429023" cy="198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85786" y="328612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ea typeface="Times New Roman"/>
                <a:cs typeface="Arial" pitchFamily="34" charset="0"/>
              </a:rPr>
              <a:t>Cobertura do programa de atenção ao hipertenso na unidade de saúde.</a:t>
            </a:r>
            <a:endParaRPr lang="pt-BR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4714876" y="3929066"/>
          <a:ext cx="357190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714876" y="328612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ea typeface="Times New Roman"/>
                <a:cs typeface="Arial" pitchFamily="34" charset="0"/>
              </a:rPr>
              <a:t>Cobertura do programa de atenção ao diabético na unidade de saúde.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2910" y="2500306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C00000"/>
                </a:solidFill>
              </a:rPr>
              <a:t>No decorrer dos 4 meses cadastramos 199 hipertensos e 48 diabéticos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292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142984"/>
            <a:ext cx="7572428" cy="15001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Meta 3: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 Buscar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% dos hipertensos faltosos às consultas na unidade de saúde conforme a periodicidade recomendada;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Meta 4: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Buscar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% dos diabéticos faltosos às consultas na unidade de saúde conforme a periodicidade recomendada;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57158" y="4214818"/>
          <a:ext cx="3857652" cy="201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500562" y="4214818"/>
          <a:ext cx="3786214" cy="201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5"/>
          <p:cNvSpPr/>
          <p:nvPr/>
        </p:nvSpPr>
        <p:spPr>
          <a:xfrm>
            <a:off x="357158" y="3643314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Proporção de hipertensos faltosos às consultas com busca ativa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72000" y="364331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Proporção de diabéticos faltosos às consultas com busca ativa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1472" y="2786058"/>
            <a:ext cx="3834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 hipertensos faltosos às consultas.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29124" y="2786058"/>
            <a:ext cx="3687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 diabéticos faltosos às consultas.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971544"/>
          </a:xfrm>
        </p:spPr>
        <p:txBody>
          <a:bodyPr/>
          <a:lstStyle/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5: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Realizar exame clínico apropriado em 100% dos hipertensos;</a:t>
            </a: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6: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Realizar exame clínico apropriado em 100% dos diabéticos.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57159" y="4500570"/>
          <a:ext cx="3929089" cy="181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572000" y="4500570"/>
          <a:ext cx="3786214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385762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Proporção de hipertensos com o exame clínico em dia de acordo com o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protocolo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72000" y="385762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Proporção de diabéticos com o exame clínico em dia de acordo com o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protocolo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5786" y="2571744"/>
            <a:ext cx="72152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O exame  clínico adequado , de acordo com o protocolo, foi realizado em </a:t>
            </a:r>
            <a:r>
              <a:rPr lang="pt-BR" b="1" dirty="0" smtClean="0">
                <a:solidFill>
                  <a:srgbClr val="C00000"/>
                </a:solidFill>
              </a:rPr>
              <a:t>187 hipertensos e 43 </a:t>
            </a:r>
            <a:r>
              <a:rPr lang="pt-BR" b="1" dirty="0" smtClean="0">
                <a:solidFill>
                  <a:srgbClr val="C00000"/>
                </a:solidFill>
              </a:rPr>
              <a:t>diabéticos atendidos  durante a intervenção.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42984"/>
            <a:ext cx="7615262" cy="17573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7: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Garantir 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% dos hipertensos a realização de exames complementares em dia de acordo com o protocolo;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8: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Garantir 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% dos diabéticos a realização de exames complementares em dia de acordo com o protocolo;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357158" y="4429132"/>
          <a:ext cx="3571900" cy="169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625340" y="4429132"/>
          <a:ext cx="3661436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357158" y="3643314"/>
            <a:ext cx="3643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Proporção de hipertensos com os exames complementares em dia de acordo com o protocolo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43438" y="3643314"/>
            <a:ext cx="3643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Proporção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de diabéticos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com os exames complementares em dia de acordo com o protocolo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5786" y="285749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Atingimos </a:t>
            </a:r>
            <a:r>
              <a:rPr lang="pt-BR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186 hipertensos dos 199 </a:t>
            </a:r>
            <a:r>
              <a:rPr lang="pt-BR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cadastrados e </a:t>
            </a:r>
            <a:r>
              <a:rPr lang="pt-BR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43 diabéticos de um total de 48 cadastrados com exames complementares em dia. </a:t>
            </a:r>
            <a:endParaRPr lang="pt-BR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7620000" cy="48006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 9: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Garantir a totalidade da prescrição de medicamentos da farmácia popular para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% dos hipertensos cadastrados na unidade de saúde;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 10: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Garantir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 totalidade da prescrição de medicamentos da farmácia popular para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% dos diabéticos cadastrados na unidade de saúde.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pt-BR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Durante 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os quatro meses de intervenção conseguimos que 100% dos hipertensos e diabéticos recebessem a prescrição da medicação para ser dispensada na farmácia básica municipal ou popular.</a:t>
            </a:r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14422"/>
            <a:ext cx="7620000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11: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Manter ficha de acompanhamento de 100% dos hipertensos cadastrados na unidade de saúde;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12: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Manter ficha de acompanhamento de 100% dos diabéticos cadastrados na unidade de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saúde.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C00000"/>
                </a:solidFill>
              </a:rPr>
              <a:t>Conseguimos atingir a meta estipulada inicialmente em todos os meses de </a:t>
            </a:r>
            <a:r>
              <a:rPr lang="pt-BR" sz="1800" b="1" dirty="0" smtClean="0">
                <a:solidFill>
                  <a:srgbClr val="C00000"/>
                </a:solidFill>
              </a:rPr>
              <a:t>intervenção tanto para os hipertensos quanto para os diabéticos</a:t>
            </a:r>
            <a:endParaRPr lang="pt-BR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0034" y="4786322"/>
            <a:ext cx="4000528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Fichas-espelho.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Planilha de coleta de dados.</a:t>
            </a:r>
            <a:endParaRPr lang="pt-BR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142984"/>
            <a:ext cx="7620000" cy="48006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13: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estratificação do risco cardiovascular em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% dos hipertensos cadastrados na unidade de saúde;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14: 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Realizar estratificação do risco cardiovascular em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% dos diabéticos cadastrados na unidade de saúde.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C00000"/>
                </a:solidFill>
              </a:rPr>
              <a:t>Nos quatro meses de intervenção conseguimos alcançar a meta estipulada inicialmente e avaliamos o risco cardiovascular para todos os usuários hipertensos e diabéticos cadastrados no programa.  Também realizamos o encaminhamento para o serviço especializado quando necessário e relatamos em registros. </a:t>
            </a:r>
            <a:endParaRPr lang="pt-B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620000" cy="1143000"/>
          </a:xfrm>
        </p:spPr>
        <p:txBody>
          <a:bodyPr/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7715304" cy="178595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15: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Garantir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avaliação odontológica 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% dos pacientes hipertensos;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16: 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Garantir avaliação odontológica 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% dos pacientes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diabéticos.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57158" y="4572008"/>
          <a:ext cx="3714776" cy="172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429125" y="4572009"/>
          <a:ext cx="3857652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392906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Proporção de hipertensos com avaliação odontológica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29124" y="4000504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Proporção de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com avaliação odontológica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5786" y="300037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C00000"/>
                </a:solidFill>
              </a:rPr>
              <a:t>61 </a:t>
            </a:r>
            <a:r>
              <a:rPr lang="pt-BR" dirty="0" smtClean="0">
                <a:solidFill>
                  <a:srgbClr val="C00000"/>
                </a:solidFill>
              </a:rPr>
              <a:t>hipertensos e 25 diabéticos realizaram  avaliação </a:t>
            </a:r>
            <a:r>
              <a:rPr lang="pt-BR" dirty="0" smtClean="0">
                <a:solidFill>
                  <a:srgbClr val="C00000"/>
                </a:solidFill>
              </a:rPr>
              <a:t>odontológica.</a:t>
            </a:r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142984"/>
            <a:ext cx="7686700" cy="242889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Metas 17 e 18: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Garantir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orientação nutricional sobre alimentação saudável a 100% dos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hipertensos e diabéticos;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Metas 19 e 20: 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Garantir orientação em relação à prática de atividade física regular 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% dos pacientes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hipertensos e diabéticos;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Metas 21 e 22: 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Garantir orientação sobre os riscos do tabagismo a 100% dos pacientes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hipertensos e diabéticos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42910" y="3429000"/>
            <a:ext cx="8143932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Todas as metas foram alcançadas;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ações de promoção à saúde se desenvolveram sob a forma de:</a:t>
            </a:r>
          </a:p>
          <a:p>
            <a:pPr lvl="1" algn="just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Palestras;</a:t>
            </a:r>
          </a:p>
          <a:p>
            <a:pPr lvl="1" algn="just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Orientações 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durante os atendimentos individuais;</a:t>
            </a:r>
          </a:p>
          <a:p>
            <a:pPr lvl="1" algn="just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Orientações em salas de espera e visitas domiciliares.</a:t>
            </a:r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Importância da intervenção:</a:t>
            </a:r>
          </a:p>
          <a:p>
            <a:pPr lvl="1"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Para a equipe:</a:t>
            </a:r>
          </a:p>
          <a:p>
            <a:pPr lvl="2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Possibilitou uma maior capacitação da equipe;</a:t>
            </a:r>
          </a:p>
          <a:p>
            <a:pPr lvl="2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Maior integração dos profissionais da equipe;</a:t>
            </a:r>
          </a:p>
          <a:p>
            <a:pPr lvl="2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Maior conhecimento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população adstrita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971550" lvl="1" indent="-457200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971550" lvl="1" indent="-457200"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Para o serviço:</a:t>
            </a:r>
          </a:p>
          <a:p>
            <a:pPr lvl="2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Qualificação e padronização da atenção à saúde dos hipertensos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diabéticos;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Implantação de um registro específico;</a:t>
            </a:r>
          </a:p>
          <a:p>
            <a:pPr lvl="2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Melhor organização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 processo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trabalho.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 diabetes mellitus e a hipertensão arterial sistêmica são importantes problemas de saúde pública com elevado risco de desencadeamento de complicações cardiovasculares, encefálicas, coronarianas, renais e vasculares periféricas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entanto, é comprovado que os benefícios da redução de fatores de risco para doenças cardiovasculares são significativos em indivíduos com diabetes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melittus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 o controle da hipertensão arterial tem se mostrado eficaz na redução de complicações em pacientes com diabetes e hipertensão.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12140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7620000" cy="480060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Importância da intervenção:</a:t>
            </a:r>
          </a:p>
          <a:p>
            <a:pPr lvl="1"/>
            <a:r>
              <a:rPr lang="pt-BR" b="1" dirty="0" smtClean="0">
                <a:latin typeface="Arial" pitchFamily="34" charset="0"/>
                <a:cs typeface="Arial" pitchFamily="34" charset="0"/>
              </a:rPr>
              <a:t>Para a comunidade:</a:t>
            </a:r>
          </a:p>
          <a:p>
            <a:pPr lvl="2"/>
            <a:r>
              <a:rPr lang="pt-BR" sz="2000" dirty="0" smtClean="0">
                <a:latin typeface="Arial" pitchFamily="34" charset="0"/>
                <a:cs typeface="Arial" pitchFamily="34" charset="0"/>
              </a:rPr>
              <a:t>Promoveu um maior engajamento público;</a:t>
            </a:r>
          </a:p>
          <a:p>
            <a:pPr lvl="2"/>
            <a:r>
              <a:rPr lang="pt-BR" sz="2000" dirty="0" smtClean="0">
                <a:latin typeface="Arial" pitchFamily="34" charset="0"/>
                <a:cs typeface="Arial" pitchFamily="34" charset="0"/>
              </a:rPr>
              <a:t>Qualificação do atendimento;</a:t>
            </a:r>
          </a:p>
          <a:p>
            <a:pPr lvl="2"/>
            <a:r>
              <a:rPr lang="pt-BR" sz="2000" dirty="0" smtClean="0">
                <a:latin typeface="Arial" pitchFamily="34" charset="0"/>
                <a:cs typeface="Arial" pitchFamily="34" charset="0"/>
              </a:rPr>
              <a:t>Propiciou uma ampliação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cobertura;</a:t>
            </a:r>
          </a:p>
          <a:p>
            <a:pPr lvl="2"/>
            <a:r>
              <a:rPr lang="pt-BR" sz="2000" dirty="0" smtClean="0">
                <a:latin typeface="Arial" pitchFamily="34" charset="0"/>
                <a:cs typeface="Arial" pitchFamily="34" charset="0"/>
              </a:rPr>
              <a:t>Propiciou melhoria na relação entre profissional e usuário;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000" dirty="0" smtClean="0">
                <a:latin typeface="Arial" pitchFamily="34" charset="0"/>
                <a:cs typeface="Arial" pitchFamily="34" charset="0"/>
              </a:rPr>
              <a:t>Propiciou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um controle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adequado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da HAS e DM</a:t>
            </a:r>
          </a:p>
          <a:p>
            <a:pPr marL="8255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82550" algn="l"/>
              </a:tabLst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intervenção foi incorporada na unidade e o que foi modificado no atendimento continua a ser seguido após os resultados, pois como foi 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exposto, houve 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uma melhora significativa na procura pelo serviço de saúde.</a:t>
            </a:r>
            <a:endParaRPr lang="pt-B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Reflexão crítica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A especialização oportunizou: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dquirir </a:t>
            </a:r>
            <a:r>
              <a:rPr lang="pt-BR" dirty="0">
                <a:latin typeface="Arial" pitchFamily="34" charset="0"/>
                <a:cs typeface="Arial" pitchFamily="34" charset="0"/>
              </a:rPr>
              <a:t>qualificação da prática profissional, e hoje me sinto mais preparada para traçar intervenções no serviço e colocá-las em prática.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Isso </a:t>
            </a:r>
            <a:r>
              <a:rPr lang="pt-BR" dirty="0">
                <a:latin typeface="Arial" pitchFamily="34" charset="0"/>
                <a:cs typeface="Arial" pitchFamily="34" charset="0"/>
              </a:rPr>
              <a:t>será de grande importância para ampliar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qualidade no atendimento à saúde da população e, consequentemente, a melhoria do serviço de saúde do município.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ualificação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da prática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profissional, em destaque os </a:t>
            </a:r>
            <a:r>
              <a:rPr lang="pt-BR" dirty="0">
                <a:latin typeface="Arial" pitchFamily="34" charset="0"/>
                <a:cs typeface="Arial" pitchFamily="34" charset="0"/>
              </a:rPr>
              <a:t>casos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clínicos, os </a:t>
            </a:r>
            <a:r>
              <a:rPr lang="pt-BR" dirty="0">
                <a:latin typeface="Arial" pitchFamily="34" charset="0"/>
                <a:cs typeface="Arial" pitchFamily="34" charset="0"/>
              </a:rPr>
              <a:t>conteúdos didáticos sobre saúde coletiva e insumos técnicos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científicos.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0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Referências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BRASIL. Ministério da Saúde, Diabetes Mellitus: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O que todos precisam saber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Brasília, 1997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BRASIL. Ministério da Saúde. Diabetes mellitus: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Guia básico para diagnóstico e tratamento.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2.ed, Brasília, 1997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BRASIL. Ministério da Saúde.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Abordagem nutricional em diabetes mellitus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Brasília, 2000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BRASIL. Ministério da Saúde.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Análise da Estratégia Global para Alimentação Saudável, Atividade Física e Saúde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Brasília, abril de 2004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Hipertensão arterial sistêmica para o Sistema Único de Saúde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Brasília; 2006. Disponível em:&lt;http://bvsms.saude.gov.br/bvs/publicacoes/caderno_atencao_basica15.pdf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BRASIL. Ministério da Saúde.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Pratique Saúde contra a Hipertensão Arterial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Disponível em: &lt;http://portal.saude.gov.br/portal/saude/visualizar_texto.cfm?idtxt=23616&amp;janela=1&gt;. 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BRASIL. Ministério da saúde. Atenção qualificada e Humanizada. Manual Técnico. Brasília, 2006.</a:t>
            </a:r>
          </a:p>
        </p:txBody>
      </p:sp>
    </p:spTree>
    <p:extLst>
      <p:ext uri="{BB962C8B-B14F-4D97-AF65-F5344CB8AC3E}">
        <p14:creationId xmlns="" xmlns:p14="http://schemas.microsoft.com/office/powerpoint/2010/main" val="34270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usuario\Downloads\foto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70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usuario\Downloads\foto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0659"/>
            <a:ext cx="7560839" cy="6030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72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C:\Users\usuario\Downloads\foto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7808416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36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C:\Users\usuario\Downloads\foto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76644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03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endParaRPr lang="pt-BR" sz="6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OBRIGADa</a:t>
            </a:r>
            <a:r>
              <a:rPr lang="pt-BR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!</a:t>
            </a:r>
            <a:endParaRPr lang="pt-BR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Caracterização  do 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500" b="1" dirty="0" smtClean="0">
                <a:latin typeface="Arial" pitchFamily="34" charset="0"/>
                <a:cs typeface="Arial" pitchFamily="34" charset="0"/>
              </a:rPr>
              <a:t>Paripiranga – BA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Localiza-se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na Zona Fisiográfica do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Nordeste, totalmente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incluído no Polígono das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Secas;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Limita-se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com os municípios de Cícero Dantas, Jeremoabo, Simão Dias e Poço Verde, os dois últimos do estado de Sergipe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Distante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250 km da capital do estado. 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População 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constituída por 29 mil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habitantes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Dispõe de uma UBS com duas equipes de saúde da família prestando atendimento aos pacientes da zona urbana.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0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Caracterização  do 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zona rural é coberta pelo Programa de Agentes Comunitários de Saúde (PACS);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está em andamento a implantação do Núcleo de Apoio da Saúde da Família (NASF);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Não dispomos de Centro de Especialidade Odontológica (CEO);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serviço hospitalar disponível é somente de urgência e emergência, não dispondo da parte de internamento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Caracterização da UBS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Duas equipes de saúde da família que atende a área urbana, denominadas área 1(4021 pessoas) e área 5(3744 pessoas).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Rampas de acesso para cadeirantes e banheiro adaptado, sendo inviável para deficientes visuais, pois não temos corrimão e piso adequado.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Existência do conselho local de saúde.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Atendimentos agendados com disponibilidade para consultas que tem que ser realizada no dia.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Não temos sala específica para acolhimento.</a:t>
            </a:r>
          </a:p>
          <a:p>
            <a:endParaRPr lang="pt-BR" sz="25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9462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Caracterização da UBS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A UBS foi construída recentemente, há 28 meses antes da intervenção , antes não tínhamos Unidade básica, os atendimentos eram realizados no hospital Municipal.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Não temos dados de como era antes, pois não existia cadastro e acompanhamento mensal dos pacientes, apenas era realizado o atendimento de urgência.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Os usuários que fazem uso de medicação de uso contínuo não eram avaliados mensalmente.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Os usuários procuravam atendimento particular.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8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5860"/>
            <a:ext cx="7786742" cy="528641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Geral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Melhorar a atenção aos adultos portadores de Hipertensão Arterial Sistêmica e/ou Diabetes Mellitus.</a:t>
            </a:r>
            <a:endParaRPr lang="pt-BR" sz="34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Específicos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Ampliar a cobertura a hipertensos e diabéticos;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Melhorar a adesão do portador de HAS/DM ao programa;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Melhorar a qualidade do atendimento ao paciente hipertenso ou diabético realizado na unidade de saúde;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Melhorar o registro das informações dos portadores de HAS e DM;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Mapear hipertensos e diabéticos diagnosticados com risco para doença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cardiovascular;</a:t>
            </a:r>
            <a:endParaRPr lang="pt-BR" sz="34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Desenvolver ações de promoção à saúde.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6013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presente estudo se constitui em um projeto de intervenção que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foi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desenvolvido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um período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16 semanas no município de Paripiranga-BA, na área de ESF da zona urbana. Para alcançar os objetivos deste estudo,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foram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desenvolvidas ações em quatro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eixos: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avaliação;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gestão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serviço;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engajamento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público;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qualificação da prática clínica. </a:t>
            </a:r>
          </a:p>
        </p:txBody>
      </p:sp>
    </p:spTree>
    <p:extLst>
      <p:ext uri="{BB962C8B-B14F-4D97-AF65-F5344CB8AC3E}">
        <p14:creationId xmlns="" xmlns:p14="http://schemas.microsoft.com/office/powerpoint/2010/main" val="4812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Logística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357298"/>
            <a:ext cx="7620000" cy="608182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Manual </a:t>
            </a:r>
            <a:r>
              <a:rPr lang="pt-BR" dirty="0">
                <a:latin typeface="Arial" pitchFamily="34" charset="0"/>
                <a:cs typeface="Arial" pitchFamily="34" charset="0"/>
              </a:rPr>
              <a:t>Técnico do programa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dirty="0">
                <a:latin typeface="Arial" pitchFamily="34" charset="0"/>
                <a:cs typeface="Arial" pitchFamily="34" charset="0"/>
              </a:rPr>
              <a:t>HIPERDIA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dirty="0">
                <a:latin typeface="Arial" pitchFamily="34" charset="0"/>
                <a:cs typeface="Arial" pitchFamily="34" charset="0"/>
              </a:rPr>
              <a:t>Ministério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Saúde;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" pitchFamily="34" charset="0"/>
                <a:cs typeface="Arial" pitchFamily="34" charset="0"/>
              </a:rPr>
              <a:t>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ivro </a:t>
            </a:r>
            <a:r>
              <a:rPr lang="pt-BR" dirty="0">
                <a:latin typeface="Arial" pitchFamily="34" charset="0"/>
                <a:cs typeface="Arial" pitchFamily="34" charset="0"/>
              </a:rPr>
              <a:t>com registro de todos os dados e atividades realizadas com os pacientes no decorrer 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atendimento;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Organização dos </a:t>
            </a:r>
            <a:r>
              <a:rPr lang="pt-BR" dirty="0">
                <a:latin typeface="Arial" pitchFamily="34" charset="0"/>
                <a:cs typeface="Arial" pitchFamily="34" charset="0"/>
              </a:rPr>
              <a:t>registros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especifico;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Acolhimento;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Visitas Domiciliares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Trabalhamos com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319 usuários hipertensos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79 usuários diabéticos.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117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404</TotalTime>
  <Words>1526</Words>
  <Application>Microsoft Office PowerPoint</Application>
  <PresentationFormat>Apresentação na tela (4:3)</PresentationFormat>
  <Paragraphs>151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Adjacência</vt:lpstr>
      <vt:lpstr> UNIVERSIDADE ABERTA DO SUS UNIVERSIDADE FEDERAL DE PELOTAS Departamento de Medicina Social Curso de Especialização em Saúde da Família Modalidade a Distância Turma 4</vt:lpstr>
      <vt:lpstr>Introdução</vt:lpstr>
      <vt:lpstr>Caracterização  do município</vt:lpstr>
      <vt:lpstr>Caracterização  do município</vt:lpstr>
      <vt:lpstr>Caracterização da UBS</vt:lpstr>
      <vt:lpstr>Caracterização da UBS</vt:lpstr>
      <vt:lpstr>Objetivos</vt:lpstr>
      <vt:lpstr>Metodologia</vt:lpstr>
      <vt:lpstr>Logística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Reflexão crítica</vt:lpstr>
      <vt:lpstr>Referências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Maria Emilia</cp:lastModifiedBy>
  <cp:revision>41</cp:revision>
  <dcterms:created xsi:type="dcterms:W3CDTF">2014-07-10T23:47:08Z</dcterms:created>
  <dcterms:modified xsi:type="dcterms:W3CDTF">2014-07-31T10:17:38Z</dcterms:modified>
</cp:coreProperties>
</file>