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6" r:id="rId8"/>
    <p:sldId id="271" r:id="rId9"/>
    <p:sldId id="272" r:id="rId10"/>
    <p:sldId id="273" r:id="rId11"/>
    <p:sldId id="278" r:id="rId12"/>
    <p:sldId id="279" r:id="rId13"/>
    <p:sldId id="281" r:id="rId14"/>
    <p:sldId id="285" r:id="rId15"/>
    <p:sldId id="292" r:id="rId16"/>
    <p:sldId id="293" r:id="rId17"/>
    <p:sldId id="294" r:id="rId18"/>
    <p:sldId id="300" r:id="rId19"/>
    <p:sldId id="304" r:id="rId20"/>
    <p:sldId id="306" r:id="rId21"/>
    <p:sldId id="30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Semanas%20de%20Interven&#231;&#227;o\Interven&#231;&#227;o%20semana%2015\Planilha%20de%20coleta%20de%20dados%20Pr&#233;-natal%20Final.Dra.Elizabet%20L&#243;pez%20Mart&#237;nez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uerp&#233;rio%20Final.Dra.Elizabet%20L&#243;pez%20Mart&#237;nez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r&#233;-natal%20Final.Dra.Elizabet%20L&#243;pez%20Mart&#237;nez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r&#233;-natal%20Final.Dra.Elizabet%20L&#243;pez%20Mart&#237;nez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r&#233;-natal%20Final.Dra.Elizabet%20L&#243;pez%20Mart&#237;nez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r&#233;-natal%20Final.Dra.Elizabet%20L&#243;pez%20Mart&#237;nez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r&#233;-natal%20Final.Dra.Elizabet%20L&#243;pez%20Mart&#237;nez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uerp&#233;rio%20Final.Dra.Elizabet%20L&#243;pez%20Mart&#237;nez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uerp&#233;rio%20Final.Dra.Elizabet%20L&#243;pez%20Mart&#237;nez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tor\Documents\cosas%20finales\Planilha%20de%20coleta%20de%20dados%20Puerp&#233;rio%20Final.Dra.Elizabet%20L&#243;pez%20Mart&#237;nez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05376"/>
        <c:axId val="24806912"/>
      </c:barChart>
      <c:catAx>
        <c:axId val="2480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4806912"/>
        <c:crosses val="autoZero"/>
        <c:auto val="1"/>
        <c:lblAlgn val="ctr"/>
        <c:lblOffset val="100"/>
        <c:noMultiLvlLbl val="0"/>
      </c:catAx>
      <c:valAx>
        <c:axId val="248069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48053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53824"/>
        <c:axId val="23055360"/>
      </c:barChart>
      <c:catAx>
        <c:axId val="2305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55360"/>
        <c:crosses val="autoZero"/>
        <c:auto val="1"/>
        <c:lblAlgn val="ctr"/>
        <c:lblOffset val="100"/>
        <c:noMultiLvlLbl val="0"/>
      </c:catAx>
      <c:valAx>
        <c:axId val="230553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538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0.7</c:v>
                </c:pt>
                <c:pt idx="1">
                  <c:v>0.65</c:v>
                </c:pt>
                <c:pt idx="2">
                  <c:v>0.65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01824"/>
        <c:axId val="25103360"/>
      </c:barChart>
      <c:catAx>
        <c:axId val="2510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5103360"/>
        <c:crosses val="autoZero"/>
        <c:auto val="1"/>
        <c:lblAlgn val="ctr"/>
        <c:lblOffset val="100"/>
        <c:noMultiLvlLbl val="0"/>
      </c:catAx>
      <c:valAx>
        <c:axId val="2510336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5101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44704"/>
        <c:axId val="25154688"/>
      </c:barChart>
      <c:catAx>
        <c:axId val="2514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154688"/>
        <c:crosses val="autoZero"/>
        <c:auto val="1"/>
        <c:lblAlgn val="ctr"/>
        <c:lblOffset val="100"/>
        <c:noMultiLvlLbl val="0"/>
      </c:catAx>
      <c:valAx>
        <c:axId val="251546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1447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01267224409449"/>
          <c:y val="4.2397206274216427E-2"/>
          <c:w val="0.85234149442257223"/>
          <c:h val="0.861938011954038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0.85</c:v>
                </c:pt>
                <c:pt idx="1">
                  <c:v>0.8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10240"/>
        <c:axId val="50009216"/>
      </c:barChart>
      <c:catAx>
        <c:axId val="2521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09216"/>
        <c:crosses val="autoZero"/>
        <c:auto val="1"/>
        <c:lblAlgn val="ctr"/>
        <c:lblOffset val="100"/>
        <c:noMultiLvlLbl val="0"/>
      </c:catAx>
      <c:valAx>
        <c:axId val="500092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2102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3712331816512"/>
          <c:y val="4.5560116528846575E-2"/>
          <c:w val="0.85088529614271591"/>
          <c:h val="0.86709932802608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0.55000000000000004</c:v>
                </c:pt>
                <c:pt idx="1">
                  <c:v>0.5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42368"/>
        <c:axId val="50043904"/>
      </c:barChart>
      <c:catAx>
        <c:axId val="5004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43904"/>
        <c:crosses val="autoZero"/>
        <c:auto val="1"/>
        <c:lblAlgn val="ctr"/>
        <c:lblOffset val="100"/>
        <c:noMultiLvlLbl val="0"/>
      </c:catAx>
      <c:valAx>
        <c:axId val="500439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42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0.45</c:v>
                </c:pt>
                <c:pt idx="1">
                  <c:v>0.7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65408"/>
        <c:axId val="50066944"/>
      </c:barChart>
      <c:catAx>
        <c:axId val="5006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66944"/>
        <c:crosses val="autoZero"/>
        <c:auto val="1"/>
        <c:lblAlgn val="ctr"/>
        <c:lblOffset val="100"/>
        <c:noMultiLvlLbl val="0"/>
      </c:catAx>
      <c:valAx>
        <c:axId val="50066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654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681536"/>
        <c:axId val="71683072"/>
      </c:barChart>
      <c:catAx>
        <c:axId val="7168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683072"/>
        <c:crosses val="autoZero"/>
        <c:auto val="1"/>
        <c:lblAlgn val="ctr"/>
        <c:lblOffset val="100"/>
        <c:noMultiLvlLbl val="0"/>
      </c:catAx>
      <c:valAx>
        <c:axId val="716830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6815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Indicadores!$D$17:$G$17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Indicadores!$D$18:$G$18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08032"/>
        <c:axId val="71718016"/>
      </c:barChart>
      <c:catAx>
        <c:axId val="7170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718016"/>
        <c:crosses val="autoZero"/>
        <c:auto val="1"/>
        <c:lblAlgn val="ctr"/>
        <c:lblOffset val="100"/>
        <c:noMultiLvlLbl val="0"/>
      </c:catAx>
      <c:valAx>
        <c:axId val="717180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7080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61280"/>
        <c:axId val="23008384"/>
      </c:barChart>
      <c:catAx>
        <c:axId val="7176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08384"/>
        <c:crosses val="autoZero"/>
        <c:auto val="1"/>
        <c:lblAlgn val="ctr"/>
        <c:lblOffset val="100"/>
        <c:noMultiLvlLbl val="0"/>
      </c:catAx>
      <c:valAx>
        <c:axId val="230083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761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05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10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46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24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96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91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27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26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37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85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FDD2-E5FF-41FB-80BC-237D8B078585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8111-0B89-4EE7-A07C-4305B5B9C0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0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450" y="281558"/>
            <a:ext cx="7166981" cy="149817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UNIVERSIDADE FEDERAL DE PELOTAS</a:t>
            </a:r>
            <a:r>
              <a:rPr lang="es-NI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/>
            </a:r>
            <a:br>
              <a:rPr lang="es-NI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Departamento de Medicina Social</a:t>
            </a:r>
            <a:r>
              <a:rPr lang="es-NI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/>
            </a:r>
            <a:br>
              <a:rPr lang="es-NI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Curso de Especialização em Saúde da Família</a:t>
            </a:r>
            <a:r>
              <a:rPr lang="es-NI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/>
            </a:r>
            <a:br>
              <a:rPr lang="es-NI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endParaRPr lang="pt-BR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pt-BR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Trabalho de Conclusão de Curso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pt-BR" sz="2400" dirty="0" smtClean="0"/>
          </a:p>
          <a:p>
            <a:endParaRPr lang="pt-BR" sz="2800" dirty="0"/>
          </a:p>
          <a:p>
            <a:pPr marL="0" indent="0" algn="ctr"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Qualificação da atenção ao pré-natal e puerpério na USF João Pereira de Oliveira, Manicoré- AM.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Elizabet López Martínez.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Pelotas,2015</a:t>
            </a:r>
          </a:p>
        </p:txBody>
      </p:sp>
      <p:pic>
        <p:nvPicPr>
          <p:cNvPr id="4" name="Imagem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57" y="457200"/>
            <a:ext cx="1146894" cy="114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8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Pré-natal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904656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da atenção ao pré-natal e puerpério realizado na Unidade.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2.2: Realizar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pelo menos um exame ginecológico por trimestre em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14/20 (70%)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20/20 (100%)   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20/20 (100%)          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20/20 (100%)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738180"/>
              </p:ext>
            </p:extLst>
          </p:nvPr>
        </p:nvGraphicFramePr>
        <p:xfrm>
          <a:off x="3995936" y="3645024"/>
          <a:ext cx="4962525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3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es-NI" sz="2800" b="1" dirty="0" err="1" smtClean="0">
                <a:latin typeface="Arial" pitchFamily="34" charset="0"/>
                <a:cs typeface="Arial" pitchFamily="34" charset="0"/>
              </a:rPr>
              <a:t>Pré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-natal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54461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51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5100" dirty="0" smtClean="0">
                <a:latin typeface="Arial" pitchFamily="34" charset="0"/>
                <a:cs typeface="Arial" pitchFamily="34" charset="0"/>
              </a:rPr>
              <a:t>2: Melhorar </a:t>
            </a:r>
            <a:r>
              <a:rPr lang="pt-BR" sz="5100" dirty="0">
                <a:latin typeface="Arial" pitchFamily="34" charset="0"/>
                <a:cs typeface="Arial" pitchFamily="34" charset="0"/>
              </a:rPr>
              <a:t>a qualidade da atenção ao pré-natal e puerpério realizado na Unidade.</a:t>
            </a:r>
          </a:p>
          <a:p>
            <a:pPr algn="just">
              <a:lnSpc>
                <a:spcPct val="120000"/>
              </a:lnSpc>
            </a:pPr>
            <a:r>
              <a:rPr lang="pt-BR" sz="51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5100" dirty="0" smtClean="0">
                <a:latin typeface="Arial" pitchFamily="34" charset="0"/>
                <a:cs typeface="Arial" pitchFamily="34" charset="0"/>
              </a:rPr>
              <a:t>2.4: Garantir </a:t>
            </a:r>
            <a:r>
              <a:rPr lang="pt-BR" sz="5100" dirty="0">
                <a:latin typeface="Arial" pitchFamily="34" charset="0"/>
                <a:cs typeface="Arial" pitchFamily="34" charset="0"/>
              </a:rPr>
              <a:t>a 100% das gestantes com vacina antitetânica em </a:t>
            </a:r>
            <a:r>
              <a:rPr lang="pt-BR" sz="5100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sz="5100" dirty="0" smtClean="0">
                <a:latin typeface="Arial" pitchFamily="34" charset="0"/>
                <a:cs typeface="Arial" pitchFamily="34" charset="0"/>
              </a:rPr>
              <a:t>•  Mês </a:t>
            </a:r>
            <a:r>
              <a:rPr lang="pt-BR" sz="5100" dirty="0">
                <a:latin typeface="Arial" pitchFamily="34" charset="0"/>
                <a:cs typeface="Arial" pitchFamily="34" charset="0"/>
              </a:rPr>
              <a:t>1: </a:t>
            </a:r>
            <a:r>
              <a:rPr lang="pt-BR" sz="5100" dirty="0" smtClean="0">
                <a:latin typeface="Arial" pitchFamily="34" charset="0"/>
                <a:cs typeface="Arial" pitchFamily="34" charset="0"/>
              </a:rPr>
              <a:t>17/20 (85%)                           </a:t>
            </a:r>
            <a:endParaRPr lang="pt-BR" sz="5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51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5100" dirty="0" smtClean="0">
                <a:latin typeface="Arial" pitchFamily="34" charset="0"/>
                <a:cs typeface="Arial" pitchFamily="34" charset="0"/>
              </a:rPr>
              <a:t>16/20 (80%)</a:t>
            </a:r>
            <a:endParaRPr lang="pt-BR" sz="5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5100" dirty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5100" dirty="0" smtClean="0">
                <a:latin typeface="Arial" pitchFamily="34" charset="0"/>
                <a:cs typeface="Arial" pitchFamily="34" charset="0"/>
              </a:rPr>
              <a:t>20/20 (100%)</a:t>
            </a:r>
            <a:endParaRPr lang="pt-BR" sz="5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5100" dirty="0">
                <a:latin typeface="Arial" pitchFamily="34" charset="0"/>
                <a:cs typeface="Arial" pitchFamily="34" charset="0"/>
              </a:rPr>
              <a:t>Mês 4: 20/20 (100%)</a:t>
            </a:r>
          </a:p>
          <a:p>
            <a:pPr>
              <a:lnSpc>
                <a:spcPct val="150000"/>
              </a:lnSpc>
            </a:pPr>
            <a:endParaRPr lang="pt-BR" sz="51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083983"/>
              </p:ext>
            </p:extLst>
          </p:nvPr>
        </p:nvGraphicFramePr>
        <p:xfrm>
          <a:off x="4067944" y="3284984"/>
          <a:ext cx="4876800" cy="332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42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92088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Pré-natal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616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Objetivo 2: Melhorar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a qualidade da atenção ao pré-natal e puerpério realizado na Unidade.</a:t>
            </a:r>
          </a:p>
          <a:p>
            <a:pPr algn="just">
              <a:lnSpc>
                <a:spcPct val="12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2.5: Garantir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100% das nossas gestantes com vacina contra hepatite B em dia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 •  Mês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1: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11/20 (55%)                            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10/20 (50%)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20/20 (100%)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4: 20/20 (100%)</a:t>
            </a:r>
          </a:p>
          <a:p>
            <a:pPr>
              <a:lnSpc>
                <a:spcPct val="150000"/>
              </a:lnSpc>
            </a:pP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/>
              <a:t>                                   </a:t>
            </a:r>
            <a:endParaRPr lang="pt-BR" dirty="0"/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808144"/>
              </p:ext>
            </p:extLst>
          </p:nvPr>
        </p:nvGraphicFramePr>
        <p:xfrm>
          <a:off x="3995936" y="3356992"/>
          <a:ext cx="4829175" cy="309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2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s-NI" sz="3200" b="1" dirty="0">
                <a:latin typeface="Arial" pitchFamily="34" charset="0"/>
                <a:cs typeface="Arial" pitchFamily="34" charset="0"/>
              </a:rPr>
              <a:t>Objetivo, Metas e Resultados. Pré-natal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579296" cy="5760640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2: 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da atenção ao pré-natal e puerpério realizado na Unidade.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2.6: Garantir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primeira consulta odontológica programática para 100% das gestantes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cadastradas.</a:t>
            </a:r>
          </a:p>
          <a:p>
            <a:endParaRPr lang="pt-BR" dirty="0" smtClean="0"/>
          </a:p>
          <a:p>
            <a:endParaRPr lang="pt-BR" dirty="0"/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•   Mês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9/20 (45%)                         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14/20 (70%)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20/20 (100%)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20/20 (100%)</a:t>
            </a:r>
            <a:endParaRPr lang="pt-BR" sz="2400" dirty="0" smtClean="0"/>
          </a:p>
        </p:txBody>
      </p:sp>
      <p:graphicFrame>
        <p:nvGraphicFramePr>
          <p:cNvPr id="4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07533"/>
              </p:ext>
            </p:extLst>
          </p:nvPr>
        </p:nvGraphicFramePr>
        <p:xfrm>
          <a:off x="4139952" y="3429000"/>
          <a:ext cx="4876800" cy="328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7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s-NI" sz="3200" b="1" dirty="0">
                <a:latin typeface="Arial" pitchFamily="34" charset="0"/>
                <a:cs typeface="Arial" pitchFamily="34" charset="0"/>
              </a:rPr>
              <a:t>Objetivo, Metas e Resultados. Pré-natal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4: Promover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saúde no pré-natal.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4.1: Garantir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100% das gestantes orientação nutricional durante a gestação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4.2: Promover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aleitamento materno junto a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4.3: 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gestantes sobre os cuidados com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recém-nascido. 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4.4: 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gestantes sobre anticoncepção após o parto.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•   Mês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20/20                          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20/20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Mês 3: 20/20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Mês 4: 20/20</a:t>
            </a:r>
            <a:endParaRPr lang="pt-BR" sz="2400" dirty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996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es-NI" sz="2800" b="1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1: Ampliar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cobertura da atenção a puérperas.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1.1: Garantir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100% das puérperas cadastradas no programa de Pré-Natal e Puerpério da Unidade de Saúde consulta puerperal antes dos 42 dias após o parto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4/4 (100%)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2: 8/8 (100%)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 7/7 (100%)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9/9 (100%)</a:t>
            </a:r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811420"/>
              </p:ext>
            </p:extLst>
          </p:nvPr>
        </p:nvGraphicFramePr>
        <p:xfrm>
          <a:off x="3995936" y="3645024"/>
          <a:ext cx="4916129" cy="2940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0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Resultados. </a:t>
            </a:r>
            <a:r>
              <a:rPr lang="es-NI" sz="2800" b="1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8863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2: Melhorar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a qualidade da atenção às puérperas na Unidade de Saúde.</a:t>
            </a:r>
          </a:p>
          <a:p>
            <a:pPr algn="just">
              <a:lnSpc>
                <a:spcPct val="12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2.1: Examinar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as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mamas e o abdome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em 100% das puérperas cadastradas no Programa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•   Mês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1: 2/4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(100%)                           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8/8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(100%)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7/7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(100%) </a:t>
            </a:r>
          </a:p>
          <a:p>
            <a:pPr>
              <a:lnSpc>
                <a:spcPct val="15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9/9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(100%) </a:t>
            </a:r>
          </a:p>
          <a:p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78728"/>
              </p:ext>
            </p:extLst>
          </p:nvPr>
        </p:nvGraphicFramePr>
        <p:xfrm>
          <a:off x="3923928" y="3645024"/>
          <a:ext cx="4916129" cy="288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3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es-NI" sz="2800" b="1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184576"/>
          </a:xfrm>
        </p:spPr>
        <p:txBody>
          <a:bodyPr/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2: 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da atenção às puérperas na Unidade de Saúde.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2.3: Prescrever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puérperas um dos métodos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anticoncepção.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4/4 (100%)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2: 8/8 (100%)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7/7 (100%)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9/9 (100%)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527848"/>
              </p:ext>
            </p:extLst>
          </p:nvPr>
        </p:nvGraphicFramePr>
        <p:xfrm>
          <a:off x="4139952" y="3429000"/>
          <a:ext cx="4829175" cy="295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9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es-NI" sz="2800" b="1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256584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3: Promover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saúde das puérperas.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3.1: 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puérperas cadastradas no Programa sobre os cuidados do recém-nascido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3.2: 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puérperas cadastradas no Programa sobre aleitamento materno exclusivo.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Mês 1: 4/4 (100%)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Mês 2: 8/8 (100%)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Mês 3: 7/7 (100%)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Mês 4: 9/9 (100%)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063754"/>
              </p:ext>
            </p:extLst>
          </p:nvPr>
        </p:nvGraphicFramePr>
        <p:xfrm>
          <a:off x="4139952" y="3645024"/>
          <a:ext cx="4829175" cy="295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6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Discussão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 </a:t>
            </a:r>
            <a:br>
              <a:rPr lang="es-NI" sz="2800" b="1" dirty="0"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Trabalhar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em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equipe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garantia da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qualidade de atendimento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às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gestantes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puérperas;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Ações preventivas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educativas;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Adesão das usuárias ao programa;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Incorporação dos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familiares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comunidade nas ações de promoção 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saúde;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Redução da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morbidade e mortalidade materna e infantil de nossa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área e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bom desempenho geral do programa.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NI" sz="2600" dirty="0" smtClean="0">
                <a:latin typeface="Arial" pitchFamily="34" charset="0"/>
                <a:cs typeface="Arial" pitchFamily="34" charset="0"/>
              </a:rPr>
              <a:t>• As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atividades</a:t>
            </a:r>
            <a:r>
              <a:rPr lang="es-NI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mantém de maneira constante na rotina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da Unidade. 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7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3754760" cy="302433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Área de extensão 48.282.478 km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lnSpc>
                <a:spcPct val="12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População: 21.780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habitantes em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2014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(IBGE)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84176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Manicoré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 • Localiza-se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333 km da capital do estado à margem direita do rio Madeira, na mesorregião do Sul do Estado Amazonas. </a:t>
            </a:r>
          </a:p>
        </p:txBody>
      </p:sp>
      <p:pic>
        <p:nvPicPr>
          <p:cNvPr id="12" name="Espaço Reservado para Conteúdo 11" descr="http://platform.bing.com/geo/REST/v1/Imagery/Map/Road/-6.787530,-61.684954/6?ms=520,255&amp;heid=9346578&amp;key=AsSOKo7OOz5VAtfAj0rjgaXlhCrCZI6PGbLj7GCH8IW2HUalyg4BVhqA0z77PRCj&amp;c=pt-BR&amp;fmt=png&amp;od=2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1"/>
            <a:ext cx="403860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eta para cima 13"/>
          <p:cNvSpPr/>
          <p:nvPr/>
        </p:nvSpPr>
        <p:spPr>
          <a:xfrm>
            <a:off x="6830540" y="3645024"/>
            <a:ext cx="484632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932040" y="5445224"/>
            <a:ext cx="41565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Figura 1- Mapa de localização do município de Manicoré/AM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4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Reflexão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 crítica sobre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o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processo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pessoal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aprendizagem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NI" sz="2400" dirty="0">
                <a:latin typeface="Arial" pitchFamily="34" charset="0"/>
                <a:cs typeface="Arial" pitchFamily="34" charset="0"/>
              </a:rPr>
              <a:t>O curso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superou</a:t>
            </a:r>
            <a:r>
              <a:rPr lang="es-NI" sz="2400" dirty="0">
                <a:latin typeface="Arial" pitchFamily="34" charset="0"/>
                <a:cs typeface="Arial" pitchFamily="34" charset="0"/>
              </a:rPr>
              <a:t> 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nossas</a:t>
            </a:r>
            <a:r>
              <a:rPr lang="es-NI" sz="2400" dirty="0">
                <a:latin typeface="Arial" pitchFamily="34" charset="0"/>
                <a:cs typeface="Arial" pitchFamily="34" charset="0"/>
              </a:rPr>
              <a:t> expectativas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</a:t>
            </a:r>
            <a:r>
              <a:rPr lang="es-NI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relação </a:t>
            </a:r>
            <a:r>
              <a:rPr lang="es-NI" sz="2400" dirty="0">
                <a:latin typeface="Arial" pitchFamily="34" charset="0"/>
                <a:cs typeface="Arial" pitchFamily="34" charset="0"/>
              </a:rPr>
              <a:t>à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especialização;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profundamos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nossos conhecimentos em diferentes temas de medicina facilitados pelo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curso;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Permitiu-nos conhecer os principais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problemas que existiam em nossas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comunidades;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aprendizados mais relevantes decorrentes do curso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temas referentes à atenção ao pré-natal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puerpério.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latin typeface="Arial" pitchFamily="34" charset="0"/>
                <a:cs typeface="Arial" pitchFamily="34" charset="0"/>
              </a:rPr>
              <a:t>Ações desenvolvidas na intervenção </a:t>
            </a:r>
            <a:r>
              <a:rPr lang="es-NI" b="1" dirty="0">
                <a:latin typeface="Arial" pitchFamily="34" charset="0"/>
                <a:cs typeface="Arial" pitchFamily="34" charset="0"/>
              </a:rPr>
              <a:t/>
            </a:r>
            <a:br>
              <a:rPr lang="es-NI" b="1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pic>
        <p:nvPicPr>
          <p:cNvPr id="1027" name="Picture 3" descr="C:\Users\Doutor\Documents\Semana de Avaliação da Intervenção\semana 3\FOTOS DO POWER POINT\20150327_07555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212090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utor\Documents\Semana de Avaliação da Intervenção\semana 3\FOTOS DO POWER POINT\20150409_1349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5104"/>
            <a:ext cx="3024336" cy="219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utor\Documents\Semana de Avaliação da Intervenção\semana 3\FOTOS DO POWER POINT\20150415_1009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120" y="810072"/>
            <a:ext cx="208823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utor\Documents\Semana de Avaliação da Intervenção\semana 3\FOTOS DO POWER POINT\20150427_1100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2304256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utor\Documents\Semana de Avaliação da Intervenção\semana 3\FOTOS DO POWER POINT\20150428_10385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02433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2952328"/>
          </a:xfrm>
        </p:spPr>
        <p:txBody>
          <a:bodyPr>
            <a:noAutofit/>
          </a:bodyPr>
          <a:lstStyle/>
          <a:p>
            <a:pPr algn="l"/>
            <a:r>
              <a:rPr lang="pt-BR" sz="2400" dirty="0">
                <a:latin typeface="Arial" pitchFamily="34" charset="0"/>
                <a:cs typeface="Arial" pitchFamily="34" charset="0"/>
              </a:rPr>
              <a:t>USF João Pereira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Oliveira: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•Localizada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centro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cidade;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•Atende a população do Centro e Ribeirinha (Rio Madeira):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2355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usuários com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699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famílias.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3645024"/>
            <a:ext cx="8568952" cy="2880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                                </a:t>
            </a:r>
          </a:p>
          <a:p>
            <a:pPr marL="0" indent="0" algn="r">
              <a:buNone/>
            </a:pPr>
            <a:r>
              <a:rPr lang="pt-BR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                                 Figura 2- USF João Pereira de Oliveira</a:t>
            </a:r>
            <a:endParaRPr lang="pt-BR" sz="2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outor\Documents\Semana de Avaliação da Intervenção\semana 3\FOTOS DO POWER POINT\20150805_111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554461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661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Situação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ação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 programática antes da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intervenção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5365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obertura restrita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 ao Pré-natal e puerpério; </a:t>
            </a:r>
          </a:p>
          <a:p>
            <a:pPr algn="just">
              <a:lnSpc>
                <a:spcPct val="11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 com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início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precoce do acompanhamento do pré-natal;</a:t>
            </a:r>
          </a:p>
          <a:p>
            <a:pPr algn="just">
              <a:lnSpc>
                <a:spcPct val="11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 com o acompanhamento das puérperas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Poucas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de promoção de saúde;</a:t>
            </a:r>
          </a:p>
          <a:p>
            <a:pPr algn="just">
              <a:lnSpc>
                <a:spcPct val="11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Dificuldades com a vacinação das usuárias;</a:t>
            </a:r>
          </a:p>
          <a:p>
            <a:pPr algn="just">
              <a:lnSpc>
                <a:spcPct val="11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Dificuldades com a realização dos exames laboratoriais e ultrassonográficos;</a:t>
            </a:r>
          </a:p>
          <a:p>
            <a:pPr algn="just">
              <a:lnSpc>
                <a:spcPct val="11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Pouca adesão ao Programa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58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28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geral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•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atenção ao pré-natal e puerpério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Unidade de Saúde da Família João Pereira de Oliveira, Manicoré, Amazonas.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2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NI" sz="2800" b="1" dirty="0" err="1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 em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semanas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ano 2015 (16 de março-5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julho)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USF João Pereira de Oliveira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Protocolo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Cadernos de Atenção Básica n° 32 de Atenção ao Pré-natal de Baixo Risco do ano 2012;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Para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coleta de dados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utilizamos as fichas espelho e a planilha de coleta de dados oferecida pelo curso;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registros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foram feitos nos prontuários, cartão de pré-natal, de vacinação, livro de registro odontológico e de registro das visitas domiciliares;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aspectos éticos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ser preservados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9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79"/>
          </a:xfrm>
        </p:spPr>
        <p:txBody>
          <a:bodyPr>
            <a:normAutofit/>
          </a:bodyPr>
          <a:lstStyle/>
          <a:p>
            <a:r>
              <a:rPr lang="es-NI" sz="3200" b="1" dirty="0" err="1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es-NI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NI" sz="3200" b="1" dirty="0">
                <a:latin typeface="Arial" pitchFamily="34" charset="0"/>
                <a:cs typeface="Arial" pitchFamily="34" charset="0"/>
              </a:rPr>
              <a:t>-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ações</a:t>
            </a:r>
            <a:r>
              <a:rPr lang="es-NI" sz="3200" b="1" dirty="0">
                <a:latin typeface="Arial" pitchFamily="34" charset="0"/>
                <a:cs typeface="Arial" pitchFamily="34" charset="0"/>
              </a:rPr>
              <a:t> realizadas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70155"/>
            <a:ext cx="8600170" cy="589920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                                                </a:t>
            </a: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395536" y="1226631"/>
            <a:ext cx="2629272" cy="144016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adastro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203848" y="770155"/>
            <a:ext cx="5791859" cy="2370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Cadastramento das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usuárias no Programa;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Contato com lideranças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comunitárias;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•Busca ativa de usuárias faltosas  e de mulheres com atraso menstrual.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Registro específico.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374778" y="4113076"/>
            <a:ext cx="2629272" cy="172819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Consultas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07295" y="3356992"/>
            <a:ext cx="5791859" cy="32403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•Realização de exame físico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adequado 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avaliação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risco;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•Solicitação de exames laboratoriais trimestral;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•Realização de ações de promoção de saúde.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•Atendimento odontológico um vez por semana.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1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>: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es-NI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s-NI" sz="2800" b="1" dirty="0"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Objetivo específico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1: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Ampliar a cobertura de pré-natal.</a:t>
            </a:r>
          </a:p>
          <a:p>
            <a:pPr algn="just">
              <a:lnSpc>
                <a:spcPct val="110000"/>
              </a:lnSpc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1.1: Alcançar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100% de cobertura das gestantes cadastradas no Programa de Pré-natal da unidade de saúde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•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1: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20 (100%)                             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Mês 2: 20 (100%)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       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Mês 3: 20 (100%) </a:t>
            </a:r>
          </a:p>
          <a:p>
            <a:pPr>
              <a:lnSpc>
                <a:spcPct val="150000"/>
              </a:lnSpc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Mês 4: 20 (100%) </a:t>
            </a:r>
          </a:p>
          <a:p>
            <a:pPr marL="0" indent="0">
              <a:buNone/>
            </a:pPr>
            <a:r>
              <a:rPr lang="pt-BR" sz="2400" dirty="0"/>
              <a:t>                                  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444009"/>
              </p:ext>
            </p:extLst>
          </p:nvPr>
        </p:nvGraphicFramePr>
        <p:xfrm>
          <a:off x="3995936" y="3501008"/>
          <a:ext cx="4876800" cy="287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70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es-NI" sz="2800" b="1" dirty="0">
                <a:latin typeface="Arial" pitchFamily="34" charset="0"/>
                <a:cs typeface="Arial" pitchFamily="34" charset="0"/>
              </a:rPr>
              <a:t>Objetivo, Metas e 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es-NI" sz="2800" b="1" dirty="0" err="1" smtClean="0">
                <a:latin typeface="Arial" pitchFamily="34" charset="0"/>
                <a:cs typeface="Arial" pitchFamily="34" charset="0"/>
              </a:rPr>
              <a:t>Pré</a:t>
            </a:r>
            <a:r>
              <a:rPr lang="es-NI" sz="2800" b="1" dirty="0" smtClean="0">
                <a:latin typeface="Arial" pitchFamily="34" charset="0"/>
                <a:cs typeface="Arial" pitchFamily="34" charset="0"/>
              </a:rPr>
              <a:t>-natal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0547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2: Melhorar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a qualidade da atenção ao pré-natal e puerpério realizado na Unidade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Meta 2.1: Garantir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100% das gestantes com pré-natal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iniciado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no primeiro trimestre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</a:p>
          <a:p>
            <a:pPr algn="just">
              <a:lnSpc>
                <a:spcPct val="120000"/>
              </a:lnSpc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1: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14/20 (70%)                             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13/20 (65%)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13/20 (65%)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14/20 (70%)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                                                                                                          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                                               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053898"/>
              </p:ext>
            </p:extLst>
          </p:nvPr>
        </p:nvGraphicFramePr>
        <p:xfrm>
          <a:off x="3995936" y="3356992"/>
          <a:ext cx="4876800" cy="312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8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1247</Words>
  <Application>Microsoft Office PowerPoint</Application>
  <PresentationFormat>Apresentação na tela (4:3)</PresentationFormat>
  <Paragraphs>211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 UNIVERSIDADE FEDERAL DE PELOTAS Departamento de Medicina Social Curso de Especialização em Saúde da Família </vt:lpstr>
      <vt:lpstr>Manicoré:  • Localiza-se a 333 km da capital do estado à margem direita do rio Madeira, na mesorregião do Sul do Estado Amazonas. </vt:lpstr>
      <vt:lpstr>USF João Pereira de Oliveira:    •Localizada no centro da cidade;  •Atende a população do Centro e Ribeirinha (Rio Madeira): 2355 usuários com 699 famílias.</vt:lpstr>
      <vt:lpstr>Situação da ação programática antes da intervenção </vt:lpstr>
      <vt:lpstr>Objetivo geral </vt:lpstr>
      <vt:lpstr>Metodologia</vt:lpstr>
      <vt:lpstr>Metodologia - ações realizadas</vt:lpstr>
      <vt:lpstr>Objetivo, Metas e Resultados: Pré-natal </vt:lpstr>
      <vt:lpstr>Objetivo, Metas e Resultados: Pré-natal</vt:lpstr>
      <vt:lpstr>Objetivo, Metas e Resultados: Pré-natal</vt:lpstr>
      <vt:lpstr>Objetivo, Metas e Resultados: Pré-natal</vt:lpstr>
      <vt:lpstr>Objetivo, Metas e Resultados: Pré-natal</vt:lpstr>
      <vt:lpstr>Objetivo, Metas e Resultados. Pré-natal</vt:lpstr>
      <vt:lpstr>Objetivo, Metas e Resultados. Pré-natal</vt:lpstr>
      <vt:lpstr>Objetivo, Metas e Resultados: Puerpério</vt:lpstr>
      <vt:lpstr>Objetivo, Metas e Resultados. Puerpério</vt:lpstr>
      <vt:lpstr>Objetivo, Metas e Resultados: Puerpério</vt:lpstr>
      <vt:lpstr>Objetivo, Metas e Resultados: Puerpério</vt:lpstr>
      <vt:lpstr>Discussão  </vt:lpstr>
      <vt:lpstr>Reflexão crítica sobre o processo pessoal de aprendizagem </vt:lpstr>
      <vt:lpstr>Ações desenvolvidas na intervenção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Doutor Marcel</dc:creator>
  <cp:lastModifiedBy>Ingrid</cp:lastModifiedBy>
  <cp:revision>455</cp:revision>
  <dcterms:created xsi:type="dcterms:W3CDTF">2015-07-28T22:58:40Z</dcterms:created>
  <dcterms:modified xsi:type="dcterms:W3CDTF">2015-08-13T03:28:19Z</dcterms:modified>
</cp:coreProperties>
</file>