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73" r:id="rId3"/>
    <p:sldId id="258" r:id="rId4"/>
    <p:sldId id="259" r:id="rId5"/>
    <p:sldId id="260" r:id="rId6"/>
    <p:sldId id="261" r:id="rId7"/>
    <p:sldId id="266" r:id="rId8"/>
    <p:sldId id="264" r:id="rId9"/>
    <p:sldId id="265" r:id="rId10"/>
    <p:sldId id="274" r:id="rId11"/>
    <p:sldId id="280" r:id="rId12"/>
    <p:sldId id="281" r:id="rId13"/>
    <p:sldId id="283" r:id="rId14"/>
    <p:sldId id="311" r:id="rId15"/>
    <p:sldId id="286" r:id="rId16"/>
    <p:sldId id="313" r:id="rId17"/>
    <p:sldId id="287" r:id="rId18"/>
    <p:sldId id="312" r:id="rId19"/>
    <p:sldId id="288" r:id="rId20"/>
    <p:sldId id="289" r:id="rId21"/>
    <p:sldId id="290" r:id="rId22"/>
    <p:sldId id="314" r:id="rId23"/>
    <p:sldId id="291" r:id="rId24"/>
    <p:sldId id="326" r:id="rId25"/>
    <p:sldId id="293" r:id="rId26"/>
    <p:sldId id="321" r:id="rId27"/>
    <p:sldId id="322" r:id="rId28"/>
    <p:sldId id="294" r:id="rId29"/>
    <p:sldId id="296" r:id="rId30"/>
    <p:sldId id="297" r:id="rId31"/>
    <p:sldId id="298" r:id="rId32"/>
    <p:sldId id="323" r:id="rId33"/>
    <p:sldId id="299" r:id="rId34"/>
    <p:sldId id="325" r:id="rId35"/>
    <p:sldId id="308" r:id="rId36"/>
    <p:sldId id="302" r:id="rId37"/>
    <p:sldId id="316" r:id="rId38"/>
    <p:sldId id="317" r:id="rId39"/>
    <p:sldId id="319" r:id="rId40"/>
    <p:sldId id="324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5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D0A77-B4AF-4B50-B664-3672363FF6F7}" type="datetimeFigureOut">
              <a:rPr lang="pt-BR" smtClean="0"/>
              <a:pPr/>
              <a:t>05/10/2015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0E77B-2C53-4FAB-BE89-62D08DABC7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3914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8406-3085-4C73-936C-D0A37C317D7C}" type="datetime1">
              <a:rPr lang="pt-BR" smtClean="0"/>
              <a:pPr/>
              <a:t>05/10/2015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568E-0AF8-4250-82B0-52D764A333C1}" type="datetime1">
              <a:rPr lang="pt-BR" smtClean="0"/>
              <a:pPr/>
              <a:t>05/10/2015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83A1-7D5B-4836-9003-0A9C4CEF683F}" type="datetime1">
              <a:rPr lang="pt-BR" smtClean="0"/>
              <a:pPr/>
              <a:t>05/10/2015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2F46-E142-4552-8A21-35C419F7A710}" type="datetime1">
              <a:rPr lang="pt-BR" smtClean="0"/>
              <a:pPr/>
              <a:t>05/10/2015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C7D3-A345-40AE-90D2-5ADF1962BD91}" type="datetime1">
              <a:rPr lang="pt-BR" smtClean="0"/>
              <a:pPr/>
              <a:t>05/10/2015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EA4D-A250-4AD4-9188-3687CAB3FA15}" type="datetime1">
              <a:rPr lang="pt-BR" smtClean="0"/>
              <a:pPr/>
              <a:t>05/10/2015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A359-240B-430A-BC94-4C184A162FAD}" type="datetime1">
              <a:rPr lang="pt-BR" smtClean="0"/>
              <a:pPr/>
              <a:t>05/10/2015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BF5D-C838-4B2B-A843-A539ABC2FEE1}" type="datetime1">
              <a:rPr lang="pt-BR" smtClean="0"/>
              <a:pPr/>
              <a:t>05/10/2015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93D0-CF3D-4571-969B-86DE10C459B8}" type="datetime1">
              <a:rPr lang="pt-BR" smtClean="0"/>
              <a:pPr/>
              <a:t>05/10/2015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F474-2A77-4304-A763-C1D1B6CE6533}" type="datetime1">
              <a:rPr lang="pt-BR" smtClean="0"/>
              <a:pPr/>
              <a:t>05/10/2015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4B78-EC7A-4E07-986F-520EEA8BC42A}" type="datetime1">
              <a:rPr lang="pt-BR" smtClean="0"/>
              <a:pPr/>
              <a:t>05/10/2015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F916F-953F-42BF-94A5-D7B1C9057194}" type="datetime1">
              <a:rPr lang="pt-BR" smtClean="0"/>
              <a:pPr/>
              <a:t>05/10/2015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3E45F-3C6C-4970-B021-AD44754899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0973" y="0"/>
            <a:ext cx="8382059" cy="139301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b="1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UNIVERSIDADE </a:t>
            </a:r>
            <a:r>
              <a:rPr lang="pt-BR" sz="2700" b="1" dirty="0">
                <a:latin typeface="Arial" pitchFamily="34" charset="0"/>
                <a:cs typeface="Arial" pitchFamily="34" charset="0"/>
              </a:rPr>
              <a:t>ABERTA DO SUS</a:t>
            </a:r>
            <a:r>
              <a:rPr lang="pt-BR" sz="2700" dirty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>
                <a:latin typeface="Arial" pitchFamily="34" charset="0"/>
                <a:cs typeface="Arial" pitchFamily="34" charset="0"/>
              </a:rPr>
            </a:br>
            <a:r>
              <a:rPr lang="pt-BR" sz="2700" b="1" dirty="0">
                <a:latin typeface="Arial" pitchFamily="34" charset="0"/>
                <a:cs typeface="Arial" pitchFamily="34" charset="0"/>
              </a:rPr>
              <a:t>UNIVERSIDADE FEDERAL DE PELOTAS</a:t>
            </a:r>
            <a:r>
              <a:rPr lang="pt-BR" sz="2700" dirty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>
                <a:latin typeface="Arial" pitchFamily="34" charset="0"/>
                <a:cs typeface="Arial" pitchFamily="34" charset="0"/>
              </a:rPr>
            </a:br>
            <a:r>
              <a:rPr lang="pt-BR" sz="2700" b="1" dirty="0">
                <a:latin typeface="Arial" pitchFamily="34" charset="0"/>
                <a:cs typeface="Arial" pitchFamily="34" charset="0"/>
              </a:rPr>
              <a:t>Especialização em Saúde da Família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0971" y="1500175"/>
            <a:ext cx="8286808" cy="5143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pt-BR" sz="9600" b="1" dirty="0" smtClean="0">
              <a:solidFill>
                <a:schemeClr val="tx1"/>
              </a:solidFill>
            </a:endParaRPr>
          </a:p>
          <a:p>
            <a:endParaRPr lang="pt-BR" sz="9600" b="1" dirty="0" smtClean="0">
              <a:solidFill>
                <a:schemeClr val="tx1"/>
              </a:solidFill>
            </a:endParaRPr>
          </a:p>
          <a:p>
            <a:endParaRPr lang="pt-BR" sz="9600" b="1" dirty="0" smtClean="0">
              <a:solidFill>
                <a:schemeClr val="tx1"/>
              </a:solidFill>
            </a:endParaRPr>
          </a:p>
          <a:p>
            <a:endParaRPr lang="pt-BR" sz="9600" b="1" dirty="0">
              <a:solidFill>
                <a:schemeClr val="tx1"/>
              </a:solidFill>
            </a:endParaRPr>
          </a:p>
          <a:p>
            <a:r>
              <a:rPr lang="pt-BR" sz="9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MELHORIA </a:t>
            </a:r>
            <a:r>
              <a:rPr lang="pt-BR" sz="9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 ATENÇÃO AO PRÉ-NATAL </a:t>
            </a:r>
            <a:endParaRPr lang="pt-BR" sz="9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PUERPÉRIO NA UBS NOVA ESPERANÇA, 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LARANJAL DO JARI/AP </a:t>
            </a:r>
          </a:p>
          <a:p>
            <a:endParaRPr lang="pt-BR" sz="8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8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ELIZABETH MARTINEZ JIMENEZ</a:t>
            </a:r>
          </a:p>
          <a:p>
            <a:endParaRPr lang="pt-BR" sz="8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pt-BR" sz="8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Orientadora</a:t>
            </a:r>
            <a:r>
              <a:rPr lang="pt-BR" sz="8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Lucimar da Silva Moura</a:t>
            </a:r>
          </a:p>
          <a:p>
            <a:pPr algn="r"/>
            <a:r>
              <a:rPr lang="pt-BR" sz="8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Co-orientadora</a:t>
            </a:r>
            <a:r>
              <a:rPr lang="pt-BR" sz="8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Marta Caires de Sousa</a:t>
            </a:r>
          </a:p>
          <a:p>
            <a:r>
              <a:rPr lang="pt-BR" sz="9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pt-BR" sz="9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1</a:t>
            </a:fld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 l="19225" t="18695" r="19223" b="18871"/>
          <a:stretch>
            <a:fillRect/>
          </a:stretch>
        </p:blipFill>
        <p:spPr bwMode="auto">
          <a:xfrm>
            <a:off x="3619495" y="1772816"/>
            <a:ext cx="1888609" cy="85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77526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u="sng" dirty="0" smtClean="0">
                <a:latin typeface="Arial" pitchFamily="34" charset="0"/>
                <a:cs typeface="Arial" pitchFamily="34" charset="0"/>
              </a:rPr>
              <a:t>Antes da Intervenção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Baixa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cobertura e baixa adesão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o programa do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Pré-Natal </a:t>
            </a:r>
          </a:p>
          <a:p>
            <a:pPr algn="just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. </a:t>
            </a: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Havia um desconhecimento das mais elementares</a:t>
            </a:r>
          </a:p>
          <a:p>
            <a:pPr algn="just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medidas de proteção. </a:t>
            </a:r>
          </a:p>
          <a:p>
            <a:pPr algn="just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Realizavam consulta médica apenas quando estavam</a:t>
            </a:r>
          </a:p>
          <a:p>
            <a:pPr algn="just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doentes.  </a:t>
            </a:r>
          </a:p>
          <a:p>
            <a:pPr algn="just">
              <a:buNone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Alta incidência de gravidez na adolescência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Início tardio nas consultas de pré-natal.</a:t>
            </a: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Micro-áreas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descobertas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por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ACS.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Muitos partos em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domicílio.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Preconceito em realizar exames clínicos com profissional do sexo masculino.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Não realização de consulta odontológica por medo.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IZABETH\Pictures\ESPECIALIZAÇÃO\Foto-01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3568" y="620688"/>
            <a:ext cx="7984212" cy="4877995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539552" y="5840035"/>
            <a:ext cx="8128226" cy="750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Minha gestante mais jovem (12 anos)</a:t>
            </a:r>
            <a:endParaRPr lang="pt-BR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42185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OBJETIVO GERAL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1761249"/>
          </a:xfr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a atenção ao pré-natal e ao puerpério na UBS </a:t>
            </a:r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ova Esperança, Laranjal do Jari/AP.</a:t>
            </a:r>
            <a:endPara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12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380080"/>
          </a:xfrm>
          <a:ln w="762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I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ntervenção realizada durante 16 semanas.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Levantamento de dados e desenvolvimento de ações programáticas de assistência, prevenção e promoção à saúde das gestantes e das puérperas da área de abrangência da equipe 001 da UBS Nova Esperança.</a:t>
            </a:r>
          </a:p>
          <a:p>
            <a:pPr marL="0" indent="0" algn="just"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Utilizou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o banco de dados do SIAB, os prontuários e registros específicos e os relatos dos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ACS.</a:t>
            </a: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Utilizou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uma ficha espelho e uma planilha de coleta de dados que foram  disponibilizadas pelo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curso.</a:t>
            </a:r>
            <a:endParaRPr lang="pt-BR" sz="2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02074"/>
            <a:ext cx="8229600" cy="16742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pt-BR" sz="2600" b="1" u="sng" dirty="0" smtClean="0"/>
              <a:t>Objetivo 1</a:t>
            </a:r>
            <a:r>
              <a:rPr lang="pt-BR" sz="2600" b="1" dirty="0" smtClean="0"/>
              <a:t>: Ampliar a cobertura do programa de pré-natal da Unidade de Saúde. </a:t>
            </a:r>
          </a:p>
          <a:p>
            <a:pPr marL="0" lvl="0" indent="0" algn="just">
              <a:spcBef>
                <a:spcPts val="0"/>
              </a:spcBef>
              <a:buNone/>
              <a:defRPr/>
            </a:pPr>
            <a:r>
              <a:rPr lang="pt-BR" sz="2600" b="1" u="sng" dirty="0" smtClean="0"/>
              <a:t>Meta</a:t>
            </a:r>
            <a:r>
              <a:rPr lang="pt-BR" sz="2600" b="1" dirty="0" smtClean="0"/>
              <a:t> 1.1: Alcançar 90% </a:t>
            </a:r>
            <a:r>
              <a:rPr lang="pt-BR" sz="2600" dirty="0" smtClean="0"/>
              <a:t>de cobertura de gestantes cadastradas no Programa de Pré-natal e Puerpério.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8739" y="2852936"/>
            <a:ext cx="5688632" cy="35413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629100" y="437031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10569" y="4223481"/>
            <a:ext cx="83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483768" y="522920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47,2%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156176" y="302889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52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83351" y="4570373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79,2%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04048" y="292494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814983" y="342900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156176" y="382911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98,1%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192" y="332656"/>
            <a:ext cx="8229600" cy="18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pt-BR" sz="2600" b="1" u="sng" dirty="0"/>
              <a:t>Objetivo 1</a:t>
            </a:r>
            <a:r>
              <a:rPr lang="pt-BR" sz="2600" b="1" dirty="0"/>
              <a:t>: </a:t>
            </a: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Ampliar a cobertura da atenção ao puerpério.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pt-BR" sz="2600" b="1" dirty="0" smtClean="0"/>
              <a:t>Meta 1.1:</a:t>
            </a:r>
            <a:r>
              <a:rPr lang="pt-BR" sz="2600" dirty="0" smtClean="0"/>
              <a:t> </a:t>
            </a:r>
            <a:r>
              <a:rPr lang="pt-BR" sz="2600" b="1" dirty="0" smtClean="0"/>
              <a:t>Alcançar 100% </a:t>
            </a:r>
            <a:r>
              <a:rPr lang="pt-BR" sz="2600" dirty="0" smtClean="0"/>
              <a:t>das puérperas com consulta puerperal antes dos 42 dias após o parto, cadastradas no Programa de Pré-Natal e Puerpério da Unidade de Saúde.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15</a:t>
            </a:fld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08920"/>
            <a:ext cx="6048672" cy="39364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555776" y="314096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483768" y="437031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88,2%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76056" y="371703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94,4%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228184" y="371703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97,7%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372200" y="292433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2933433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34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851920" y="2954515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707904" y="397020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93,4%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268761"/>
            <a:ext cx="8064896" cy="30243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Organização e gestão do serviço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avaliação e monitoramento, 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busca ativa das faltosas, visitas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domiciliares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atividades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educação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 saúde foram algumas das ações que permitiram o alcance destes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672" y="332656"/>
            <a:ext cx="8229600" cy="159880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2600" b="1" u="sng" dirty="0" smtClean="0"/>
              <a:t>Objetivo 2</a:t>
            </a:r>
            <a:r>
              <a:rPr lang="pt-BR" sz="2600" b="1" dirty="0" smtClean="0"/>
              <a:t>: Melhorar a qualidade da atenção ao pré-natal </a:t>
            </a:r>
            <a:r>
              <a:rPr lang="pt-BR" sz="2600" b="1" dirty="0" smtClean="0"/>
              <a:t>realizado </a:t>
            </a:r>
            <a:r>
              <a:rPr lang="pt-BR" sz="2600" b="1" dirty="0" smtClean="0"/>
              <a:t>na </a:t>
            </a:r>
            <a:r>
              <a:rPr lang="pt-BR" sz="2600" b="1" dirty="0" smtClean="0"/>
              <a:t>Unidade.</a:t>
            </a:r>
            <a:endParaRPr lang="pt-BR" sz="26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600" b="1" dirty="0" smtClean="0"/>
              <a:t>Meta 2.1:</a:t>
            </a:r>
            <a:r>
              <a:rPr lang="pt-BR" sz="2600" dirty="0" smtClean="0"/>
              <a:t> Garantir a 100% das gestantes o ingresso no Programa de Pré-Natal no primeiro trimestre de gestação.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 b="-47"/>
          <a:stretch>
            <a:fillRect/>
          </a:stretch>
        </p:blipFill>
        <p:spPr bwMode="auto">
          <a:xfrm>
            <a:off x="1259632" y="2492896"/>
            <a:ext cx="6480720" cy="373719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483768" y="393305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358741" y="479715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56%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588224" y="301292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220072" y="321297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851920" y="353294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516216" y="378904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86,5%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076056" y="4287219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77,4%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707904" y="4568347"/>
            <a:ext cx="911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66,7%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46500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Não foi possível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alcançar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 meta proposta de 100%, pois enfrentamos o desconhecimento da comunidade sobre a importância de iniciar o pré-natal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precocemente.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Algumas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destas gestantes que buscaram atendimento tardio eram adolescentes e esconderam a gestação das famílias, impactando neste indicador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equipe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buscou esclarecer sobre a necessidade de iniciar no período correto as consultas de pré-natal.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5212" y="548681"/>
            <a:ext cx="8229600" cy="122413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2.2: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Realizar pelo menos um exame ginecológico por trimestre em 100% das gestantes cadastradas no programa.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22691" y="2564904"/>
            <a:ext cx="7560840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Durante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os quatro meses de intervenção, todas as gestantes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foram cadastradas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realizaram um exame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ginecológico por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trimestre.</a:t>
            </a: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Alcançamos 100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indicador em todos os quatro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IZABETH\Pictures\MIS FOTOS\lisi\IMG-20131109-WA0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067944" y="1484784"/>
            <a:ext cx="4875519" cy="5173638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5" name="Espaço Reservado para Conteúdo 3" descr="C:\Users\ELIZABETH\Pictures\MI CUBA -\46218_10152123901466402_5446871575880321290_n.jpg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511" y="267894"/>
            <a:ext cx="4464497" cy="3305121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1125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Meta 2.3: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Realizar exame de mamas em 100% das gestantes cadastradas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2.4: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Garantir a 100% das gestantes a solicitação de exames laboratoriais de acordo com protocolo.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2.5.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Garantir a 100% das gestantes a prescrição de sulfato ferroso e ácido fólico conforme protocolo.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2.6.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Garantir que 100% das gestantes estejam com vacina antitetânica em dia.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2.7.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Garantir que 100% das gestantes estejam com vacina contra hepatite B em dia.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Meta 2.8.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Realizar avaliação da necessidade de atendimento odontológico em 100% das gestantes durante o pré-natal.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971600" y="5853793"/>
            <a:ext cx="7200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Alcançou-se os 100% durante os 04 meses.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204" y="836713"/>
            <a:ext cx="8229600" cy="136815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2.9.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Garantir a primeira consulta odontológica programática para 100% das gestantes cadastrad</a:t>
            </a:r>
            <a:r>
              <a:rPr lang="pt-BR" sz="2500" dirty="0" smtClean="0"/>
              <a:t>as</a:t>
            </a:r>
            <a:r>
              <a:rPr lang="pt-BR" dirty="0" smtClean="0"/>
              <a:t>.</a:t>
            </a:r>
          </a:p>
          <a:p>
            <a:pPr>
              <a:spcBef>
                <a:spcPts val="0"/>
              </a:spcBef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6" name="Gráfico 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986" y="2608327"/>
            <a:ext cx="6552728" cy="37573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572633" y="3404865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473049" y="4655766"/>
            <a:ext cx="847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636550" y="265488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278670" y="2669733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875632" y="2917157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632656" y="3460938"/>
            <a:ext cx="1107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96,2%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264504" y="3481303"/>
            <a:ext cx="1035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96,2%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856134" y="4061103"/>
            <a:ext cx="999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90,5%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502174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600" b="1" dirty="0">
                <a:latin typeface="Arial" panose="020B0604020202020204" pitchFamily="34" charset="0"/>
                <a:cs typeface="Arial" pitchFamily="34" charset="0"/>
              </a:rPr>
              <a:t>A meta não foi atingida em 100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%.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No início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as usuárias eram encaminhadas para o serviço mais próximo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saúde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bucal.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Foi planejado para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que a equipe de saúde bucal priorizasse o atendimento das gestantes. 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gestores ofereceram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apoio, houve contratação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da equipe de saúde bucal. 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meta não foi alcançada ainda, mas a ação já é rotina da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unidade.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0845" y="332656"/>
            <a:ext cx="8229600" cy="15121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pt-B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Objetivo </a:t>
            </a:r>
            <a:r>
              <a:rPr lang="pt-BR" sz="40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2. </a:t>
            </a:r>
            <a:r>
              <a:rPr lang="pt-BR" sz="3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Melhorar a qualidade da atenção às puérperas na Unidade de Saúde</a:t>
            </a:r>
            <a:r>
              <a:rPr lang="pt-BR" sz="3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pt-BR" sz="3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pt-BR" sz="40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 2.1</a:t>
            </a:r>
            <a:r>
              <a:rPr lang="pt-BR" sz="4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Examinar as mamas de 100% das puérperas cadastradas no programa.</a:t>
            </a:r>
            <a:endParaRPr lang="pt-BR" sz="4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11" name="Gráfico 21"/>
          <p:cNvPicPr/>
          <p:nvPr/>
        </p:nvPicPr>
        <p:blipFill>
          <a:blip r:embed="rId2" cstate="print"/>
          <a:srcRect b="-24"/>
          <a:stretch>
            <a:fillRect/>
          </a:stretch>
        </p:blipFill>
        <p:spPr bwMode="auto">
          <a:xfrm>
            <a:off x="1259632" y="2630297"/>
            <a:ext cx="6552027" cy="38551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339752" y="299695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396559" y="393305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88,2%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660232" y="2648055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292080" y="27089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851687" y="27232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552220" y="3136727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159924" y="3197007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779912" y="337166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105959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2.2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Examinar o abdome em 100% das puérperas cadastradas no Programa.</a:t>
            </a:r>
          </a:p>
          <a:p>
            <a:pPr marL="0" indent="0">
              <a:buNone/>
            </a:pPr>
            <a:endParaRPr lang="pt-BR" sz="2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11" name="Gráfico 21"/>
          <p:cNvPicPr/>
          <p:nvPr/>
        </p:nvPicPr>
        <p:blipFill>
          <a:blip r:embed="rId2" cstate="print"/>
          <a:srcRect b="-24"/>
          <a:stretch>
            <a:fillRect/>
          </a:stretch>
        </p:blipFill>
        <p:spPr bwMode="auto">
          <a:xfrm>
            <a:off x="1259632" y="2634569"/>
            <a:ext cx="6552027" cy="38551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339752" y="299695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396559" y="393305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88,2%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660232" y="2648055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292080" y="27089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851687" y="27232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552220" y="3136727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159924" y="3197007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779912" y="337166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4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10813"/>
            <a:ext cx="8229600" cy="136605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 </a:t>
            </a:r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2.3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Realizar exame ginecológico em 100% das puérperas cadastradas no programa.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971600" y="3993879"/>
            <a:ext cx="7200800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Alcançou-se os 100% durante os 04 meses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A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44 puérperas que foram acompanhadas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realizaram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exame ginecológico.</a:t>
            </a: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0846" y="476672"/>
            <a:ext cx="8229600" cy="14401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2.4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Avaliar o estado psíquico em 100% das puérperas cadastradas no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Programa.</a:t>
            </a:r>
            <a:r>
              <a:rPr lang="pt-BR" sz="40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pt-BR" sz="4000" b="1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 </a:t>
            </a:r>
            <a:r>
              <a:rPr lang="pt-BR" sz="40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2.5</a:t>
            </a:r>
            <a:r>
              <a:rPr lang="pt-BR" sz="4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Avaliar intercorrências em 100% das puérperas cadastradas no programa.</a:t>
            </a:r>
            <a:endParaRPr lang="pt-BR" sz="4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11" name="Gráfico 21"/>
          <p:cNvPicPr/>
          <p:nvPr/>
        </p:nvPicPr>
        <p:blipFill>
          <a:blip r:embed="rId2" cstate="print"/>
          <a:srcRect b="-24"/>
          <a:stretch>
            <a:fillRect/>
          </a:stretch>
        </p:blipFill>
        <p:spPr bwMode="auto">
          <a:xfrm>
            <a:off x="1065319" y="2676749"/>
            <a:ext cx="6980655" cy="367240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339752" y="299695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267744" y="393305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88,2%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804248" y="267674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292080" y="27089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851687" y="27232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732240" y="3200619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220072" y="3269263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707904" y="339706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0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10813"/>
            <a:ext cx="8229600" cy="115003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2.6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Prescrever a 100% das puérperas um dos métodos de anticoncepção.</a:t>
            </a:r>
          </a:p>
          <a:p>
            <a:pPr marL="0" indent="0" algn="just">
              <a:buNone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6" name="Gráfico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564904"/>
            <a:ext cx="6120680" cy="37037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835234" y="308249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59457" y="4001087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82,4%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732240" y="2523785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436096" y="248940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139952" y="268238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30949" y="3419821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96,8%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570932" y="3114163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184068" y="314248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33843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3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Melhorar a adesão ao </a:t>
            </a:r>
            <a:r>
              <a:rPr lang="pt-B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pré-natal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a adesão das mães ao </a:t>
            </a:r>
            <a:r>
              <a:rPr lang="pt-B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 Unidade de Saúde. </a:t>
            </a:r>
          </a:p>
          <a:p>
            <a:pPr marL="0" indent="0" algn="just">
              <a:buNone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3.1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Realizar busca ativa de 100% das gestantes faltosas às consultas de pré-natal.</a:t>
            </a:r>
          </a:p>
          <a:p>
            <a:pPr marL="0" indent="0" algn="just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Realizar busca ativa em 100% das puérperas que não realizaram a consulta de puerpério até 30 dias após o parto. </a:t>
            </a:r>
          </a:p>
          <a:p>
            <a:pPr marL="0" indent="0" algn="just">
              <a:buNone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27584" y="4293096"/>
            <a:ext cx="72008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 gestantes e 08 puérperas estiveram faltosas às consultas e para todas elas realizou-se busca ativa.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204" y="260649"/>
            <a:ext cx="8229600" cy="30963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2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4</a:t>
            </a: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Melhorar os registros das informações do Programa de </a:t>
            </a:r>
            <a:r>
              <a:rPr lang="pt-BR" sz="2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Pré-natal</a:t>
            </a: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uerpério</a:t>
            </a: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 Unidade de Saúde.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4.1.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 registro na ficha espelho de pré-natal/vacinação para 100% das </a:t>
            </a:r>
            <a:r>
              <a:rPr lang="pt-BR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4.1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Manter registro na ficha de acompanhamento do programa para 100% das </a:t>
            </a: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puérperas.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29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55576" y="4005064"/>
            <a:ext cx="7704856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1º mês da intervenção, apenas uma gestante (5,3%) não teve o registro adequado. Nos demais meses, gestantes e puérperas tiveram registro adequado, alcançando os 100%.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400" b="1" dirty="0" smtClean="0"/>
              <a:t> 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/>
              <a:t> 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/>
              <a:t> 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ELIZABETH\Pictures\MI CUBA -\944818_258849150938586_332501193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8000" y="214291"/>
            <a:ext cx="8128000" cy="803678"/>
          </a:xfrm>
          <a:prstGeom prst="rect">
            <a:avLst/>
          </a:prstGeom>
          <a:noFill/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761975" y="1268760"/>
            <a:ext cx="7905805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7200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pt-PT" sz="7200" b="1" dirty="0" smtClean="0">
                <a:latin typeface="Arial" pitchFamily="34" charset="0"/>
                <a:cs typeface="Arial" pitchFamily="34" charset="0"/>
              </a:rPr>
              <a:t>um grama de prevenção vale um quilo de cura"</a:t>
            </a:r>
            <a:endParaRPr lang="pt-BR" sz="7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252027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5</a:t>
            </a: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Realizar avaliação de risco nas gestantes cadastradas no Programa de Pré-natal e Puerpério.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5.1.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Avaliar risco gestacional em 100% das gestantes.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036629" y="4077072"/>
            <a:ext cx="7200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meta foi alcançada durante os 04 meses.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388463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Objetivo 6: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 Promover a saúde no </a:t>
            </a: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pré-natal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Meta 6.1.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Garantir orientação nutricional a 100% das gestantes durante a gestação.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 6.2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Garantir a 100% das gestantes orientação sobre aleitamento materno.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 6.3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Garantir a 100% das gestantes orientação sobre os cuidados com o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recém-nascido.</a:t>
            </a:r>
            <a:endParaRPr lang="pt-BR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31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899592" y="5013176"/>
            <a:ext cx="7200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meta foi alcançada durante os 04 meses.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764705"/>
            <a:ext cx="8229600" cy="11521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6.4.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Garantir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100% das gestantes orientação sobre anticoncepção após o parto.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Times New Roman" panose="02020603050405020304" pitchFamily="18" charset="0"/>
            </a:endParaRPr>
          </a:p>
          <a:p>
            <a:pPr algn="just"/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32</a:t>
            </a:fld>
            <a:endParaRPr lang="pt-BR"/>
          </a:p>
        </p:txBody>
      </p:sp>
      <p:pic>
        <p:nvPicPr>
          <p:cNvPr id="5" name="Gráfico 11"/>
          <p:cNvPicPr/>
          <p:nvPr/>
        </p:nvPicPr>
        <p:blipFill>
          <a:blip r:embed="rId2" cstate="print"/>
          <a:srcRect b="-66"/>
          <a:stretch>
            <a:fillRect/>
          </a:stretch>
        </p:blipFill>
        <p:spPr bwMode="auto">
          <a:xfrm>
            <a:off x="1403648" y="2564904"/>
            <a:ext cx="6696744" cy="38884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640960" y="290852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89023" y="371703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96,5%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76256" y="2795293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436096" y="2790177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067944" y="2790177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804248" y="330863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364088" y="341857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995936" y="341857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8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96" y="692696"/>
            <a:ext cx="8229600" cy="194421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 6.5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Garantir a 100% das gestantes orientação sobre os riscos de tabagismo e uso do álcool e drogas na gestação.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 6.6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Garantir a 100 % das gestantes orientação sobre importância de higiene bucal.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68027" y="4149080"/>
            <a:ext cx="7848872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 metas foram alcançadas durante os 04 meses.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34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89974" y="4437112"/>
            <a:ext cx="7848872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Todas as metas acima foram alcançadas durante os 04 meses.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99610" y="656692"/>
            <a:ext cx="8229600" cy="31323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</a:pPr>
            <a:r>
              <a:rPr lang="pt-BR" sz="25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Objetivo 5. Promover a saúde das puérperas.</a:t>
            </a:r>
            <a:endParaRPr lang="pt-BR" sz="25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pt-BR" sz="25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 5.1</a:t>
            </a:r>
            <a:r>
              <a:rPr lang="pt-BR" sz="25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Garantir que 100% das puérperas recebam orientação sobre os cuidados com o recém-nascido.</a:t>
            </a:r>
            <a:endParaRPr lang="pt-BR" sz="25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pt-BR" sz="25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 5.2</a:t>
            </a:r>
            <a:r>
              <a:rPr lang="pt-BR" sz="25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Garantir que 100% das puérperas atendidas recebam orientação sobre aleitamento materno.</a:t>
            </a:r>
            <a:endParaRPr lang="pt-BR" sz="25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pt-BR" sz="25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 5.3</a:t>
            </a:r>
            <a:r>
              <a:rPr lang="pt-BR" sz="25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Garantir que 100% das puérperas recebam orientação sobre planejamento familiar.</a:t>
            </a:r>
            <a:endParaRPr lang="pt-BR" sz="25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143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964391"/>
            <a:ext cx="8001056" cy="52009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intervenção foi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um ganho para a UBS.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uperou minhas expectativas, no início achei as metas de cobertura proposta muito ambiciosas, e pela características da população, e a existência das áreas descobertas, quase impossível.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Para minha felicidade e da minha equipe os resultados foram alcançados.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UBS conta com um atendimento no pré-natal e puerpério  que não tem semelhança nenhuma ao que tinha antes do projeto</a:t>
            </a: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344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5043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Foi fundamental a busca ativa e a parceria na comunidade (parteiras, igrejas, escola, lojinhas de comercio de alimentos, lideranças).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Impactou positivamente a divulgação da existência do programa na unidade, o que não acontecia antes.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As atividades de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ducação em saúde, e demais atividades planejadas foram determinantes no processo. </a:t>
            </a:r>
            <a:endParaRPr lang="pt-BR" sz="2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36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825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REFLEXÃO CRITICA DE NOSSO APRENDIZAGEM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10810"/>
            <a:ext cx="8229600" cy="56145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3000" u="sng" dirty="0" smtClean="0">
                <a:latin typeface="Arial" panose="020B0604020202020204" pitchFamily="34" charset="0"/>
                <a:cs typeface="Arial" pitchFamily="34" charset="0"/>
              </a:rPr>
              <a:t>Desafios  </a:t>
            </a:r>
          </a:p>
          <a:p>
            <a:pPr marL="0" indent="0">
              <a:buNone/>
            </a:pPr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Desconhecimento da informática (foi determinante o acompanhamento da minha orientadora Lucimar). </a:t>
            </a:r>
          </a:p>
          <a:p>
            <a:pPr marL="0" indent="0" algn="just">
              <a:buNone/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Inserção na minha equipe (maravilhosos  momentos).</a:t>
            </a:r>
          </a:p>
          <a:p>
            <a:pPr marL="0" indent="0" algn="just">
              <a:buNone/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Dúvidas de como fazer o que me correspondia se  não tinha experiência. </a:t>
            </a:r>
          </a:p>
          <a:p>
            <a:pPr marL="0" indent="0" algn="just">
              <a:buNone/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Capacitar a equipe com dificuldades no idioma português. </a:t>
            </a:r>
          </a:p>
          <a:p>
            <a:pPr marL="0" indent="0" algn="just">
              <a:buNone/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O retorno da minhas férias. </a:t>
            </a:r>
          </a:p>
          <a:p>
            <a:pPr marL="0" indent="0" algn="just">
              <a:buNone/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Planejamento  na equipe (vivencia muito bela). </a:t>
            </a:r>
          </a:p>
          <a:p>
            <a:pPr marL="0" indent="0" algn="just">
              <a:buNone/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Desgosto por dificuldades com envio das tarefas pela falta de internet. </a:t>
            </a:r>
          </a:p>
          <a:p>
            <a:pPr marL="0" indent="0" algn="just">
              <a:buNone/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Forma de ter apoio dos gestores quando houverem dificuldades. </a:t>
            </a:r>
          </a:p>
          <a:p>
            <a:pPr marL="0" indent="0" algn="just">
              <a:buNone/>
            </a:pP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290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REFLEXÃO CRITICA DE NOSSO APRENDIZAGEM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879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500" u="sng" dirty="0" smtClean="0">
                <a:latin typeface="Arial" pitchFamily="34" charset="0"/>
                <a:cs typeface="Arial" pitchFamily="34" charset="0"/>
              </a:rPr>
              <a:t>Para mim o curso: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500" b="1" dirty="0" smtClean="0">
                <a:latin typeface="Arial" pitchFamily="34" charset="0"/>
                <a:cs typeface="Arial" pitchFamily="34" charset="0"/>
              </a:rPr>
              <a:t>Foi muito integral </a:t>
            </a:r>
            <a:endParaRPr lang="pt-BR" sz="25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Tutoria para sanar as dúvidas é acompanhamento das tarefas.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Disponibilizou as bibliografias necessárias.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Casos interativos de qualidade.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Compartilhar nos fórum as dúvidas com os demais companheiros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e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 professores.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Os estudos da prática </a:t>
            </a:r>
            <a:r>
              <a:rPr lang="pt-BR" sz="2500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línica (EPC) é uma estratégia bem interessante e independente ajudou a atuar sobre doenças que não conhecíamos </a:t>
            </a:r>
            <a:r>
              <a:rPr lang="pt-BR" sz="2500" u="sng" dirty="0" smtClean="0">
                <a:latin typeface="Arial" pitchFamily="34" charset="0"/>
                <a:cs typeface="Arial" pitchFamily="34" charset="0"/>
              </a:rPr>
              <a:t>na prática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, porque não há em o nosso país.</a:t>
            </a:r>
          </a:p>
          <a:p>
            <a:pPr>
              <a:buNone/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63617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REFLEXÃO CRITICA DE NOSSO APRENDIZAGEM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17970"/>
            <a:ext cx="8229600" cy="54650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osto muito do que faço, e com o curso de especialização, hoje estou melhor preparada, assim como a minha equipe.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A qualidade do que fazemos está muito melhor, há uma ótima relação com a população, muitos parceiros, o que proporciona as portas abertas para outras ações de saúde.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 melhoria na atenção ao Pré-Natal e Puerpério de certo é uma rotina hoje na minha unidade, além de uma equipe capacitada para manter as vitórias obtidas.</a:t>
            </a: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290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64391"/>
            <a:ext cx="8229600" cy="567932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A Atenção ao Pré-Natal e Puerpério constitui um dos programas mais sensíveis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e determinantes na medição da qualidade da atenção que é oferecida para uma população.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Os indicadores da mortalidade/morbidade materna e infantil são os que fazem refletir se o que está acontecendo na atenção em saúde é o caminho certo ou as estratégias têm que mudar.</a:t>
            </a:r>
            <a:endParaRPr lang="pt-BR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40</a:t>
            </a:fld>
            <a:endParaRPr lang="pt-BR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259632" y="2780928"/>
            <a:ext cx="6408712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OBRIGADA!!!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290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10813"/>
            <a:ext cx="8229600" cy="55721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No Brasil, houve um grande avanço nos indicadores em relação à mortalidade materna e infantil.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Baixar as taxas de morte por causas diretas constitui meta do 5º Objetivo de Desenvolvimento do Milênio.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Brasil terá que apresentar uma razão da mortalidade materna (RMM) igual ou inferior a 35 óbitos por 100 mil nascidos vivos (NV) até 2015.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290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CARACTERIZAÇÃO DO MUNICÍPIO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30758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 Município Laranjal do Jarí foi criado em dezembro de 1987.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Possui uma área de 31.170 km</a:t>
            </a:r>
            <a:r>
              <a:rPr lang="pt-BR" sz="2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é um município rural, se encontra na região sul do estado do Amapá.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Possui a terceira maior população do estado, com 43.832 habitantes.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Possui Conselho Municipal de Saúde.</a:t>
            </a:r>
          </a:p>
          <a:p>
            <a:pPr marL="0" indent="0">
              <a:spcBef>
                <a:spcPts val="0"/>
              </a:spcBef>
              <a:buNone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187624" y="4306163"/>
            <a:ext cx="6552728" cy="2369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Possui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01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Laboratório Municipal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/  01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Hospital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01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centro de fisioterapia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09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UBS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/ 13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equipes de saúde da família</a:t>
            </a:r>
          </a:p>
          <a:p>
            <a:pPr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equipes de saúde bucal</a:t>
            </a:r>
          </a:p>
          <a:p>
            <a:pPr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02 equipes  do NASF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68975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CACHOEIRA RIO JARÍ  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Laranjal do Jarí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 descr="P14-11-13_12.1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3688" y="1772816"/>
            <a:ext cx="5760640" cy="3672408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6221" y="160712"/>
            <a:ext cx="8229600" cy="53578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CARACTERIZAÇÃO DA UBS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96136" y="1628800"/>
            <a:ext cx="3106688" cy="3384376"/>
          </a:xfr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 smtClean="0">
                <a:latin typeface="Arial" panose="020B0604020202020204" pitchFamily="34" charset="0"/>
                <a:cs typeface="Arial" pitchFamily="34" charset="0"/>
              </a:rPr>
              <a:t>UBS - Localiza-se</a:t>
            </a:r>
          </a:p>
          <a:p>
            <a:pPr algn="just">
              <a:buNone/>
            </a:pPr>
            <a:r>
              <a:rPr lang="pt-BR" sz="2400" dirty="0" smtClean="0">
                <a:latin typeface="Arial" panose="020B0604020202020204" pitchFamily="34" charset="0"/>
                <a:cs typeface="Arial" pitchFamily="34" charset="0"/>
              </a:rPr>
              <a:t>na zona urbana.</a:t>
            </a:r>
          </a:p>
          <a:p>
            <a:pPr algn="just">
              <a:buNone/>
            </a:pPr>
            <a:r>
              <a:rPr lang="pt-BR" sz="2400" dirty="0" smtClean="0">
                <a:latin typeface="Arial" panose="020B0604020202020204" pitchFamily="34" charset="0"/>
                <a:cs typeface="Arial" pitchFamily="34" charset="0"/>
              </a:rPr>
              <a:t>População da área:</a:t>
            </a: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11.366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habitantes.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Possui 02 equipes de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Saúde da família.</a:t>
            </a:r>
          </a:p>
          <a:p>
            <a:pPr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equipe do NASF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908720"/>
            <a:ext cx="5328592" cy="55206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02 consultórios médicos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pt-BR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01 consultório de enfermagem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01 consultório (nutricionista 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psicóloga)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01 consultório odontológico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01 local para cada uma das seguintes atividades: curativo, vacinas, nebulização, testes especiais, </a:t>
            </a:r>
            <a:r>
              <a:rPr lang="pt-BR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farmácia e copa</a:t>
            </a:r>
            <a:endParaRPr lang="pt-BR" sz="9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01 sala de reunião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01 sala de espera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02 banheiros para usuários 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TODOS COM CONDIÇÕES NECESSARIAS PARA UM ADEQUADO  ATENDIMENTO </a:t>
            </a:r>
          </a:p>
          <a:p>
            <a:endParaRPr lang="pt-BR" sz="2800" dirty="0" smtClean="0"/>
          </a:p>
          <a:p>
            <a:pPr>
              <a:buFont typeface="Arial" pitchFamily="34" charset="0"/>
              <a:buNone/>
            </a:pPr>
            <a:endParaRPr lang="pt-BR" sz="2800" b="1" dirty="0" smtClean="0"/>
          </a:p>
          <a:p>
            <a:pPr>
              <a:buFont typeface="Arial" pitchFamily="34" charset="0"/>
              <a:buNone/>
            </a:pPr>
            <a:endParaRPr lang="pt-BR" sz="2800" b="1" dirty="0" smtClean="0"/>
          </a:p>
          <a:p>
            <a:pPr>
              <a:buFont typeface="Arial" pitchFamily="34" charset="0"/>
              <a:buNone/>
            </a:pPr>
            <a:endParaRPr lang="pt-BR" sz="2800" b="1" dirty="0" smtClean="0"/>
          </a:p>
          <a:p>
            <a:pPr>
              <a:buFont typeface="Arial" pitchFamily="34" charset="0"/>
              <a:buNone/>
            </a:pPr>
            <a:endParaRPr lang="pt-BR" sz="2800" b="1" dirty="0" smtClean="0"/>
          </a:p>
          <a:p>
            <a:pPr>
              <a:buFont typeface="Arial" pitchFamily="34" charset="0"/>
              <a:buNone/>
            </a:pPr>
            <a:endParaRPr lang="pt-BR" sz="2800" b="1" dirty="0" smtClean="0"/>
          </a:p>
          <a:p>
            <a:pPr>
              <a:buFont typeface="Arial" pitchFamily="34" charset="0"/>
              <a:buNone/>
            </a:pPr>
            <a:endParaRPr lang="pt-BR" sz="2800" b="1" dirty="0" smtClean="0"/>
          </a:p>
          <a:p>
            <a:pPr>
              <a:buFont typeface="Arial" pitchFamily="34" charset="0"/>
              <a:buNone/>
            </a:pPr>
            <a:endParaRPr lang="pt-BR" sz="2800" dirty="0" smtClean="0"/>
          </a:p>
          <a:p>
            <a:pPr>
              <a:buFont typeface="Arial" pitchFamily="34" charset="0"/>
              <a:buNone/>
            </a:pPr>
            <a:r>
              <a:rPr lang="pt-BR" sz="2800" dirty="0" smtClean="0"/>
              <a:t>  </a:t>
            </a:r>
          </a:p>
          <a:p>
            <a:pPr>
              <a:buFont typeface="Arial" pitchFamily="34" charset="0"/>
              <a:buNone/>
            </a:pPr>
            <a:endParaRPr lang="pt-BR" sz="2800" dirty="0" smtClean="0"/>
          </a:p>
          <a:p>
            <a:pPr>
              <a:buFont typeface="Arial" pitchFamily="34" charset="0"/>
              <a:buNone/>
            </a:pPr>
            <a:endParaRPr lang="pt-BR" sz="2800" dirty="0" smtClean="0"/>
          </a:p>
          <a:p>
            <a:pPr>
              <a:buFont typeface="Arial" pitchFamily="34" charset="0"/>
              <a:buNone/>
            </a:pPr>
            <a:r>
              <a:rPr lang="pt-BR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68975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UNIDADE BÁSICA DE SAÚDE 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NOVA  ESPERANÇA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 descr="IMG_20140424_19473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952857" cy="4604714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45F-3C6C-4970-B021-AD44754899F4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4645</TotalTime>
  <Words>2009</Words>
  <Application>Microsoft Office PowerPoint</Application>
  <PresentationFormat>Apresentação na tela (4:3)</PresentationFormat>
  <Paragraphs>316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Tema do Office</vt:lpstr>
      <vt:lpstr> UNIVERSIDADE ABERTA DO SUS UNIVERSIDADE FEDERAL DE PELOTAS Especialização em Saúde da Família </vt:lpstr>
      <vt:lpstr>Slide 2</vt:lpstr>
      <vt:lpstr>      </vt:lpstr>
      <vt:lpstr>INTRODUÇÃO</vt:lpstr>
      <vt:lpstr>INTRODUÇÃO</vt:lpstr>
      <vt:lpstr>CARACTERIZAÇÃO DO MUNICÍPIO</vt:lpstr>
      <vt:lpstr>CACHOEIRA RIO JARÍ   Laranjal do Jarí</vt:lpstr>
      <vt:lpstr>CARACTERIZAÇÃO DA UBS</vt:lpstr>
      <vt:lpstr>UNIDADE BÁSICA DE SAÚDE  NOVA  ESPERANÇA</vt:lpstr>
      <vt:lpstr>Slide 10</vt:lpstr>
      <vt:lpstr>Slide 11</vt:lpstr>
      <vt:lpstr>OBJETIVO GERAL</vt:lpstr>
      <vt:lpstr>METODOLOGIA</vt:lpstr>
      <vt:lpstr>RESULTADOS</vt:lpstr>
      <vt:lpstr>Slide 15</vt:lpstr>
      <vt:lpstr>Organização e gestão do serviço, avaliação e monitoramento,  busca ativa das faltosas, visitas domiciliares, atividades de educação em saúde foram algumas das ações que permitiram o alcance destes resultados.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DISCUSSÃO</vt:lpstr>
      <vt:lpstr>DISCUSSÃO</vt:lpstr>
      <vt:lpstr>REFLEXÃO CRITICA DE NOSSO APRENDIZAGEM</vt:lpstr>
      <vt:lpstr>REFLEXÃO CRITICA DE NOSSO APRENDIZAGEM</vt:lpstr>
      <vt:lpstr>REFLEXÃO CRITICA DE NOSSO APRENDIZAGEM</vt:lpstr>
      <vt:lpstr>Slide 40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</dc:creator>
  <cp:lastModifiedBy>MARTA</cp:lastModifiedBy>
  <cp:revision>498</cp:revision>
  <dcterms:created xsi:type="dcterms:W3CDTF">2015-05-17T23:29:42Z</dcterms:created>
  <dcterms:modified xsi:type="dcterms:W3CDTF">2015-10-06T01:32:04Z</dcterms:modified>
</cp:coreProperties>
</file>