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96" r:id="rId5"/>
    <p:sldId id="260" r:id="rId6"/>
    <p:sldId id="306" r:id="rId7"/>
    <p:sldId id="305" r:id="rId8"/>
    <p:sldId id="261" r:id="rId9"/>
    <p:sldId id="262" r:id="rId10"/>
    <p:sldId id="266" r:id="rId11"/>
    <p:sldId id="273" r:id="rId12"/>
    <p:sldId id="274" r:id="rId13"/>
    <p:sldId id="299" r:id="rId14"/>
    <p:sldId id="275" r:id="rId15"/>
    <p:sldId id="298" r:id="rId16"/>
    <p:sldId id="276" r:id="rId17"/>
    <p:sldId id="300" r:id="rId18"/>
    <p:sldId id="277" r:id="rId19"/>
    <p:sldId id="278" r:id="rId20"/>
    <p:sldId id="279" r:id="rId21"/>
    <p:sldId id="301" r:id="rId22"/>
    <p:sldId id="280" r:id="rId23"/>
    <p:sldId id="281" r:id="rId24"/>
    <p:sldId id="302" r:id="rId25"/>
    <p:sldId id="282" r:id="rId26"/>
    <p:sldId id="303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04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280" autoAdjust="0"/>
  </p:normalViewPr>
  <p:slideViewPr>
    <p:cSldViewPr snapToGrid="0">
      <p:cViewPr>
        <p:scale>
          <a:sx n="75" d="100"/>
          <a:sy n="75" d="100"/>
        </p:scale>
        <p:origin x="-51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DIAJO\Desktop\EAD%202014\Elizabeth\planilha%20de%20coleta%20de%20dados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DIAJO\Desktop\EAD%202014\Elizabeth\planilha%20de%20coleta%20de%20dados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DIAJO\Desktop\EAD%202014\Elizabeth\planilha%20de%20coleta%20de%20dados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DIAJO\Desktop\EAD%202014\Elizabeth\planilha%20de%20coleta%20de%20dado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</c:v>
                </c:pt>
                <c:pt idx="1">
                  <c:v>0.17</c:v>
                </c:pt>
                <c:pt idx="2">
                  <c:v>0.26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45696"/>
        <c:axId val="34247168"/>
      </c:barChart>
      <c:catAx>
        <c:axId val="6044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47168"/>
        <c:crosses val="autoZero"/>
        <c:auto val="1"/>
        <c:lblAlgn val="ctr"/>
        <c:lblOffset val="100"/>
        <c:noMultiLvlLbl val="0"/>
      </c:catAx>
      <c:valAx>
        <c:axId val="342471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456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0.85</c:v>
                </c:pt>
                <c:pt idx="1">
                  <c:v>0.38235294117647056</c:v>
                </c:pt>
                <c:pt idx="2">
                  <c:v>0.48076923076923078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54944"/>
        <c:axId val="34246016"/>
      </c:barChart>
      <c:catAx>
        <c:axId val="3355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46016"/>
        <c:crosses val="autoZero"/>
        <c:auto val="1"/>
        <c:lblAlgn val="ctr"/>
        <c:lblOffset val="100"/>
        <c:noMultiLvlLbl val="0"/>
      </c:catAx>
      <c:valAx>
        <c:axId val="34246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5549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0.95</c:v>
                </c:pt>
                <c:pt idx="1">
                  <c:v>0.94117647058823528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52480"/>
        <c:axId val="33388736"/>
      </c:barChart>
      <c:catAx>
        <c:axId val="3925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388736"/>
        <c:crosses val="autoZero"/>
        <c:auto val="1"/>
        <c:lblAlgn val="ctr"/>
        <c:lblOffset val="100"/>
        <c:noMultiLvlLbl val="0"/>
      </c:catAx>
      <c:valAx>
        <c:axId val="333887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2524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0.45</c:v>
                </c:pt>
                <c:pt idx="1">
                  <c:v>0.29411764705882354</c:v>
                </c:pt>
                <c:pt idx="2">
                  <c:v>0.42307692307692307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52000"/>
        <c:axId val="34212672"/>
      </c:barChart>
      <c:catAx>
        <c:axId val="3955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12672"/>
        <c:crosses val="autoZero"/>
        <c:auto val="1"/>
        <c:lblAlgn val="ctr"/>
        <c:lblOffset val="100"/>
        <c:noMultiLvlLbl val="0"/>
      </c:catAx>
      <c:valAx>
        <c:axId val="342126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5520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0.85</c:v>
                </c:pt>
                <c:pt idx="1">
                  <c:v>0.79411764705882348</c:v>
                </c:pt>
                <c:pt idx="2">
                  <c:v>0.78846153846153844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54560"/>
        <c:axId val="34216128"/>
      </c:barChart>
      <c:catAx>
        <c:axId val="3955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16128"/>
        <c:crosses val="autoZero"/>
        <c:auto val="1"/>
        <c:lblAlgn val="ctr"/>
        <c:lblOffset val="100"/>
        <c:noMultiLvlLbl val="0"/>
      </c:catAx>
      <c:valAx>
        <c:axId val="342161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5545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Indicadores!$D$95:$G$95</c:f>
              <c:numCache>
                <c:formatCode>0.0%</c:formatCode>
                <c:ptCount val="4"/>
                <c:pt idx="0">
                  <c:v>0.15</c:v>
                </c:pt>
                <c:pt idx="1">
                  <c:v>0.17647058823529413</c:v>
                </c:pt>
                <c:pt idx="2">
                  <c:v>0.19230769230769232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31616"/>
        <c:axId val="39690816"/>
      </c:barChart>
      <c:catAx>
        <c:axId val="8363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690816"/>
        <c:crosses val="autoZero"/>
        <c:auto val="1"/>
        <c:lblAlgn val="ctr"/>
        <c:lblOffset val="100"/>
        <c:noMultiLvlLbl val="0"/>
      </c:catAx>
      <c:valAx>
        <c:axId val="396908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6316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101E2C7-E168-404C-A736-B82F09C743A1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708B07E-0D1B-40FA-85EC-5434B7F6E2D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E2C7-E168-404C-A736-B82F09C743A1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B07E-0D1B-40FA-85EC-5434B7F6E2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2352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E2C7-E168-404C-A736-B82F09C743A1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B07E-0D1B-40FA-85EC-5434B7F6E2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01E2C7-E168-404C-A736-B82F09C743A1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08B07E-0D1B-40FA-85EC-5434B7F6E2D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101E2C7-E168-404C-A736-B82F09C743A1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708B07E-0D1B-40FA-85EC-5434B7F6E2D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E2C7-E168-404C-A736-B82F09C743A1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B07E-0D1B-40FA-85EC-5434B7F6E2D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E2C7-E168-404C-A736-B82F09C743A1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B07E-0D1B-40FA-85EC-5434B7F6E2D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01E2C7-E168-404C-A736-B82F09C743A1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08B07E-0D1B-40FA-85EC-5434B7F6E2D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E2C7-E168-404C-A736-B82F09C743A1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B07E-0D1B-40FA-85EC-5434B7F6E2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47359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01E2C7-E168-404C-A736-B82F09C743A1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08B07E-0D1B-40FA-85EC-5434B7F6E2DD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021065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01E2C7-E168-404C-A736-B82F09C743A1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08B07E-0D1B-40FA-85EC-5434B7F6E2DD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01E2C7-E168-404C-A736-B82F09C743A1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9853649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08B07E-0D1B-40FA-85EC-5434B7F6E2D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11156" y="1406770"/>
            <a:ext cx="4417806" cy="3003867"/>
          </a:xfrm>
        </p:spPr>
        <p:txBody>
          <a:bodyPr>
            <a:normAutofit/>
          </a:bodyPr>
          <a:lstStyle/>
          <a:p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01509" y="4421082"/>
            <a:ext cx="4618892" cy="1260629"/>
          </a:xfrm>
        </p:spPr>
        <p:txBody>
          <a:bodyPr>
            <a:normAutofit fontScale="25000" lnSpcReduction="20000"/>
          </a:bodyPr>
          <a:lstStyle/>
          <a:p>
            <a:endParaRPr lang="pt-BR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Elizabeth </a:t>
            </a:r>
            <a:r>
              <a:rPr lang="pt-BR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Marquez</a:t>
            </a:r>
            <a:r>
              <a:rPr lang="pt-BR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Mussi</a:t>
            </a:r>
            <a:r>
              <a:rPr lang="pt-BR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6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6400" b="1" dirty="0">
                <a:latin typeface="Arial" panose="020B0604020202020204" pitchFamily="34" charset="0"/>
                <a:cs typeface="Arial" panose="020B0604020202020204" pitchFamily="34" charset="0"/>
              </a:rPr>
              <a:t>Orientadora: Cristina </a:t>
            </a:r>
            <a:r>
              <a:rPr lang="pt-BR" sz="6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Bossle</a:t>
            </a:r>
            <a:r>
              <a:rPr lang="pt-BR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Castilhos</a:t>
            </a:r>
          </a:p>
          <a:p>
            <a:r>
              <a:rPr lang="pt-BR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480646" y="750278"/>
            <a:ext cx="5310555" cy="5064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Melhoria da Atenção à Saúde das Crianças de 0 à 72 meses na UBS 14 de Março, Canguçu- RS </a:t>
            </a:r>
            <a:endParaRPr lang="pt-BR" sz="3600" dirty="0"/>
          </a:p>
        </p:txBody>
      </p:sp>
      <p:pic>
        <p:nvPicPr>
          <p:cNvPr id="5" name="Imagem 4" descr="http://unasus.ufpel.edu.br/site/wp-content/uploads/2013/10/ESF-Ufpel-0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3086" y="414719"/>
            <a:ext cx="252028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5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Período 12 semanas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Capacitação da equipe e definição de </a:t>
            </a:r>
          </a:p>
          <a:p>
            <a:pPr marL="0" indent="0">
              <a:buNone/>
            </a:pPr>
            <a:r>
              <a:rPr lang="pt-BR" dirty="0" smtClean="0"/>
              <a:t>tarefas</a:t>
            </a:r>
          </a:p>
          <a:p>
            <a:pPr marL="0" indent="0">
              <a:buNone/>
            </a:pPr>
            <a:r>
              <a:rPr lang="pt-BR" dirty="0" smtClean="0"/>
              <a:t>Cadastramento</a:t>
            </a:r>
          </a:p>
          <a:p>
            <a:pPr marL="0" indent="0">
              <a:buNone/>
            </a:pPr>
            <a:r>
              <a:rPr lang="pt-BR" dirty="0" smtClean="0"/>
              <a:t>Priorização do atendimento</a:t>
            </a:r>
          </a:p>
          <a:p>
            <a:pPr marL="0" indent="0">
              <a:buNone/>
            </a:pPr>
            <a:r>
              <a:rPr lang="pt-BR" dirty="0" smtClean="0"/>
              <a:t>Busca ativa de crianças faltosas</a:t>
            </a:r>
          </a:p>
          <a:p>
            <a:pPr marL="0" indent="0">
              <a:buNone/>
            </a:pPr>
            <a:r>
              <a:rPr lang="pt-BR" dirty="0" smtClean="0"/>
              <a:t>Garantir material adequado e suplementos</a:t>
            </a:r>
          </a:p>
          <a:p>
            <a:pPr marL="0" indent="0">
              <a:buNone/>
            </a:pPr>
            <a:r>
              <a:rPr lang="pt-BR" dirty="0" smtClean="0"/>
              <a:t>Vacinação em dia</a:t>
            </a:r>
          </a:p>
          <a:p>
            <a:pPr marL="0" indent="0">
              <a:buNone/>
            </a:pPr>
            <a:r>
              <a:rPr lang="pt-BR" dirty="0" smtClean="0"/>
              <a:t>Orientação a comunidade ( puericultura, aleitamento, controles) </a:t>
            </a:r>
          </a:p>
          <a:p>
            <a:pPr marL="0" indent="0">
              <a:buNone/>
            </a:pPr>
            <a:r>
              <a:rPr lang="pt-BR" dirty="0" smtClean="0"/>
              <a:t>Registros</a:t>
            </a:r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06" y="1600200"/>
            <a:ext cx="3657599" cy="26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Logística da intervenção:</a:t>
            </a:r>
          </a:p>
          <a:p>
            <a:pPr marL="0" indent="0">
              <a:buNone/>
            </a:pPr>
            <a:r>
              <a:rPr lang="pt-BR" dirty="0" smtClean="0"/>
              <a:t> Manual </a:t>
            </a:r>
            <a:r>
              <a:rPr lang="pt-BR" dirty="0"/>
              <a:t>Técnico de saúde da criança do </a:t>
            </a:r>
            <a:r>
              <a:rPr lang="pt-BR" dirty="0" smtClean="0"/>
              <a:t>Ministério da </a:t>
            </a:r>
            <a:r>
              <a:rPr lang="pt-BR" dirty="0"/>
              <a:t>Saúde (BRASIL, 2012).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F</a:t>
            </a:r>
            <a:r>
              <a:rPr lang="pt-BR" dirty="0" smtClean="0"/>
              <a:t>icha </a:t>
            </a:r>
            <a:r>
              <a:rPr lang="pt-BR" dirty="0"/>
              <a:t>espelho e </a:t>
            </a:r>
            <a:r>
              <a:rPr lang="pt-BR" dirty="0" smtClean="0"/>
              <a:t>ficha de coleta de dados fornecidas pela UFPEL, e as cadernetas de controle da criança utilizadas pelo Ministério de Saúde.</a:t>
            </a:r>
          </a:p>
          <a:p>
            <a:pPr marL="0" indent="0">
              <a:buNone/>
            </a:pPr>
            <a:r>
              <a:rPr lang="pt-BR" dirty="0" smtClean="0"/>
              <a:t>Organização de prontuários anexando ficha espelho.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69" y="4494727"/>
            <a:ext cx="4065861" cy="21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Objetivo 1: </a:t>
            </a:r>
            <a:r>
              <a:rPr lang="pt-BR" dirty="0"/>
              <a:t>Ampliar a cobertura do programa</a:t>
            </a:r>
            <a:endParaRPr lang="pt-BR" b="1" dirty="0" smtClean="0"/>
          </a:p>
          <a:p>
            <a:r>
              <a:rPr lang="pt-BR" b="1" dirty="0" smtClean="0"/>
              <a:t>Meta 1</a:t>
            </a:r>
            <a:r>
              <a:rPr lang="pt-BR" dirty="0" smtClean="0"/>
              <a:t>:</a:t>
            </a:r>
            <a:r>
              <a:rPr lang="pt-BR" b="1" dirty="0" smtClean="0"/>
              <a:t> </a:t>
            </a:r>
            <a:r>
              <a:rPr lang="pt-BR" dirty="0" smtClean="0"/>
              <a:t>Ampliar a cobertura da atenção a saúde da criança  para 40% das crianças entre zero e 72 meses pertencentes a área de abrangência da UBS.</a:t>
            </a:r>
          </a:p>
          <a:p>
            <a:r>
              <a:rPr lang="pt-BR" b="1" dirty="0" smtClean="0"/>
              <a:t>Resultado</a:t>
            </a:r>
            <a:r>
              <a:rPr lang="pt-BR" dirty="0" smtClean="0"/>
              <a:t>: 52 </a:t>
            </a:r>
            <a:r>
              <a:rPr lang="pt-BR" dirty="0"/>
              <a:t>crianças </a:t>
            </a:r>
            <a:r>
              <a:rPr lang="pt-BR" dirty="0" smtClean="0"/>
              <a:t>inscritas, </a:t>
            </a:r>
            <a:r>
              <a:rPr lang="pt-BR" dirty="0"/>
              <a:t>em um total de 200 crianças de 0 a 72 meses moradoras na área de abrangência das unidades, o que corresponde a um total de 26,0</a:t>
            </a:r>
            <a:r>
              <a:rPr lang="pt-BR" dirty="0" smtClean="0"/>
              <a:t>%. ( Falta de equipe completo).</a:t>
            </a:r>
          </a:p>
          <a:p>
            <a:r>
              <a:rPr lang="pt-BR" dirty="0" smtClean="0"/>
              <a:t>Agendamento, Programa Bolsa Família, escolas,  contato com lideranças, promoção,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74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1391321" y="981946"/>
            <a:ext cx="9366325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9281060"/>
              </p:ext>
            </p:extLst>
          </p:nvPr>
        </p:nvGraphicFramePr>
        <p:xfrm>
          <a:off x="1390652" y="981946"/>
          <a:ext cx="9366994" cy="485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43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Objetivos</a:t>
            </a:r>
            <a:r>
              <a:rPr lang="pt-BR" dirty="0"/>
              <a:t>, metas e </a:t>
            </a: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Objetivo 2: </a:t>
            </a:r>
            <a:r>
              <a:rPr lang="pt-BR" dirty="0"/>
              <a:t>Melhorar a qualidade do atendimento à </a:t>
            </a:r>
            <a:r>
              <a:rPr lang="pt-BR" dirty="0" smtClean="0"/>
              <a:t>criança</a:t>
            </a:r>
          </a:p>
          <a:p>
            <a:r>
              <a:rPr lang="pt-BR" b="1" dirty="0" smtClean="0"/>
              <a:t>Meta </a:t>
            </a:r>
            <a:r>
              <a:rPr lang="pt-BR" b="1" dirty="0"/>
              <a:t>2</a:t>
            </a:r>
            <a:r>
              <a:rPr lang="pt-BR" dirty="0"/>
              <a:t>:  Realizar a primeira consulta na primeira semana de vida para 100% das crianças </a:t>
            </a:r>
            <a:r>
              <a:rPr lang="pt-BR" dirty="0" smtClean="0"/>
              <a:t>cadastradas.</a:t>
            </a:r>
          </a:p>
          <a:p>
            <a:r>
              <a:rPr lang="pt-BR" b="1" dirty="0" smtClean="0"/>
              <a:t>Resultado:</a:t>
            </a:r>
            <a:r>
              <a:rPr lang="pt-BR" dirty="0" smtClean="0"/>
              <a:t> 25 </a:t>
            </a:r>
            <a:r>
              <a:rPr lang="pt-BR" dirty="0"/>
              <a:t>(48,1%) crianças. Ficando assim distribuído: no primeiro mês, das 20 crianças cadastradas 17 (85%) tinham anotações de primeira consulta na primeira semana de vida, no segundo mês foram 13 (38,2%) crianças das 34 cadastradas e no terceiro mês 25 (48,1</a:t>
            </a:r>
            <a:r>
              <a:rPr lang="pt-BR" dirty="0" smtClean="0"/>
              <a:t>%).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partir do preenchimento das cadernetas de saúde das </a:t>
            </a:r>
            <a:r>
              <a:rPr lang="pt-BR" dirty="0" smtClean="0"/>
              <a:t>crianças</a:t>
            </a:r>
          </a:p>
          <a:p>
            <a:r>
              <a:rPr lang="pt-BR" dirty="0" smtClean="0"/>
              <a:t>Agendar primeira consulta após alta do hospital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57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839075"/>
              </p:ext>
            </p:extLst>
          </p:nvPr>
        </p:nvGraphicFramePr>
        <p:xfrm>
          <a:off x="1395045" y="1406768"/>
          <a:ext cx="9366738" cy="4841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27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Objetivos</a:t>
            </a:r>
            <a:r>
              <a:rPr lang="pt-BR" dirty="0"/>
              <a:t>, metas e </a:t>
            </a: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Objetivo </a:t>
            </a:r>
            <a:r>
              <a:rPr lang="pt-BR" dirty="0" smtClean="0"/>
              <a:t>2 </a:t>
            </a:r>
            <a:r>
              <a:rPr lang="pt-BR" dirty="0"/>
              <a:t>: Melhorar a qualidade do atendimento à criança.</a:t>
            </a:r>
            <a:endParaRPr lang="pt-BR" b="1" dirty="0" smtClean="0"/>
          </a:p>
          <a:p>
            <a:r>
              <a:rPr lang="pt-BR" b="1" dirty="0" smtClean="0"/>
              <a:t>Meta </a:t>
            </a:r>
            <a:r>
              <a:rPr lang="pt-BR" b="1" dirty="0"/>
              <a:t>3</a:t>
            </a:r>
            <a:r>
              <a:rPr lang="pt-BR" dirty="0"/>
              <a:t>: </a:t>
            </a:r>
            <a:r>
              <a:rPr lang="pt-BR" dirty="0" smtClean="0"/>
              <a:t>Monitorar  </a:t>
            </a:r>
            <a:r>
              <a:rPr lang="pt-BR" dirty="0"/>
              <a:t>o crescimento em 100% das crianças cadastradas</a:t>
            </a:r>
            <a:r>
              <a:rPr lang="pt-BR" dirty="0" smtClean="0"/>
              <a:t>. 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Resultados: Esta </a:t>
            </a:r>
            <a:r>
              <a:rPr lang="pt-BR" dirty="0"/>
              <a:t>meta obteve 100% de </a:t>
            </a:r>
            <a:r>
              <a:rPr lang="pt-BR" dirty="0" smtClean="0"/>
              <a:t>qualidade. </a:t>
            </a:r>
            <a:r>
              <a:rPr lang="pt-BR" dirty="0"/>
              <a:t>Ficando assim distribuído: no primeiro mês 20 (100%) crianças, no segundo mês 34 (100%) crianças e no terceiro mês 52 (100%) crianças.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Capacitação da equipe </a:t>
            </a:r>
            <a:r>
              <a:rPr lang="pt-BR" dirty="0"/>
              <a:t>para se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familiarizar </a:t>
            </a:r>
            <a:r>
              <a:rPr lang="pt-BR" dirty="0"/>
              <a:t>com </a:t>
            </a:r>
            <a:r>
              <a:rPr lang="pt-BR" dirty="0" smtClean="0"/>
              <a:t>curvas crescimento</a:t>
            </a:r>
            <a:r>
              <a:rPr lang="pt-BR" dirty="0"/>
              <a:t>,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Técnicas de </a:t>
            </a:r>
            <a:r>
              <a:rPr lang="pt-BR" dirty="0"/>
              <a:t>medidas antropométricas. </a:t>
            </a:r>
          </a:p>
          <a:p>
            <a:pPr marL="0" indent="0">
              <a:buNone/>
            </a:pPr>
            <a:endParaRPr lang="pt-BR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http://derepentemae.com.br/wp-content/uploads/2011/03/curvas-de-crescimento-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60" y="4037076"/>
            <a:ext cx="4082603" cy="2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Objetivo 2: </a:t>
            </a:r>
            <a:r>
              <a:rPr lang="pt-BR" dirty="0" smtClean="0"/>
              <a:t>Melhorar </a:t>
            </a:r>
            <a:r>
              <a:rPr lang="pt-BR" dirty="0"/>
              <a:t>a qualidade do atendimento à criança </a:t>
            </a:r>
            <a:endParaRPr lang="pt-BR" b="1" dirty="0" smtClean="0"/>
          </a:p>
          <a:p>
            <a:r>
              <a:rPr lang="pt-BR" b="1" dirty="0" smtClean="0"/>
              <a:t>Meta </a:t>
            </a:r>
            <a:r>
              <a:rPr lang="pt-BR" b="1" dirty="0"/>
              <a:t>4</a:t>
            </a:r>
            <a:r>
              <a:rPr lang="pt-BR" dirty="0"/>
              <a:t>: Monitoramos 100% das crianças com déficit de </a:t>
            </a:r>
            <a:r>
              <a:rPr lang="pt-BR" dirty="0" smtClean="0"/>
              <a:t>peso</a:t>
            </a:r>
          </a:p>
          <a:p>
            <a:r>
              <a:rPr lang="pt-BR" dirty="0" smtClean="0"/>
              <a:t>Resultados: meta</a:t>
            </a:r>
            <a:r>
              <a:rPr lang="pt-BR" b="1" dirty="0" smtClean="0"/>
              <a:t> </a:t>
            </a:r>
            <a:r>
              <a:rPr lang="pt-BR" dirty="0" smtClean="0"/>
              <a:t>atingida </a:t>
            </a:r>
            <a:r>
              <a:rPr lang="pt-BR" dirty="0"/>
              <a:t>em 100% em toda a intervenção. No primeiro mês nenhuma criança com déficit de </a:t>
            </a:r>
            <a:r>
              <a:rPr lang="pt-BR" dirty="0" smtClean="0"/>
              <a:t>peso, </a:t>
            </a:r>
            <a:r>
              <a:rPr lang="pt-BR" dirty="0"/>
              <a:t>no segundo </a:t>
            </a:r>
            <a:r>
              <a:rPr lang="pt-BR" dirty="0" smtClean="0"/>
              <a:t>mês </a:t>
            </a:r>
            <a:r>
              <a:rPr lang="pt-BR" dirty="0"/>
              <a:t>5 (100%) e no terceiro 5 (100</a:t>
            </a:r>
            <a:r>
              <a:rPr lang="pt-BR" dirty="0" smtClean="0"/>
              <a:t>%). Monitoramento </a:t>
            </a:r>
            <a:r>
              <a:rPr lang="pt-BR" dirty="0"/>
              <a:t>do déficit de peso em todas elas, </a:t>
            </a:r>
            <a:r>
              <a:rPr lang="pt-BR" dirty="0" smtClean="0"/>
              <a:t>investigação </a:t>
            </a:r>
            <a:r>
              <a:rPr lang="pt-BR" dirty="0"/>
              <a:t>das </a:t>
            </a:r>
            <a:r>
              <a:rPr lang="pt-BR" dirty="0" smtClean="0"/>
              <a:t>causas e </a:t>
            </a:r>
            <a:r>
              <a:rPr lang="pt-BR" dirty="0"/>
              <a:t>correção das mesmas</a:t>
            </a:r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dirty="0"/>
              <a:t>T</a:t>
            </a:r>
            <a:r>
              <a:rPr lang="pt-BR" dirty="0" smtClean="0"/>
              <a:t>rês </a:t>
            </a:r>
            <a:r>
              <a:rPr lang="pt-BR" dirty="0"/>
              <a:t>crianças com tratamento para parasitoses, e correção de hábitos alimentares: melhora nas curva de crescimento </a:t>
            </a:r>
          </a:p>
          <a:p>
            <a:pPr marL="0" indent="0">
              <a:buNone/>
            </a:pPr>
            <a:r>
              <a:rPr lang="pt-BR" dirty="0" smtClean="0"/>
              <a:t>-Duas </a:t>
            </a:r>
            <a:r>
              <a:rPr lang="pt-BR" dirty="0"/>
              <a:t>com </a:t>
            </a:r>
            <a:r>
              <a:rPr lang="pt-BR" dirty="0" err="1" smtClean="0"/>
              <a:t>comorbidades</a:t>
            </a:r>
            <a:r>
              <a:rPr lang="pt-BR" dirty="0"/>
              <a:t>: uma com </a:t>
            </a:r>
            <a:r>
              <a:rPr lang="pt-BR" dirty="0" err="1" smtClean="0"/>
              <a:t>hipo</a:t>
            </a:r>
            <a:r>
              <a:rPr lang="pt-BR" dirty="0" smtClean="0"/>
              <a:t> crescimento, </a:t>
            </a:r>
            <a:r>
              <a:rPr lang="pt-BR" dirty="0"/>
              <a:t>outra criança tem um baixo peso possivelmente secundário a infeções de repetição.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3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 </a:t>
            </a: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Objetivo 2:</a:t>
            </a:r>
            <a:r>
              <a:rPr lang="pt-BR" b="1" dirty="0" smtClean="0"/>
              <a:t> </a:t>
            </a:r>
            <a:r>
              <a:rPr lang="pt-BR" dirty="0"/>
              <a:t>Melhorar a qualidade do atendimento à criança.</a:t>
            </a:r>
          </a:p>
          <a:p>
            <a:r>
              <a:rPr lang="pt-BR" dirty="0"/>
              <a:t> Meta 5:  Monitorar 100% das crianças com excesso de peso</a:t>
            </a:r>
            <a:r>
              <a:rPr lang="pt-BR" dirty="0" smtClean="0"/>
              <a:t>.</a:t>
            </a:r>
          </a:p>
          <a:p>
            <a:r>
              <a:rPr lang="pt-BR" dirty="0" smtClean="0"/>
              <a:t>Resultados:</a:t>
            </a:r>
            <a:r>
              <a:rPr lang="pt-BR" dirty="0"/>
              <a:t> </a:t>
            </a:r>
            <a:r>
              <a:rPr lang="pt-BR" dirty="0" smtClean="0"/>
              <a:t>Das </a:t>
            </a:r>
            <a:r>
              <a:rPr lang="pt-BR" dirty="0"/>
              <a:t>52 crianças cadastradas só duas delas encontravam-se com excesso de </a:t>
            </a:r>
            <a:r>
              <a:rPr lang="pt-BR" dirty="0" smtClean="0"/>
              <a:t>peso, </a:t>
            </a:r>
          </a:p>
          <a:p>
            <a:pPr marL="0" indent="0">
              <a:buNone/>
            </a:pPr>
            <a:r>
              <a:rPr lang="pt-BR" dirty="0" smtClean="0"/>
              <a:t>acompanhadas </a:t>
            </a:r>
            <a:r>
              <a:rPr lang="pt-BR" dirty="0"/>
              <a:t>pela equipe </a:t>
            </a:r>
            <a:r>
              <a:rPr lang="pt-BR" dirty="0" smtClean="0"/>
              <a:t>  </a:t>
            </a:r>
            <a:r>
              <a:rPr lang="pt-BR" dirty="0"/>
              <a:t>bom </a:t>
            </a:r>
            <a:r>
              <a:rPr lang="pt-BR" dirty="0" smtClean="0"/>
              <a:t>vínculo, exercício.</a:t>
            </a:r>
            <a:endParaRPr lang="pt-BR" dirty="0"/>
          </a:p>
        </p:txBody>
      </p:sp>
      <p:pic>
        <p:nvPicPr>
          <p:cNvPr id="2050" name="Picture 2" descr="https://bibliografiadadoula.files.wordpress.com/2013/11/wfa-o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21" y="3695901"/>
            <a:ext cx="6452316" cy="277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 r</a:t>
            </a:r>
            <a:r>
              <a:rPr lang="pt-BR" dirty="0" smtClean="0"/>
              <a:t>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Objetivo 2:</a:t>
            </a:r>
            <a:r>
              <a:rPr lang="pt-BR" dirty="0" smtClean="0"/>
              <a:t> </a:t>
            </a:r>
            <a:r>
              <a:rPr lang="pt-BR" dirty="0"/>
              <a:t>Melhorar a qualidade do atendimento à criança</a:t>
            </a:r>
            <a:r>
              <a:rPr lang="pt-BR" dirty="0" smtClean="0"/>
              <a:t>.</a:t>
            </a:r>
            <a:endParaRPr lang="pt-BR" b="1" dirty="0" smtClean="0"/>
          </a:p>
          <a:p>
            <a:r>
              <a:rPr lang="pt-BR" b="1" dirty="0" smtClean="0"/>
              <a:t>Meta </a:t>
            </a:r>
            <a:r>
              <a:rPr lang="pt-BR" b="1" dirty="0"/>
              <a:t>6</a:t>
            </a:r>
            <a:r>
              <a:rPr lang="pt-BR" dirty="0"/>
              <a:t>: Monitorar o desenvolvimento em 100% das </a:t>
            </a:r>
            <a:r>
              <a:rPr lang="pt-BR" dirty="0" smtClean="0"/>
              <a:t>crianças </a:t>
            </a:r>
          </a:p>
          <a:p>
            <a:pPr marL="0" indent="0">
              <a:buNone/>
            </a:pPr>
            <a:r>
              <a:rPr lang="pt-BR" dirty="0" smtClean="0"/>
              <a:t>Das </a:t>
            </a:r>
            <a:r>
              <a:rPr lang="pt-BR" dirty="0"/>
              <a:t>52 crianças cadastradas no programa todas tiveram avaliação do desenvolvimento, no primeiro mês foram 20 (100%), no segundo mês 34 (100%) e no terceiro mês 52 (100%).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C</a:t>
            </a:r>
            <a:r>
              <a:rPr lang="pt-BR" dirty="0" smtClean="0"/>
              <a:t>apacitação </a:t>
            </a:r>
            <a:r>
              <a:rPr lang="pt-BR" dirty="0"/>
              <a:t>da equipe, </a:t>
            </a:r>
            <a:r>
              <a:rPr lang="pt-BR" dirty="0" smtClean="0"/>
              <a:t>aspectos relevantes </a:t>
            </a:r>
            <a:r>
              <a:rPr lang="pt-BR" dirty="0"/>
              <a:t>do desenvolvimento normal segundo o grupo etário.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R</a:t>
            </a:r>
            <a:r>
              <a:rPr lang="pt-BR" dirty="0" smtClean="0"/>
              <a:t>elação com </a:t>
            </a:r>
            <a:r>
              <a:rPr lang="pt-BR" dirty="0"/>
              <a:t>professores </a:t>
            </a:r>
            <a:r>
              <a:rPr lang="pt-BR" dirty="0" smtClean="0"/>
              <a:t>das </a:t>
            </a:r>
            <a:r>
              <a:rPr lang="pt-BR" dirty="0"/>
              <a:t>escolas </a:t>
            </a:r>
            <a:r>
              <a:rPr lang="pt-BR" dirty="0" smtClean="0"/>
              <a:t>detecção </a:t>
            </a:r>
            <a:r>
              <a:rPr lang="pt-BR" dirty="0"/>
              <a:t>de problemas mais sutis </a:t>
            </a:r>
            <a:r>
              <a:rPr lang="pt-BR" dirty="0" smtClean="0"/>
              <a:t>déficit de </a:t>
            </a:r>
            <a:r>
              <a:rPr lang="pt-BR" dirty="0"/>
              <a:t>atenção</a:t>
            </a:r>
            <a:r>
              <a:rPr lang="pt-BR" dirty="0" smtClean="0"/>
              <a:t>, </a:t>
            </a:r>
            <a:r>
              <a:rPr lang="pt-BR" dirty="0"/>
              <a:t>transtornos comportamentais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9" y="5241701"/>
            <a:ext cx="4018637" cy="15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                        Introdução: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Importância:</a:t>
            </a:r>
          </a:p>
          <a:p>
            <a:r>
              <a:rPr lang="pt-BR" dirty="0" smtClean="0"/>
              <a:t>Captação precoce das crianças </a:t>
            </a:r>
          </a:p>
          <a:p>
            <a:r>
              <a:rPr lang="pt-BR" dirty="0" smtClean="0"/>
              <a:t>Organização da gestão </a:t>
            </a:r>
          </a:p>
          <a:p>
            <a:r>
              <a:rPr lang="pt-BR" dirty="0" smtClean="0"/>
              <a:t>Acompanhamento no crescimento e desenvolvimento das crianças</a:t>
            </a:r>
          </a:p>
          <a:p>
            <a:r>
              <a:rPr lang="pt-BR" dirty="0" smtClean="0"/>
              <a:t>Estimulo ao aleitamento materno, orientação nutricional e higiene bucal.</a:t>
            </a:r>
          </a:p>
          <a:p>
            <a:r>
              <a:rPr lang="pt-BR" dirty="0" smtClean="0"/>
              <a:t>Educação em prevenção - vacinas, acidentes </a:t>
            </a:r>
          </a:p>
          <a:p>
            <a:r>
              <a:rPr lang="pt-BR" dirty="0" smtClean="0"/>
              <a:t>Atividade de controle das doenças prevalentes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6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</a:t>
            </a: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dirty="0" smtClean="0"/>
              <a:t>Objetivo </a:t>
            </a:r>
            <a:r>
              <a:rPr lang="pt-BR" dirty="0"/>
              <a:t>2:  Melhorar a qualidade do atendimento à criança.</a:t>
            </a:r>
            <a:endParaRPr lang="pt-BR" dirty="0" smtClean="0"/>
          </a:p>
          <a:p>
            <a:r>
              <a:rPr lang="pt-BR" b="1" dirty="0" smtClean="0"/>
              <a:t>Meta </a:t>
            </a:r>
            <a:r>
              <a:rPr lang="pt-BR" b="1" dirty="0"/>
              <a:t>7</a:t>
            </a:r>
            <a:r>
              <a:rPr lang="pt-BR" dirty="0"/>
              <a:t>: Vacinar 100% das crianças de acordo com a idade</a:t>
            </a:r>
            <a:r>
              <a:rPr lang="pt-BR" dirty="0" smtClean="0"/>
              <a:t>.</a:t>
            </a:r>
          </a:p>
          <a:p>
            <a:pPr algn="just"/>
            <a:r>
              <a:rPr lang="pt-BR" b="1" dirty="0" smtClean="0"/>
              <a:t>Resultados: </a:t>
            </a:r>
            <a:r>
              <a:rPr lang="pt-BR" dirty="0"/>
              <a:t>No primeiro mês identificamos 19 (95%) crianças com vacina em dia, no segundo mês 32 (94,1%) e no terceiro mês 52 (100</a:t>
            </a:r>
            <a:r>
              <a:rPr lang="pt-BR" dirty="0" smtClean="0"/>
              <a:t>%).</a:t>
            </a:r>
          </a:p>
          <a:p>
            <a:pPr marL="0" indent="0" algn="just">
              <a:buNone/>
            </a:pPr>
            <a:r>
              <a:rPr lang="pt-BR" dirty="0" smtClean="0"/>
              <a:t> Monitoramento conjunto </a:t>
            </a:r>
            <a:r>
              <a:rPr lang="pt-BR" dirty="0"/>
              <a:t>com a UBS Central do município, para onde as mães eram </a:t>
            </a:r>
            <a:r>
              <a:rPr lang="pt-BR" dirty="0" smtClean="0"/>
              <a:t>encaminhadas.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21" y="132971"/>
            <a:ext cx="3082508" cy="19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97918"/>
              </p:ext>
            </p:extLst>
          </p:nvPr>
        </p:nvGraphicFramePr>
        <p:xfrm>
          <a:off x="2121877" y="1125416"/>
          <a:ext cx="7807570" cy="448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13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r</a:t>
            </a:r>
            <a:r>
              <a:rPr lang="pt-BR" dirty="0" smtClean="0"/>
              <a:t>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Objetivo 2: </a:t>
            </a:r>
            <a:r>
              <a:rPr lang="pt-BR" dirty="0" smtClean="0"/>
              <a:t>Melhorar </a:t>
            </a:r>
            <a:r>
              <a:rPr lang="pt-BR" dirty="0"/>
              <a:t>a qualidade do atendimento à criança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Meta </a:t>
            </a:r>
            <a:r>
              <a:rPr lang="pt-BR" b="1" dirty="0"/>
              <a:t>8: </a:t>
            </a:r>
            <a:r>
              <a:rPr lang="pt-BR" dirty="0"/>
              <a:t>Realizar suplementação de ferro em 100% das crianças de 6 a 24 meses</a:t>
            </a:r>
            <a:r>
              <a:rPr lang="pt-BR" dirty="0" smtClean="0"/>
              <a:t>.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b="1" dirty="0" smtClean="0"/>
              <a:t>Resultado: </a:t>
            </a:r>
            <a:r>
              <a:rPr lang="pt-BR" dirty="0" smtClean="0"/>
              <a:t>Nenhuma criança </a:t>
            </a:r>
            <a:r>
              <a:rPr lang="pt-BR" dirty="0"/>
              <a:t>fazia uso do suplemento antes do cadastramento e acompanhamento na </a:t>
            </a:r>
            <a:r>
              <a:rPr lang="pt-BR" dirty="0" smtClean="0"/>
              <a:t>UBS, a partir do cadastramento, </a:t>
            </a:r>
            <a:r>
              <a:rPr lang="pt-BR" dirty="0"/>
              <a:t>n</a:t>
            </a:r>
            <a:r>
              <a:rPr lang="pt-BR" dirty="0" smtClean="0"/>
              <a:t>o </a:t>
            </a:r>
            <a:r>
              <a:rPr lang="pt-BR" dirty="0"/>
              <a:t>primeiro </a:t>
            </a:r>
            <a:r>
              <a:rPr lang="pt-BR" dirty="0" smtClean="0"/>
              <a:t>mês11(100</a:t>
            </a:r>
            <a:r>
              <a:rPr lang="pt-BR" dirty="0"/>
              <a:t>%) crianças </a:t>
            </a:r>
            <a:r>
              <a:rPr lang="pt-BR" dirty="0" smtClean="0"/>
              <a:t>iniciaram </a:t>
            </a:r>
            <a:r>
              <a:rPr lang="pt-BR" dirty="0"/>
              <a:t>suplementação de ferro, no segundo mês 13 (100%) e no terceiro mês 15 (100%).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 descr="MINISTÉRIO DA SAÚDE&#10;Brasília - DF&#10;2013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22" y="4651531"/>
            <a:ext cx="3000778" cy="20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r</a:t>
            </a:r>
            <a:r>
              <a:rPr lang="pt-BR" dirty="0" smtClean="0"/>
              <a:t>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b="1" dirty="0" smtClean="0"/>
              <a:t>Objetivo 2: </a:t>
            </a:r>
            <a:r>
              <a:rPr lang="pt-BR" dirty="0"/>
              <a:t>Melhorar a qualidade do atendimento à </a:t>
            </a:r>
            <a:r>
              <a:rPr lang="pt-BR" dirty="0" smtClean="0"/>
              <a:t>crianças</a:t>
            </a:r>
            <a:endParaRPr lang="pt-BR" dirty="0"/>
          </a:p>
          <a:p>
            <a:r>
              <a:rPr lang="pt-BR" b="1" dirty="0" smtClean="0"/>
              <a:t>Meta 9 </a:t>
            </a:r>
            <a:r>
              <a:rPr lang="pt-BR" dirty="0" smtClean="0"/>
              <a:t>:  Realizar triagem auditiva em 100% das crianças.</a:t>
            </a:r>
          </a:p>
          <a:p>
            <a:r>
              <a:rPr lang="pt-BR" b="1" dirty="0" smtClean="0"/>
              <a:t>Resultado</a:t>
            </a:r>
            <a:r>
              <a:rPr lang="pt-BR" dirty="0" smtClean="0"/>
              <a:t>: Verificamos que 22 crianças realizaram triagem </a:t>
            </a:r>
            <a:r>
              <a:rPr lang="pt-BR" dirty="0"/>
              <a:t>auditiva </a:t>
            </a:r>
            <a:r>
              <a:rPr lang="pt-BR" dirty="0" smtClean="0"/>
              <a:t>ao nascimento, segundo </a:t>
            </a:r>
            <a:r>
              <a:rPr lang="pt-BR" dirty="0"/>
              <a:t>consta nas carteirinhas de controle. Foram 9 (45%) no primeiro mês, 10 (29,4%) no segundo mês e  22 (42,3%) das crianças no terceiro </a:t>
            </a:r>
            <a:r>
              <a:rPr lang="pt-BR" dirty="0" smtClean="0"/>
              <a:t>mês. </a:t>
            </a:r>
          </a:p>
          <a:p>
            <a:pPr marL="0" indent="0">
              <a:buNone/>
            </a:pPr>
            <a:r>
              <a:rPr lang="pt-BR" dirty="0" smtClean="0"/>
              <a:t>Não </a:t>
            </a:r>
            <a:r>
              <a:rPr lang="pt-BR" dirty="0"/>
              <a:t>se fazia esta </a:t>
            </a:r>
            <a:r>
              <a:rPr lang="pt-BR" dirty="0" smtClean="0"/>
              <a:t>triagem no município. </a:t>
            </a:r>
            <a:r>
              <a:rPr lang="pt-BR" dirty="0"/>
              <a:t>Dos que tem feito a triagem só um foi patológico no início, e foi repetido o exame com resultado normal no segundo controle.</a:t>
            </a:r>
            <a:endParaRPr lang="pt-BR" dirty="0" smtClean="0"/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711033"/>
              </p:ext>
            </p:extLst>
          </p:nvPr>
        </p:nvGraphicFramePr>
        <p:xfrm>
          <a:off x="1735016" y="1066800"/>
          <a:ext cx="8569570" cy="482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5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</a:t>
            </a: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b="1" dirty="0" smtClean="0"/>
              <a:t>Objetivo 2: </a:t>
            </a:r>
            <a:r>
              <a:rPr lang="pt-BR" dirty="0"/>
              <a:t>Melhorar a qualidade do atendimento à </a:t>
            </a:r>
            <a:r>
              <a:rPr lang="pt-BR" dirty="0" smtClean="0"/>
              <a:t>criança.</a:t>
            </a:r>
          </a:p>
          <a:p>
            <a:r>
              <a:rPr lang="pt-BR" b="1" dirty="0" smtClean="0"/>
              <a:t>Meta </a:t>
            </a:r>
            <a:r>
              <a:rPr lang="pt-BR" b="1" dirty="0"/>
              <a:t>10</a:t>
            </a:r>
            <a:r>
              <a:rPr lang="pt-BR" dirty="0"/>
              <a:t>: Realizar teste do pezinho em 100% das crianças até 7 dias de </a:t>
            </a:r>
            <a:r>
              <a:rPr lang="pt-BR" dirty="0" smtClean="0"/>
              <a:t>vida.</a:t>
            </a:r>
          </a:p>
          <a:p>
            <a:r>
              <a:rPr lang="pt-BR" b="1" dirty="0" smtClean="0"/>
              <a:t>Resultado: </a:t>
            </a:r>
            <a:r>
              <a:rPr lang="pt-BR" dirty="0" smtClean="0"/>
              <a:t> </a:t>
            </a:r>
            <a:r>
              <a:rPr lang="pt-BR" dirty="0"/>
              <a:t>Identificamos 17 (85%) crianças com teste do pezinho até 7 dias de vida no primeiro mês, no segundo mês foram 27 (79,4%) crianças e no terceiro mês 41 (78,8%) crianças, </a:t>
            </a:r>
            <a:r>
              <a:rPr lang="pt-BR" dirty="0" smtClean="0"/>
              <a:t>encaminhamentos diferentes: </a:t>
            </a:r>
            <a:r>
              <a:rPr lang="pt-BR" dirty="0"/>
              <a:t>data e horário para o </a:t>
            </a:r>
            <a:r>
              <a:rPr lang="pt-BR" dirty="0" smtClean="0"/>
              <a:t>teste</a:t>
            </a:r>
            <a:r>
              <a:rPr lang="pt-BR" dirty="0"/>
              <a:t> </a:t>
            </a:r>
            <a:r>
              <a:rPr lang="pt-BR" dirty="0" smtClean="0"/>
              <a:t>e da </a:t>
            </a:r>
            <a:r>
              <a:rPr lang="pt-BR" dirty="0"/>
              <a:t>primeira consulta com </a:t>
            </a:r>
            <a:r>
              <a:rPr lang="pt-BR" dirty="0" smtClean="0"/>
              <a:t>pediatra. </a:t>
            </a:r>
            <a:endParaRPr lang="pt-BR" dirty="0"/>
          </a:p>
        </p:txBody>
      </p:sp>
      <p:pic>
        <p:nvPicPr>
          <p:cNvPr id="4098" name="Picture 2" descr="Pés do bebê recém-nascido - foto: hwongcc/ShutterStoc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75" y="5083301"/>
            <a:ext cx="2863894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032226"/>
              </p:ext>
            </p:extLst>
          </p:nvPr>
        </p:nvGraphicFramePr>
        <p:xfrm>
          <a:off x="1652955" y="937846"/>
          <a:ext cx="879230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1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 r</a:t>
            </a:r>
            <a:r>
              <a:rPr lang="pt-BR" dirty="0" smtClean="0"/>
              <a:t>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Objetivos: </a:t>
            </a:r>
            <a:r>
              <a:rPr lang="pt-BR" dirty="0"/>
              <a:t>Melhorar a qualidade do atendimento à criança</a:t>
            </a:r>
            <a:r>
              <a:rPr lang="pt-BR" dirty="0" smtClean="0"/>
              <a:t>.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/>
              <a:t>Meta </a:t>
            </a:r>
            <a:r>
              <a:rPr lang="pt-BR" b="1" dirty="0"/>
              <a:t>11</a:t>
            </a:r>
            <a:r>
              <a:rPr lang="pt-BR" dirty="0"/>
              <a:t>: Realizar avaliação da necessidade de atendimento odontológico em 100% das crianças de 6 a 72 </a:t>
            </a:r>
            <a:r>
              <a:rPr lang="pt-BR" dirty="0" smtClean="0"/>
              <a:t>meses.</a:t>
            </a:r>
          </a:p>
          <a:p>
            <a:r>
              <a:rPr lang="pt-BR" b="1" dirty="0" smtClean="0"/>
              <a:t>Resultado: </a:t>
            </a:r>
            <a:r>
              <a:rPr lang="pt-BR" dirty="0"/>
              <a:t>Todas as crianças com idades entre 6 e 72 meses inscritas no programa tiveram avaliação da necessidade de atendimento </a:t>
            </a:r>
            <a:r>
              <a:rPr lang="pt-BR" dirty="0" smtClean="0"/>
              <a:t>odontológico 100%. No </a:t>
            </a:r>
            <a:r>
              <a:rPr lang="pt-BR" dirty="0"/>
              <a:t>primeiro mês foram 19 (100%), no segundo mês 33 (100%) e no terceiro mês 49 (100%)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A</a:t>
            </a:r>
            <a:r>
              <a:rPr lang="pt-BR" dirty="0" smtClean="0"/>
              <a:t>tividade integrada </a:t>
            </a:r>
            <a:r>
              <a:rPr lang="pt-BR" dirty="0"/>
              <a:t>as atividades da equipe desde o ano passado </a:t>
            </a:r>
            <a:r>
              <a:rPr lang="pt-BR" dirty="0" smtClean="0"/>
              <a:t>início, quando </a:t>
            </a:r>
            <a:r>
              <a:rPr lang="pt-BR" dirty="0"/>
              <a:t>tínhamos uma dentista do </a:t>
            </a:r>
            <a:r>
              <a:rPr lang="pt-BR" dirty="0" smtClean="0"/>
              <a:t>PROVAB.</a:t>
            </a:r>
            <a:endParaRPr lang="pt-BR" dirty="0"/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71" y="4595446"/>
            <a:ext cx="2114999" cy="15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r</a:t>
            </a:r>
            <a:r>
              <a:rPr lang="pt-BR" dirty="0" smtClean="0"/>
              <a:t>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Objetivo: </a:t>
            </a:r>
            <a:r>
              <a:rPr lang="pt-BR" dirty="0"/>
              <a:t>Melhorar a qualidade do atendimento à </a:t>
            </a:r>
            <a:r>
              <a:rPr lang="pt-BR" dirty="0" smtClean="0"/>
              <a:t>criança.</a:t>
            </a:r>
          </a:p>
          <a:p>
            <a:r>
              <a:rPr lang="pt-BR" b="1" dirty="0" smtClean="0"/>
              <a:t>Meta </a:t>
            </a:r>
            <a:r>
              <a:rPr lang="pt-BR" b="1" dirty="0"/>
              <a:t>12</a:t>
            </a:r>
            <a:r>
              <a:rPr lang="pt-BR" dirty="0"/>
              <a:t>: Realizar primeira consulta odontológica para 100% das crianças de 6 a 72 </a:t>
            </a:r>
            <a:r>
              <a:rPr lang="pt-BR" dirty="0" smtClean="0"/>
              <a:t>meses.</a:t>
            </a:r>
          </a:p>
          <a:p>
            <a:r>
              <a:rPr lang="pt-BR" b="1" dirty="0" smtClean="0"/>
              <a:t>Resultado: </a:t>
            </a:r>
            <a:r>
              <a:rPr lang="pt-BR" dirty="0" smtClean="0"/>
              <a:t>Não </a:t>
            </a:r>
            <a:r>
              <a:rPr lang="pt-BR" dirty="0"/>
              <a:t>conseguimos realizar nenhuma consulta odontológica, pois a equipe ficou sem a dentista antes mesmo do início do período da intervenção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dirty="0"/>
              <a:t>As crianças que necessitavam de atendimento odontológico foram encaminhadas para consultar na UBS Central do </a:t>
            </a:r>
            <a:r>
              <a:rPr lang="pt-BR" dirty="0" smtClean="0"/>
              <a:t>município.</a:t>
            </a:r>
            <a:endParaRPr lang="pt-BR" dirty="0"/>
          </a:p>
        </p:txBody>
      </p:sp>
      <p:pic>
        <p:nvPicPr>
          <p:cNvPr id="5122" name="Picture 2" descr="http://dentistaseneldf.sclfox.com/wp-content/uploads/2012/05/dentistas-en-el-df-300x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26" y="4859157"/>
            <a:ext cx="2857500" cy="17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 </a:t>
            </a: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Objetivo: </a:t>
            </a:r>
            <a:r>
              <a:rPr lang="pt-BR" dirty="0"/>
              <a:t>Melhorar a adesão ao programa de Saúde da Criança</a:t>
            </a:r>
            <a:r>
              <a:rPr lang="pt-BR" dirty="0" smtClean="0"/>
              <a:t>.</a:t>
            </a:r>
            <a:endParaRPr lang="pt-BR" b="1" dirty="0" smtClean="0"/>
          </a:p>
          <a:p>
            <a:r>
              <a:rPr lang="pt-BR" b="1" dirty="0" smtClean="0"/>
              <a:t>Meta </a:t>
            </a:r>
            <a:r>
              <a:rPr lang="pt-BR" b="1" dirty="0"/>
              <a:t>13</a:t>
            </a:r>
            <a:r>
              <a:rPr lang="pt-BR" dirty="0"/>
              <a:t>: Fazer busca ativa de 100% das crianças faltosas às </a:t>
            </a:r>
            <a:r>
              <a:rPr lang="pt-BR" dirty="0" smtClean="0"/>
              <a:t>consultas</a:t>
            </a:r>
          </a:p>
          <a:p>
            <a:r>
              <a:rPr lang="pt-BR" b="1" dirty="0" smtClean="0"/>
              <a:t>Resultado: </a:t>
            </a:r>
            <a:r>
              <a:rPr lang="pt-BR" dirty="0" smtClean="0"/>
              <a:t>No </a:t>
            </a:r>
            <a:r>
              <a:rPr lang="pt-BR" dirty="0"/>
              <a:t>primeiro mês não tivemos crianças faltosas, no segundo mês foram 3 (100%) e no terceiro mês 10 (100%) crianças </a:t>
            </a:r>
            <a:r>
              <a:rPr lang="pt-BR" dirty="0" smtClean="0"/>
              <a:t>faltosas.</a:t>
            </a:r>
            <a:r>
              <a:rPr lang="pt-BR" dirty="0"/>
              <a:t> Todas foram </a:t>
            </a:r>
            <a:r>
              <a:rPr lang="pt-BR" dirty="0" smtClean="0"/>
              <a:t>buscadas, </a:t>
            </a:r>
            <a:r>
              <a:rPr lang="pt-BR" dirty="0" smtClean="0"/>
              <a:t>apesar das dificuldades e da falta de ACS</a:t>
            </a:r>
            <a:r>
              <a:rPr lang="pt-BR" dirty="0"/>
              <a:t>.</a:t>
            </a:r>
            <a:r>
              <a:rPr lang="pt-BR" dirty="0" smtClean="0"/>
              <a:t> </a:t>
            </a:r>
            <a:r>
              <a:rPr lang="pt-BR" dirty="0" smtClean="0"/>
              <a:t>   </a:t>
            </a:r>
            <a:r>
              <a:rPr lang="pt-BR" dirty="0" smtClean="0"/>
              <a:t>As </a:t>
            </a:r>
            <a:r>
              <a:rPr lang="pt-BR" dirty="0"/>
              <a:t>lideranças da comunidade </a:t>
            </a:r>
            <a:r>
              <a:rPr lang="pt-BR" dirty="0" smtClean="0"/>
              <a:t>colaboraram muito.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8602" y="4242082"/>
            <a:ext cx="1843212" cy="29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                        Introdução</a:t>
            </a:r>
            <a:r>
              <a:rPr lang="pt-BR" dirty="0"/>
              <a:t>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38202" y="1120462"/>
            <a:ext cx="10515600" cy="5537915"/>
          </a:xfrm>
        </p:spPr>
        <p:txBody>
          <a:bodyPr>
            <a:normAutofit/>
          </a:bodyPr>
          <a:lstStyle/>
          <a:p>
            <a:r>
              <a:rPr lang="pt-BR" b="1" dirty="0" smtClean="0"/>
              <a:t>Características do </a:t>
            </a:r>
            <a:r>
              <a:rPr lang="pt-BR" b="1" dirty="0" smtClean="0"/>
              <a:t>4º </a:t>
            </a:r>
            <a:r>
              <a:rPr lang="pt-BR" b="1" dirty="0" smtClean="0"/>
              <a:t>distrito de Canguçu:</a:t>
            </a:r>
          </a:p>
          <a:p>
            <a:endParaRPr lang="pt-BR" b="1" dirty="0" smtClean="0"/>
          </a:p>
          <a:p>
            <a:pPr algn="just"/>
            <a:r>
              <a:rPr lang="pt-BR" dirty="0"/>
              <a:t>A população de Canguçu é de 53.256 habitantes, segundo o censo do IBGE, 2010, a maior parte dos habitantes mora na zona rural, sendo o município considerado o maior minifúndio do Brasil, conta com </a:t>
            </a:r>
            <a:r>
              <a:rPr lang="pt-BR" dirty="0" smtClean="0"/>
              <a:t>quatorze </a:t>
            </a:r>
            <a:r>
              <a:rPr lang="pt-BR" dirty="0"/>
              <a:t>mil </a:t>
            </a:r>
            <a:r>
              <a:rPr lang="pt-BR" dirty="0" smtClean="0"/>
              <a:t>minifúndios.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q</a:t>
            </a:r>
            <a:r>
              <a:rPr lang="pt-BR" dirty="0" smtClean="0"/>
              <a:t>uarto distrito é um dos cinco que formam parte do Município.</a:t>
            </a:r>
          </a:p>
          <a:p>
            <a:pPr algn="just"/>
            <a:r>
              <a:rPr lang="pt-BR" dirty="0" smtClean="0"/>
              <a:t>4.015 habitantes</a:t>
            </a:r>
          </a:p>
          <a:p>
            <a:pPr algn="just"/>
            <a:r>
              <a:rPr lang="pt-BR" dirty="0"/>
              <a:t>Quanto à cobertura em saúde, há </a:t>
            </a:r>
            <a:r>
              <a:rPr lang="pt-BR" dirty="0" smtClean="0"/>
              <a:t>17 </a:t>
            </a:r>
            <a:r>
              <a:rPr lang="pt-BR" dirty="0"/>
              <a:t>UBS distribuídas pelo </a:t>
            </a:r>
            <a:r>
              <a:rPr lang="pt-BR" dirty="0" smtClean="0"/>
              <a:t>interior, </a:t>
            </a:r>
            <a:r>
              <a:rPr lang="pt-BR" dirty="0" smtClean="0"/>
              <a:t>somente uma </a:t>
            </a:r>
            <a:r>
              <a:rPr lang="pt-BR" dirty="0" smtClean="0"/>
              <a:t>com </a:t>
            </a:r>
            <a:r>
              <a:rPr lang="pt-BR" dirty="0" smtClean="0"/>
              <a:t>ESF.</a:t>
            </a:r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dirty="0"/>
              <a:t>Não contamos com Núcleo de Apoio a Saúde da Família (NASF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16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Objetivos, metas e </a:t>
            </a: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-342900">
              <a:buFont typeface="Courier New" panose="02070309020205020404" pitchFamily="49" charset="0"/>
              <a:buChar char="o"/>
            </a:pPr>
            <a:r>
              <a:rPr lang="pt-BR" b="1" dirty="0" smtClean="0"/>
              <a:t>Objetivo: </a:t>
            </a:r>
            <a:r>
              <a:rPr lang="pt-BR" dirty="0"/>
              <a:t>Melhorar o registro das informações.</a:t>
            </a:r>
            <a:endParaRPr lang="pt-BR" dirty="0" smtClean="0"/>
          </a:p>
          <a:p>
            <a:pPr indent="-342900">
              <a:buFont typeface="Courier New" panose="02070309020205020404" pitchFamily="49" charset="0"/>
              <a:buChar char="o"/>
            </a:pPr>
            <a:r>
              <a:rPr lang="pt-BR" b="1" dirty="0" smtClean="0"/>
              <a:t>Meta </a:t>
            </a:r>
            <a:r>
              <a:rPr lang="pt-BR" b="1" dirty="0"/>
              <a:t>14: </a:t>
            </a:r>
            <a:r>
              <a:rPr lang="pt-BR" dirty="0"/>
              <a:t>Manter registro na ficha espelho de saúde da criança/ vacinação de 100% das crianças </a:t>
            </a:r>
            <a:r>
              <a:rPr lang="pt-BR" dirty="0" smtClean="0"/>
              <a:t>cadastradas </a:t>
            </a:r>
          </a:p>
          <a:p>
            <a:pPr indent="-342900">
              <a:buFont typeface="Courier New" panose="02070309020205020404" pitchFamily="49" charset="0"/>
              <a:buChar char="o"/>
            </a:pPr>
            <a:r>
              <a:rPr lang="pt-BR" b="1" dirty="0" smtClean="0"/>
              <a:t>Resultado: </a:t>
            </a:r>
            <a:r>
              <a:rPr lang="pt-BR" dirty="0"/>
              <a:t>Todas as crianças cadastradas no programa de saúde da criança tem o registro atualizado ao final da </a:t>
            </a:r>
            <a:r>
              <a:rPr lang="pt-BR" dirty="0" smtClean="0"/>
              <a:t>intervenção. </a:t>
            </a:r>
            <a:r>
              <a:rPr lang="pt-BR" dirty="0"/>
              <a:t>No primeiro mês foram 20 (100%), no segundo mês 34 (100%) e no terceiro mês 52 (100%).  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P</a:t>
            </a:r>
            <a:r>
              <a:rPr lang="pt-BR" dirty="0" smtClean="0"/>
              <a:t>lanilhas </a:t>
            </a:r>
            <a:r>
              <a:rPr lang="pt-BR" dirty="0"/>
              <a:t>e fichas-espelho organizadas em cada unidade, por ordem alfabética e com alertas de cores para casos de </a:t>
            </a:r>
            <a:r>
              <a:rPr lang="pt-BR" dirty="0" smtClean="0"/>
              <a:t>risco.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R</a:t>
            </a:r>
            <a:r>
              <a:rPr lang="pt-BR" dirty="0" smtClean="0"/>
              <a:t>egistros atualizados </a:t>
            </a:r>
            <a:r>
              <a:rPr lang="pt-BR" dirty="0"/>
              <a:t>com endereço </a:t>
            </a:r>
            <a:r>
              <a:rPr lang="pt-BR" dirty="0" smtClean="0"/>
              <a:t>telefone.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5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</a:t>
            </a: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Objetivo </a:t>
            </a:r>
            <a:r>
              <a:rPr lang="pt-BR" b="1" dirty="0"/>
              <a:t>5: </a:t>
            </a:r>
            <a:r>
              <a:rPr lang="pt-BR" dirty="0"/>
              <a:t>Mapear as crianças de risco</a:t>
            </a:r>
            <a:r>
              <a:rPr lang="pt-BR" b="1" dirty="0"/>
              <a:t> </a:t>
            </a:r>
            <a:endParaRPr lang="pt-BR" b="1" dirty="0" smtClean="0"/>
          </a:p>
          <a:p>
            <a:pPr marL="0" indent="0">
              <a:buNone/>
            </a:pPr>
            <a:r>
              <a:rPr lang="pt-BR" dirty="0" smtClean="0"/>
              <a:t>pertencentes a </a:t>
            </a:r>
            <a:r>
              <a:rPr lang="pt-BR" dirty="0"/>
              <a:t>área de abrangência</a:t>
            </a:r>
            <a:endParaRPr lang="pt-BR" b="1" dirty="0" smtClean="0"/>
          </a:p>
          <a:p>
            <a:r>
              <a:rPr lang="pt-BR" b="1" dirty="0" smtClean="0"/>
              <a:t>Meta </a:t>
            </a:r>
            <a:r>
              <a:rPr lang="pt-BR" b="1" dirty="0"/>
              <a:t>15</a:t>
            </a:r>
            <a:r>
              <a:rPr lang="pt-BR" dirty="0"/>
              <a:t>: Realizar avaliação de risco em 100% das crianças cadastradas no </a:t>
            </a:r>
            <a:r>
              <a:rPr lang="pt-BR" dirty="0" smtClean="0"/>
              <a:t>programa</a:t>
            </a:r>
          </a:p>
          <a:p>
            <a:r>
              <a:rPr lang="pt-BR" b="1" dirty="0" smtClean="0"/>
              <a:t>Resultado: </a:t>
            </a:r>
            <a:r>
              <a:rPr lang="pt-BR" dirty="0"/>
              <a:t>Todas as crianças inscritas no programa foram avaliadas quanto aos riscos de adoecer, sofrerem acidentes, risco social e de qualquer tipo de dano a saúde e integridade física e mental. No primeiro mês foram 20 (100%), no segundo mês 34 (100%) e no terceiro mês 52 (100%) crianças avaliadas.   </a:t>
            </a:r>
          </a:p>
          <a:p>
            <a:pPr marL="0" indent="0">
              <a:buNone/>
            </a:pPr>
            <a:r>
              <a:rPr lang="pt-BR" dirty="0"/>
              <a:t>Nos </a:t>
            </a:r>
            <a:r>
              <a:rPr lang="pt-BR" dirty="0" smtClean="0"/>
              <a:t>domicílios </a:t>
            </a:r>
            <a:r>
              <a:rPr lang="pt-BR" dirty="0"/>
              <a:t>na área de atividade e convivência da criança com a família.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1" y="90152"/>
            <a:ext cx="3812147" cy="23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</a:t>
            </a: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Objetivo 6: </a:t>
            </a:r>
            <a:r>
              <a:rPr lang="pt-BR" dirty="0" smtClean="0"/>
              <a:t>Promover </a:t>
            </a:r>
            <a:r>
              <a:rPr lang="pt-BR" dirty="0"/>
              <a:t>a saúde das crianças.</a:t>
            </a:r>
          </a:p>
          <a:p>
            <a:endParaRPr lang="pt-BR" dirty="0" smtClean="0"/>
          </a:p>
          <a:p>
            <a:r>
              <a:rPr lang="pt-BR" b="1" dirty="0" smtClean="0"/>
              <a:t>Meta </a:t>
            </a:r>
            <a:r>
              <a:rPr lang="pt-BR" b="1" dirty="0"/>
              <a:t>16: </a:t>
            </a:r>
            <a:r>
              <a:rPr lang="pt-BR" dirty="0"/>
              <a:t>Dar orientações para prevenir acidentes na infância em 100% das consultas de saúde da </a:t>
            </a:r>
            <a:r>
              <a:rPr lang="pt-BR" dirty="0" smtClean="0"/>
              <a:t>criança.</a:t>
            </a:r>
          </a:p>
          <a:p>
            <a:r>
              <a:rPr lang="pt-BR" b="1" dirty="0" smtClean="0"/>
              <a:t>Resultado: </a:t>
            </a:r>
            <a:r>
              <a:rPr lang="pt-BR" dirty="0"/>
              <a:t>Todas as crianças inscritas no programa </a:t>
            </a:r>
            <a:r>
              <a:rPr lang="pt-BR" dirty="0" smtClean="0"/>
              <a:t>receberam </a:t>
            </a:r>
            <a:r>
              <a:rPr lang="pt-BR" dirty="0"/>
              <a:t>orientação sobre prevenção de acidentes. No primeiro mês foram 20 (100%), no segundo mês 34 (100%) e no terceiro mês 52 (100%) crianças avaliadas.  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G</a:t>
            </a:r>
            <a:r>
              <a:rPr lang="pt-BR" dirty="0" smtClean="0"/>
              <a:t>rupos </a:t>
            </a:r>
            <a:r>
              <a:rPr lang="pt-BR" dirty="0"/>
              <a:t>de crianças </a:t>
            </a:r>
            <a:r>
              <a:rPr lang="pt-BR" dirty="0" smtClean="0"/>
              <a:t>nas </a:t>
            </a:r>
            <a:r>
              <a:rPr lang="pt-BR" dirty="0"/>
              <a:t>escolas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8" y="4552741"/>
            <a:ext cx="2856072" cy="22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 r</a:t>
            </a:r>
            <a:r>
              <a:rPr lang="pt-BR" dirty="0" smtClean="0"/>
              <a:t>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Objetivo: </a:t>
            </a:r>
            <a:r>
              <a:rPr lang="pt-BR" dirty="0"/>
              <a:t>6:  Promover a saúde das crianças </a:t>
            </a:r>
            <a:endParaRPr lang="pt-BR" b="1" dirty="0" smtClean="0"/>
          </a:p>
          <a:p>
            <a:r>
              <a:rPr lang="pt-BR" b="1" dirty="0" smtClean="0"/>
              <a:t>Meta </a:t>
            </a:r>
            <a:r>
              <a:rPr lang="pt-BR" b="1" dirty="0"/>
              <a:t>17</a:t>
            </a:r>
            <a:r>
              <a:rPr lang="pt-BR" dirty="0"/>
              <a:t>: Colocar 100% das crianças para mamar durante a primeira </a:t>
            </a:r>
            <a:r>
              <a:rPr lang="pt-BR" dirty="0" smtClean="0"/>
              <a:t>consulta.</a:t>
            </a:r>
          </a:p>
          <a:p>
            <a:r>
              <a:rPr lang="pt-BR" b="1" dirty="0" smtClean="0"/>
              <a:t>Resultado: </a:t>
            </a:r>
            <a:r>
              <a:rPr lang="pt-BR" dirty="0" smtClean="0"/>
              <a:t>todas </a:t>
            </a:r>
            <a:r>
              <a:rPr lang="pt-BR" dirty="0"/>
              <a:t>as crianças menores de um ano estavam sendo amamentadas e </a:t>
            </a:r>
            <a:r>
              <a:rPr lang="pt-BR" dirty="0" smtClean="0"/>
              <a:t>todas </a:t>
            </a:r>
            <a:r>
              <a:rPr lang="pt-BR" dirty="0"/>
              <a:t>foram postas para mamar na primeira consulta de contato com a </a:t>
            </a:r>
            <a:r>
              <a:rPr lang="pt-BR" dirty="0" smtClean="0"/>
              <a:t>equipe, no </a:t>
            </a:r>
            <a:r>
              <a:rPr lang="pt-BR" dirty="0"/>
              <a:t>primeiro mês foram 3 (15%) crianças, no segundo mês 6 (17,6%) e no terceiro mês 10 (19,2%)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T</a:t>
            </a:r>
            <a:r>
              <a:rPr lang="pt-BR" dirty="0" smtClean="0"/>
              <a:t>écnica </a:t>
            </a:r>
            <a:r>
              <a:rPr lang="pt-BR" dirty="0"/>
              <a:t>da </a:t>
            </a:r>
            <a:r>
              <a:rPr lang="pt-BR" dirty="0" smtClean="0"/>
              <a:t>lactação.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7" y="194469"/>
            <a:ext cx="21050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872188"/>
              </p:ext>
            </p:extLst>
          </p:nvPr>
        </p:nvGraphicFramePr>
        <p:xfrm>
          <a:off x="1652956" y="1172309"/>
          <a:ext cx="8581292" cy="491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70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r</a:t>
            </a:r>
            <a:r>
              <a:rPr lang="pt-BR" dirty="0" smtClean="0"/>
              <a:t>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Objetivo </a:t>
            </a:r>
            <a:r>
              <a:rPr lang="pt-BR" b="1" dirty="0"/>
              <a:t>6: </a:t>
            </a:r>
            <a:r>
              <a:rPr lang="pt-BR" dirty="0"/>
              <a:t>Promover a saúde das crianças</a:t>
            </a:r>
            <a:r>
              <a:rPr lang="pt-BR" b="1" dirty="0"/>
              <a:t> </a:t>
            </a:r>
            <a:endParaRPr lang="pt-BR" b="1" dirty="0" smtClean="0"/>
          </a:p>
          <a:p>
            <a:r>
              <a:rPr lang="pt-BR" b="1" dirty="0" smtClean="0"/>
              <a:t>Meta </a:t>
            </a:r>
            <a:r>
              <a:rPr lang="pt-BR" b="1" dirty="0"/>
              <a:t>18</a:t>
            </a:r>
            <a:r>
              <a:rPr lang="pt-BR" dirty="0"/>
              <a:t>: Fornecer orientações nutricionais de acordo com a faixa etária para 100% das crianças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Resultado: </a:t>
            </a:r>
            <a:r>
              <a:rPr lang="pt-BR" dirty="0"/>
              <a:t>Todas as mães receberam orientação nutricional no momento da consulta de acordo a idade das crianças. No primeiro mês foram 20 (100%), no segundo mês 34 (100%) e no terceiro mês 52 (100%) </a:t>
            </a:r>
            <a:r>
              <a:rPr lang="pt-BR" dirty="0" smtClean="0"/>
              <a:t>crianças.</a:t>
            </a:r>
          </a:p>
          <a:p>
            <a:pPr marL="0" indent="0">
              <a:buNone/>
            </a:pPr>
            <a:r>
              <a:rPr lang="pt-BR" dirty="0" smtClean="0"/>
              <a:t>Reuniões de equipe formação </a:t>
            </a:r>
            <a:r>
              <a:rPr lang="pt-BR" dirty="0"/>
              <a:t>e conhecimento, </a:t>
            </a:r>
            <a:r>
              <a:rPr lang="pt-BR" dirty="0" smtClean="0"/>
              <a:t>cópias </a:t>
            </a:r>
            <a:r>
              <a:rPr lang="pt-BR" dirty="0"/>
              <a:t>de orientações nutricionais que entregamos de </a:t>
            </a:r>
            <a:r>
              <a:rPr lang="pt-BR" dirty="0" smtClean="0"/>
              <a:t>acordo com </a:t>
            </a:r>
            <a:r>
              <a:rPr lang="pt-BR" dirty="0"/>
              <a:t>a faixa etária.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41" y="5202853"/>
            <a:ext cx="2590800" cy="14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Objetivos, metas e </a:t>
            </a: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Objetivo </a:t>
            </a:r>
            <a:r>
              <a:rPr lang="pt-BR" b="1" dirty="0"/>
              <a:t>6: </a:t>
            </a:r>
            <a:r>
              <a:rPr lang="pt-BR" dirty="0"/>
              <a:t>Promover a saúde das crianças</a:t>
            </a:r>
            <a:r>
              <a:rPr lang="pt-BR" b="1" dirty="0"/>
              <a:t> </a:t>
            </a:r>
            <a:endParaRPr lang="pt-BR" dirty="0"/>
          </a:p>
          <a:p>
            <a:r>
              <a:rPr lang="pt-BR" b="1" dirty="0" smtClean="0"/>
              <a:t>Meta </a:t>
            </a:r>
            <a:r>
              <a:rPr lang="pt-BR" b="1" dirty="0"/>
              <a:t>19: </a:t>
            </a:r>
            <a:r>
              <a:rPr lang="pt-BR" dirty="0"/>
              <a:t>Fornecer orientações sobre higiene bucal, etiologia e prevenção de cárie para 100% das crianças de acordo com a faixa etária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Resultado: </a:t>
            </a:r>
            <a:r>
              <a:rPr lang="pt-BR" dirty="0"/>
              <a:t>Todas as mães receberam orientação sobre higiene bucal, causas e prevenção de cáries. No primeiro </a:t>
            </a:r>
            <a:r>
              <a:rPr lang="pt-BR" dirty="0" smtClean="0"/>
              <a:t>mês </a:t>
            </a:r>
            <a:r>
              <a:rPr lang="pt-BR" dirty="0"/>
              <a:t>20 (100%), no segundo mês 34 (100%) e no terceiro mês 52 (100%) </a:t>
            </a:r>
            <a:r>
              <a:rPr lang="pt-BR" dirty="0" smtClean="0"/>
              <a:t>crianças.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I</a:t>
            </a:r>
            <a:r>
              <a:rPr lang="pt-BR" dirty="0" smtClean="0"/>
              <a:t>nformação </a:t>
            </a:r>
            <a:r>
              <a:rPr lang="pt-BR" dirty="0"/>
              <a:t>e educação na prevenção de </a:t>
            </a:r>
            <a:r>
              <a:rPr lang="pt-BR" dirty="0" smtClean="0"/>
              <a:t>cáries</a:t>
            </a:r>
            <a:r>
              <a:rPr lang="pt-BR" dirty="0"/>
              <a:t>,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Difícil acesso a dentista.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78" y="4464977"/>
            <a:ext cx="1711570" cy="16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Ampliação de cobertura de atenção as crianças da área de </a:t>
            </a:r>
            <a:r>
              <a:rPr lang="pt-BR" dirty="0" smtClean="0"/>
              <a:t>abrangência;</a:t>
            </a:r>
            <a:endParaRPr lang="pt-BR" dirty="0" smtClean="0"/>
          </a:p>
          <a:p>
            <a:pPr algn="just"/>
            <a:r>
              <a:rPr lang="pt-BR" dirty="0" smtClean="0"/>
              <a:t>Construção de um sistema de registros </a:t>
            </a:r>
            <a:r>
              <a:rPr lang="pt-BR" dirty="0" smtClean="0"/>
              <a:t>atualizado;</a:t>
            </a:r>
            <a:endParaRPr lang="pt-BR" dirty="0" smtClean="0"/>
          </a:p>
          <a:p>
            <a:pPr algn="just"/>
            <a:r>
              <a:rPr lang="pt-BR" dirty="0" smtClean="0"/>
              <a:t>Qualificação da </a:t>
            </a:r>
            <a:r>
              <a:rPr lang="pt-BR" dirty="0" smtClean="0"/>
              <a:t>assistência;</a:t>
            </a:r>
            <a:endParaRPr lang="pt-BR" dirty="0" smtClean="0"/>
          </a:p>
          <a:p>
            <a:pPr algn="just"/>
            <a:r>
              <a:rPr lang="pt-BR" dirty="0"/>
              <a:t>E</a:t>
            </a:r>
            <a:r>
              <a:rPr lang="pt-BR" dirty="0" smtClean="0"/>
              <a:t>feitos na equipe: leitura, atualização, discussões, melhora na </a:t>
            </a:r>
            <a:r>
              <a:rPr lang="pt-BR" dirty="0" smtClean="0"/>
              <a:t>atenção;</a:t>
            </a:r>
            <a:endParaRPr lang="pt-BR" dirty="0" smtClean="0"/>
          </a:p>
          <a:p>
            <a:pPr algn="just"/>
            <a:r>
              <a:rPr lang="pt-BR" dirty="0" smtClean="0"/>
              <a:t>Efeitos na comunidade: controle de crescimento e desenvolvimento, confiança na equipe, pela primeira vez tem acesso a serviço de </a:t>
            </a:r>
            <a:r>
              <a:rPr lang="pt-BR" dirty="0" smtClean="0"/>
              <a:t>puericultura </a:t>
            </a:r>
            <a:r>
              <a:rPr lang="pt-BR" dirty="0" smtClean="0"/>
              <a:t>que foi adotado como rotina do </a:t>
            </a:r>
            <a:r>
              <a:rPr lang="pt-BR" dirty="0" smtClean="0"/>
              <a:t>serviço.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4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Reflexão crítica sobre o processo pessoal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implantação do programa de puericultura foi um grande desafio, pois, não existia este </a:t>
            </a:r>
            <a:r>
              <a:rPr lang="pt-BR" dirty="0" smtClean="0"/>
              <a:t>serviço</a:t>
            </a:r>
            <a:r>
              <a:rPr lang="pt-BR" dirty="0"/>
              <a:t>:</a:t>
            </a:r>
            <a:r>
              <a:rPr lang="pt-BR" dirty="0" smtClean="0"/>
              <a:t> </a:t>
            </a:r>
            <a:r>
              <a:rPr lang="pt-BR" dirty="0"/>
              <a:t>projeto novo tanto para população quanto para a equipe. </a:t>
            </a:r>
            <a:endParaRPr lang="pt-BR" dirty="0" smtClean="0"/>
          </a:p>
          <a:p>
            <a:r>
              <a:rPr lang="pt-BR" dirty="0"/>
              <a:t>H</a:t>
            </a:r>
            <a:r>
              <a:rPr lang="pt-BR" dirty="0" smtClean="0"/>
              <a:t>abilidade </a:t>
            </a:r>
            <a:r>
              <a:rPr lang="pt-BR" dirty="0"/>
              <a:t>para implantar ações </a:t>
            </a:r>
            <a:r>
              <a:rPr lang="pt-BR" dirty="0" smtClean="0"/>
              <a:t>programáticas </a:t>
            </a:r>
            <a:r>
              <a:rPr lang="pt-BR" dirty="0"/>
              <a:t>úteis </a:t>
            </a:r>
            <a:r>
              <a:rPr lang="pt-BR" dirty="0" smtClean="0"/>
              <a:t>e produtivas.</a:t>
            </a:r>
            <a:endParaRPr lang="pt-BR" dirty="0"/>
          </a:p>
          <a:p>
            <a:r>
              <a:rPr lang="pt-BR" dirty="0"/>
              <a:t> </a:t>
            </a:r>
            <a:r>
              <a:rPr lang="pt-BR" dirty="0" smtClean="0"/>
              <a:t>Conhecimentos </a:t>
            </a:r>
            <a:r>
              <a:rPr lang="pt-BR" dirty="0"/>
              <a:t>em organização e gestão do serviço, monitoramento e avaliação, engajamento público e qualificação da prática </a:t>
            </a:r>
            <a:r>
              <a:rPr lang="pt-BR" dirty="0" smtClean="0"/>
              <a:t>clínica.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O curso oferecido pela UFPEL para o desenvolvimento de nosso trabalho é de suma importância, pois oferece todo o necessário para entender o SUS, um sistema de saúde novo para quem veio de outro país. </a:t>
            </a:r>
          </a:p>
        </p:txBody>
      </p:sp>
    </p:spTree>
    <p:extLst>
      <p:ext uri="{BB962C8B-B14F-4D97-AF65-F5344CB8AC3E}">
        <p14:creationId xmlns:p14="http://schemas.microsoft.com/office/powerpoint/2010/main" val="15598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Reflexão crítica sobre o processo pessoal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F</a:t>
            </a:r>
            <a:r>
              <a:rPr lang="pt-BR" dirty="0" smtClean="0"/>
              <a:t>erramentas </a:t>
            </a:r>
            <a:r>
              <a:rPr lang="pt-BR" dirty="0"/>
              <a:t>e enriquecimento no conhecimento das áreas sociais, aperfeiçoando o acolhimento da população, no dia a dia e estimulando a participação social </a:t>
            </a:r>
            <a:r>
              <a:rPr lang="pt-BR" dirty="0" smtClean="0"/>
              <a:t>da </a:t>
            </a:r>
            <a:r>
              <a:rPr lang="pt-BR" dirty="0" smtClean="0"/>
              <a:t>comunidade.</a:t>
            </a:r>
            <a:endParaRPr lang="pt-BR" dirty="0" smtClean="0"/>
          </a:p>
          <a:p>
            <a:pPr algn="just"/>
            <a:r>
              <a:rPr lang="pt-BR" dirty="0" smtClean="0"/>
              <a:t>Estimulo a dar continuidade com esta ação programática e desafio ao inicio </a:t>
            </a:r>
            <a:r>
              <a:rPr lang="pt-BR" dirty="0" smtClean="0"/>
              <a:t>de </a:t>
            </a:r>
            <a:r>
              <a:rPr lang="pt-BR" dirty="0" smtClean="0"/>
              <a:t>outras em outras áreas da </a:t>
            </a:r>
            <a:r>
              <a:rPr lang="pt-BR" dirty="0" smtClean="0"/>
              <a:t>saúde.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6" y="4142509"/>
            <a:ext cx="4844473" cy="21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CANGUÇU RS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0" y="1690688"/>
            <a:ext cx="4883239" cy="382147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5" y="3387145"/>
            <a:ext cx="4671812" cy="33356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15910"/>
            <a:ext cx="3051220" cy="28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           OBRIGADA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                                    </a:t>
            </a:r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              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4" y="1417637"/>
            <a:ext cx="7160654" cy="50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1322" y="0"/>
            <a:ext cx="5443234" cy="1120462"/>
          </a:xfrm>
        </p:spPr>
        <p:txBody>
          <a:bodyPr>
            <a:normAutofit/>
          </a:bodyPr>
          <a:lstStyle/>
          <a:p>
            <a:r>
              <a:rPr lang="pt-BR" dirty="0" smtClean="0"/>
              <a:t>                                        Introdução</a:t>
            </a:r>
            <a:r>
              <a:rPr lang="pt-BR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120462"/>
            <a:ext cx="9956800" cy="5353490"/>
          </a:xfrm>
        </p:spPr>
        <p:txBody>
          <a:bodyPr>
            <a:normAutofit fontScale="92500"/>
          </a:bodyPr>
          <a:lstStyle/>
          <a:p>
            <a:endParaRPr lang="pt-BR" dirty="0" smtClean="0"/>
          </a:p>
          <a:p>
            <a:pPr marL="0" indent="0">
              <a:buNone/>
            </a:pPr>
            <a:endParaRPr lang="pt-BR" b="1" dirty="0"/>
          </a:p>
          <a:p>
            <a:r>
              <a:rPr lang="pt-BR" b="1" dirty="0"/>
              <a:t>Caracterização da </a:t>
            </a:r>
            <a:r>
              <a:rPr lang="pt-BR" b="1" dirty="0" smtClean="0"/>
              <a:t>UBS</a:t>
            </a:r>
            <a:endParaRPr lang="pt-BR" dirty="0"/>
          </a:p>
          <a:p>
            <a:r>
              <a:rPr lang="pt-BR" sz="2900" dirty="0" smtClean="0"/>
              <a:t>Equipe: </a:t>
            </a:r>
            <a:r>
              <a:rPr lang="pt-BR" sz="2900" dirty="0"/>
              <a:t>uma técnica em enfermagem, uma médica de família vinculada ao PMM, e o </a:t>
            </a:r>
            <a:r>
              <a:rPr lang="pt-BR" sz="2900" dirty="0" smtClean="0"/>
              <a:t>motorista: </a:t>
            </a:r>
            <a:r>
              <a:rPr lang="pt-BR" sz="2900" dirty="0"/>
              <a:t>demanda espontânea</a:t>
            </a:r>
            <a:r>
              <a:rPr lang="pt-BR" sz="2900" dirty="0" smtClean="0"/>
              <a:t>, </a:t>
            </a:r>
            <a:r>
              <a:rPr lang="pt-BR" sz="2900" dirty="0"/>
              <a:t>demanda agendada, atividades educativas e de promoção em saúde, visitas domiciliares entre </a:t>
            </a:r>
            <a:r>
              <a:rPr lang="pt-BR" sz="2900" dirty="0" smtClean="0"/>
              <a:t>outras.</a:t>
            </a:r>
          </a:p>
          <a:p>
            <a:r>
              <a:rPr lang="pt-BR" sz="2900" dirty="0" smtClean="0"/>
              <a:t>Pessoas cadastradas 4.015, </a:t>
            </a:r>
            <a:r>
              <a:rPr lang="pt-BR" sz="2900" dirty="0"/>
              <a:t>das quais 3166 têm 15 ou mais anos, 1240 são mulheres de 10 a 59 anos, 60 são gestantes, 546 são idosos, e 48 crianças menores de um ano, o restante está distribuído nas outras faixas etárias. </a:t>
            </a:r>
            <a:endParaRPr lang="pt-BR" sz="2900" dirty="0" smtClean="0"/>
          </a:p>
          <a:p>
            <a:r>
              <a:rPr lang="pt-BR" sz="2900" dirty="0" smtClean="0"/>
              <a:t>Sem atividade de </a:t>
            </a:r>
            <a:r>
              <a:rPr lang="pt-BR" sz="2900" dirty="0" smtClean="0"/>
              <a:t>puericultura </a:t>
            </a:r>
            <a:r>
              <a:rPr lang="pt-BR" sz="2900" dirty="0" smtClean="0"/>
              <a:t>até o inicio da intervenção.</a:t>
            </a:r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38699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Introdução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63" y="1783415"/>
            <a:ext cx="4682667" cy="384465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8" y="1783415"/>
            <a:ext cx="4919730" cy="38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Justificativa:</a:t>
            </a:r>
          </a:p>
          <a:p>
            <a:r>
              <a:rPr lang="pt-BR" dirty="0"/>
              <a:t>A taxa de mortalidade infantil caiu muito nas últimas décadas, principalmente em virtude da diminuição da pobreza, ampliação da cobertura da ESF e a outros fatores, os óbitos infantis diminuíram de 47,1 a cada mil nascidos vivos, em 1990, para 15,6 em 2010 (IBGE, 2010; BRASIL, 2012). </a:t>
            </a:r>
            <a:endParaRPr lang="pt-BR" dirty="0" smtClean="0"/>
          </a:p>
          <a:p>
            <a:r>
              <a:rPr lang="pt-BR" dirty="0" smtClean="0"/>
              <a:t>Estimativas </a:t>
            </a:r>
            <a:r>
              <a:rPr lang="pt-BR" dirty="0"/>
              <a:t>apontam para um número de 48 crianças menores de 1 ano e 96 crianças menores de 5 </a:t>
            </a:r>
            <a:r>
              <a:rPr lang="pt-BR" dirty="0" smtClean="0"/>
              <a:t>anos, sem </a:t>
            </a:r>
            <a:r>
              <a:rPr lang="pt-BR" dirty="0" smtClean="0"/>
              <a:t>acompanhamento na UBS até o inicio </a:t>
            </a:r>
            <a:r>
              <a:rPr lang="pt-BR" dirty="0" smtClean="0"/>
              <a:t>da nossa intervenção.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63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Melhorar a </a:t>
            </a:r>
            <a:r>
              <a:rPr lang="pt-BR" dirty="0"/>
              <a:t>Atenção à Saúde das Crianças de 0 à 72 meses na UBS 14 de Março, Canguçu- RS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90" y="3506609"/>
            <a:ext cx="5250716" cy="29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Ampliar a cobertura do programa</a:t>
            </a:r>
          </a:p>
          <a:p>
            <a:r>
              <a:rPr lang="pt-BR" dirty="0" smtClean="0"/>
              <a:t>Melhorar a qualidade do atendimento a criança</a:t>
            </a:r>
          </a:p>
          <a:p>
            <a:r>
              <a:rPr lang="pt-BR" dirty="0" smtClean="0"/>
              <a:t>Melhorar a adesão ao programa saúde da criança</a:t>
            </a:r>
          </a:p>
          <a:p>
            <a:r>
              <a:rPr lang="pt-BR" dirty="0" smtClean="0"/>
              <a:t>Melhorar o registro das informações</a:t>
            </a:r>
          </a:p>
          <a:p>
            <a:r>
              <a:rPr lang="pt-BR" dirty="0" smtClean="0"/>
              <a:t>Mapear as crianças de risco pertencentes a área de abrangência</a:t>
            </a:r>
          </a:p>
          <a:p>
            <a:r>
              <a:rPr lang="pt-BR" dirty="0" smtClean="0"/>
              <a:t>Promover a saúde das crianças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2" y="4443212"/>
            <a:ext cx="4065861" cy="18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767</TotalTime>
  <Words>2588</Words>
  <Application>Microsoft Office PowerPoint</Application>
  <PresentationFormat>Personalizar</PresentationFormat>
  <Paragraphs>201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Balcão Envidraçado</vt:lpstr>
      <vt:lpstr>   </vt:lpstr>
      <vt:lpstr>                         Introdução:</vt:lpstr>
      <vt:lpstr>                         Introdução: </vt:lpstr>
      <vt:lpstr>                      CANGUÇU RS</vt:lpstr>
      <vt:lpstr>                                        Introdução:</vt:lpstr>
      <vt:lpstr>                    Introdução</vt:lpstr>
      <vt:lpstr>                   Introdução</vt:lpstr>
      <vt:lpstr>                      Objetivo Geral</vt:lpstr>
      <vt:lpstr>                     Objetivos específicos</vt:lpstr>
      <vt:lpstr>                      Metodologia</vt:lpstr>
      <vt:lpstr>                        Metodologia</vt:lpstr>
      <vt:lpstr>                 Objetivos, metas e Resultados</vt:lpstr>
      <vt:lpstr>Apresentação do PowerPoint</vt:lpstr>
      <vt:lpstr>                 Objetivos, metas e Resultados</vt:lpstr>
      <vt:lpstr>Apresentação do PowerPoint</vt:lpstr>
      <vt:lpstr>                 Objetivos, metas e Resultados</vt:lpstr>
      <vt:lpstr>Objetivos, metas e Resultados</vt:lpstr>
      <vt:lpstr> Objetivos, metas e  Resultados</vt:lpstr>
      <vt:lpstr> Objetivos, metas e  resultados</vt:lpstr>
      <vt:lpstr> Objetivos, metas e resultados</vt:lpstr>
      <vt:lpstr>Apresentação do PowerPoint</vt:lpstr>
      <vt:lpstr> Objetivos, metas e resultados</vt:lpstr>
      <vt:lpstr> Objetivos, metas e resultados</vt:lpstr>
      <vt:lpstr>Apresentação do PowerPoint</vt:lpstr>
      <vt:lpstr> Objetivos, metas e resultados</vt:lpstr>
      <vt:lpstr>Apresentação do PowerPoint</vt:lpstr>
      <vt:lpstr> Objetivos, metas e  resultados</vt:lpstr>
      <vt:lpstr> Objetivos, metas e resultados</vt:lpstr>
      <vt:lpstr> Objetivos, metas e  resultados</vt:lpstr>
      <vt:lpstr> Objetivos, metas e resultados</vt:lpstr>
      <vt:lpstr> Objetivos, metas e resultados</vt:lpstr>
      <vt:lpstr> Objetivos, metas e resultados</vt:lpstr>
      <vt:lpstr> Objetivos, metas e  resultados</vt:lpstr>
      <vt:lpstr>Apresentação do PowerPoint</vt:lpstr>
      <vt:lpstr> Objetivos, metas e resultados</vt:lpstr>
      <vt:lpstr> Objetivos, metas e resultados</vt:lpstr>
      <vt:lpstr>                       Discussão</vt:lpstr>
      <vt:lpstr>Reflexão crítica sobre o processo pessoal de aprendizagem</vt:lpstr>
      <vt:lpstr>Reflexão crítica sobre o processo pessoal de aprendizagem</vt:lpstr>
      <vt:lpstr>                                     OBRIGADA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TCC: Melhoria da Atenção à Saúde das Crianças de 0 à 72 meses na  UBS 14 de Março, Canguçu- RS</dc:title>
  <dc:creator>Windows</dc:creator>
  <cp:lastModifiedBy>BADIAJO</cp:lastModifiedBy>
  <cp:revision>81</cp:revision>
  <dcterms:created xsi:type="dcterms:W3CDTF">2015-08-07T21:35:37Z</dcterms:created>
  <dcterms:modified xsi:type="dcterms:W3CDTF">2015-08-13T00:46:24Z</dcterms:modified>
</cp:coreProperties>
</file>