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3"/>
  </p:notesMasterIdLst>
  <p:handoutMasterIdLst>
    <p:handoutMasterId r:id="rId44"/>
  </p:handoutMasterIdLst>
  <p:sldIdLst>
    <p:sldId id="351" r:id="rId2"/>
    <p:sldId id="336" r:id="rId3"/>
    <p:sldId id="352" r:id="rId4"/>
    <p:sldId id="326" r:id="rId5"/>
    <p:sldId id="380" r:id="rId6"/>
    <p:sldId id="381" r:id="rId7"/>
    <p:sldId id="329" r:id="rId8"/>
    <p:sldId id="353" r:id="rId9"/>
    <p:sldId id="341" r:id="rId10"/>
    <p:sldId id="382" r:id="rId11"/>
    <p:sldId id="343" r:id="rId12"/>
    <p:sldId id="384" r:id="rId13"/>
    <p:sldId id="383" r:id="rId14"/>
    <p:sldId id="258" r:id="rId15"/>
    <p:sldId id="259" r:id="rId16"/>
    <p:sldId id="306" r:id="rId17"/>
    <p:sldId id="265" r:id="rId18"/>
    <p:sldId id="266" r:id="rId19"/>
    <p:sldId id="273" r:id="rId20"/>
    <p:sldId id="274" r:id="rId21"/>
    <p:sldId id="277" r:id="rId22"/>
    <p:sldId id="279" r:id="rId23"/>
    <p:sldId id="280" r:id="rId24"/>
    <p:sldId id="285" r:id="rId25"/>
    <p:sldId id="286" r:id="rId26"/>
    <p:sldId id="289" r:id="rId27"/>
    <p:sldId id="292" r:id="rId28"/>
    <p:sldId id="344" r:id="rId29"/>
    <p:sldId id="345" r:id="rId30"/>
    <p:sldId id="354" r:id="rId31"/>
    <p:sldId id="377" r:id="rId32"/>
    <p:sldId id="358" r:id="rId33"/>
    <p:sldId id="378" r:id="rId34"/>
    <p:sldId id="348" r:id="rId35"/>
    <p:sldId id="347" r:id="rId36"/>
    <p:sldId id="363" r:id="rId37"/>
    <p:sldId id="366" r:id="rId38"/>
    <p:sldId id="369" r:id="rId39"/>
    <p:sldId id="371" r:id="rId40"/>
    <p:sldId id="373" r:id="rId41"/>
    <p:sldId id="339" r:id="rId4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" initials="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193CB"/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24" autoAdjust="0"/>
  </p:normalViewPr>
  <p:slideViewPr>
    <p:cSldViewPr>
      <p:cViewPr>
        <p:scale>
          <a:sx n="77" d="100"/>
          <a:sy n="77" d="100"/>
        </p:scale>
        <p:origin x="-177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notesViewPr>
    <p:cSldViewPr>
      <p:cViewPr varScale="1">
        <p:scale>
          <a:sx n="51" d="100"/>
          <a:sy n="51" d="100"/>
        </p:scale>
        <p:origin x="-293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is%20M&#233;dicos\Elizabeth%20Gonzalez\Unidade%203\Planilha%20Pr&#233;-natal%20semana%2017-Elizabeth%20Gonzalez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ELIZABETH\Documents\docencia\CURSO\AVALIA&#199;&#195;O%20DA%20INTERVEN&#199;&#195;O\SEMANA%201\Nova%20pasta\Planilha%20Puerp&#233;rio%20semana%2017%20-%20Elizabeth%20Gonzalez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LIZABETH\Documents\docencia\CURSO\AVALIA&#199;&#195;O%20DA%20INTERVEN&#199;&#195;O\SEMANA%201\Nova%20pasta\Planilha%20Puerp&#233;rio%20semana%2017%20-%20Elizabeth%20Gonzalez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LIZABETH\Documents\docencia\CURSO\AVALIA&#199;&#195;O%20DA%20INTERVEN&#199;&#195;O\SEMANA%201\Nova%20pasta\Planilha%20Pr&#233;-natal%20semana%2017-Elizabeth%20Gonzalez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LIZABETH\Documents\docencia\CURSO\AVALIA&#199;&#195;O%20DA%20INTERVEN&#199;&#195;O\SEMANA%201\Nova%20pasta\Planilha%20Pr&#233;-natal%20semana%2017-Elizabeth%20Gonzalez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ELIZABETH\Documents\docencia\CURSO\AVALIA&#199;&#195;O%20DA%20INTERVEN&#199;&#195;O\SEMANA%201\Nova%20pasta\Planilha%20Pr&#233;-natal%20semana%2017-Elizabeth%20Gonzalez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ELIZABETH\Documents\docencia\CURSO\AVALIA&#199;&#195;O%20DA%20INTERVEN&#199;&#195;O\SEMANA%201\Nova%20pasta\Planilha%20Pr&#233;-natal%20semana%2017-Elizabeth%20Gonzalez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ELIZABETH\Documents\docencia\CURSO\AVALIA&#199;&#195;O%20DA%20INTERVEN&#199;&#195;O\SEMANA%201\Nova%20pasta\Planilha%20Pr&#233;-natal%20semana%2017-Elizabeth%20Gonzalez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ELIZABETH\Documents\docencia\CURSO\AVALIA&#199;&#195;O%20DA%20INTERVEN&#199;&#195;O\SEMANA%201\Nova%20pasta\Planilha%20Puerp&#233;rio%20semana%2017%20-%20Elizabeth%20Gonzalez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ELIZABETH\Documents\docencia\CURSO\AVALIA&#199;&#195;O%20DA%20INTERVEN&#199;&#195;O\SEMANA%201\Nova%20pasta\Planilha%20Pr&#233;-natal%20semana%2017-Elizabeth%20Gonzalez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629260210379503"/>
          <c:y val="1.8704910262190233E-2"/>
          <c:w val="0.86908982559756665"/>
          <c:h val="0.8891833864136834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0.69230769230769884</c:v>
                </c:pt>
                <c:pt idx="1">
                  <c:v>0.80769230769230771</c:v>
                </c:pt>
                <c:pt idx="2">
                  <c:v>0.76923076923076927</c:v>
                </c:pt>
                <c:pt idx="3">
                  <c:v>0.67307692307692313</c:v>
                </c:pt>
              </c:numCache>
            </c:numRef>
          </c:val>
        </c:ser>
        <c:axId val="64917504"/>
        <c:axId val="64919040"/>
      </c:barChart>
      <c:catAx>
        <c:axId val="649175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4919040"/>
        <c:crosses val="autoZero"/>
        <c:auto val="1"/>
        <c:lblAlgn val="ctr"/>
        <c:lblOffset val="100"/>
      </c:catAx>
      <c:valAx>
        <c:axId val="6491904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4917504"/>
        <c:crosses val="autoZero"/>
        <c:crossBetween val="between"/>
        <c:majorUnit val="0.1"/>
      </c:valAx>
    </c:plotArea>
    <c:plotVisOnly val="1"/>
    <c:dispBlanksAs val="gap"/>
  </c:chart>
  <c:spPr>
    <a:ln w="6350"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</c:v>
                </c:pt>
                <c:pt idx="3">
                  <c:v>1</c:v>
                </c:pt>
              </c:numCache>
            </c:numRef>
          </c:val>
        </c:ser>
        <c:axId val="67653632"/>
        <c:axId val="67655168"/>
      </c:barChart>
      <c:catAx>
        <c:axId val="676536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7655168"/>
        <c:crosses val="autoZero"/>
        <c:auto val="1"/>
        <c:lblAlgn val="ctr"/>
        <c:lblOffset val="100"/>
      </c:catAx>
      <c:valAx>
        <c:axId val="676551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765363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numFmt formatCode="0.0%" sourceLinked="0"/>
              <c:spPr/>
              <c:txPr>
                <a:bodyPr/>
                <a:lstStyle/>
                <a:p>
                  <a:pPr>
                    <a:defRPr sz="2000"/>
                  </a:pPr>
                  <a:endParaRPr lang="pt-BR"/>
                </a:p>
              </c:txPr>
              <c:dLblPos val="outEnd"/>
              <c:showVal val="1"/>
              <c:separator>, </c:separator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0.15000000000000002</c:v>
                </c:pt>
                <c:pt idx="1">
                  <c:v>0.2</c:v>
                </c:pt>
                <c:pt idx="2">
                  <c:v>0.21428571428571427</c:v>
                </c:pt>
                <c:pt idx="3">
                  <c:v>0.48888888888888898</c:v>
                </c:pt>
              </c:numCache>
            </c:numRef>
          </c:val>
        </c:ser>
        <c:axId val="64977536"/>
        <c:axId val="64987520"/>
      </c:barChart>
      <c:catAx>
        <c:axId val="64977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987520"/>
        <c:crosses val="autoZero"/>
        <c:auto val="1"/>
        <c:lblAlgn val="ctr"/>
        <c:lblOffset val="100"/>
      </c:catAx>
      <c:valAx>
        <c:axId val="649875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4977536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0.61111111111111127</c:v>
                </c:pt>
                <c:pt idx="1">
                  <c:v>0.61904761904761918</c:v>
                </c:pt>
                <c:pt idx="2">
                  <c:v>0.60000000000000009</c:v>
                </c:pt>
                <c:pt idx="3">
                  <c:v>0.71428571428571441</c:v>
                </c:pt>
              </c:numCache>
            </c:numRef>
          </c:val>
        </c:ser>
        <c:axId val="65006976"/>
        <c:axId val="65975424"/>
      </c:barChart>
      <c:catAx>
        <c:axId val="65006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5975424"/>
        <c:crosses val="autoZero"/>
        <c:auto val="1"/>
        <c:lblAlgn val="ctr"/>
        <c:lblOffset val="100"/>
      </c:catAx>
      <c:valAx>
        <c:axId val="659754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5006976"/>
        <c:crosses val="autoZero"/>
        <c:crossBetween val="between"/>
      </c:valAx>
      <c:spPr>
        <a:effectLst>
          <a:outerShdw blurRad="50800" dist="38100" dir="8100000" algn="tr" rotWithShape="0">
            <a:prstClr val="black">
              <a:alpha val="40000"/>
            </a:prstClr>
          </a:outerShdw>
        </a:effectLst>
      </c:spPr>
    </c:plotArea>
    <c:plotVisOnly val="1"/>
    <c:dispBlanksAs val="gap"/>
  </c:chart>
  <c:spPr>
    <a:noFill/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B/>
            </a:sp3d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0.4166666666666668</c:v>
                </c:pt>
                <c:pt idx="1">
                  <c:v>0.71428571428571441</c:v>
                </c:pt>
                <c:pt idx="2">
                  <c:v>0.85000000000000009</c:v>
                </c:pt>
                <c:pt idx="3">
                  <c:v>0.88571428571428557</c:v>
                </c:pt>
              </c:numCache>
            </c:numRef>
          </c:val>
        </c:ser>
        <c:axId val="65889024"/>
        <c:axId val="65890560"/>
      </c:barChart>
      <c:catAx>
        <c:axId val="658890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5890560"/>
        <c:crosses val="autoZero"/>
        <c:auto val="1"/>
        <c:lblAlgn val="ctr"/>
        <c:lblOffset val="100"/>
      </c:catAx>
      <c:valAx>
        <c:axId val="65890560"/>
        <c:scaling>
          <c:orientation val="minMax"/>
          <c:max val="1"/>
        </c:scaling>
        <c:axPos val="l"/>
        <c:majorGridlines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5889024"/>
        <c:crosses val="autoZero"/>
        <c:crossBetween val="between"/>
        <c:majorUnit val="0.1"/>
      </c:valAx>
      <c:spPr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c:spPr>
    </c:plotArea>
    <c:plotVisOnly val="1"/>
    <c:dispBlanksAs val="gap"/>
  </c:chart>
  <c:spPr>
    <a:noFill/>
    <a:ln w="3175">
      <a:solidFill>
        <a:srgbClr val="808080"/>
      </a:solidFill>
      <a:prstDash val="solid"/>
    </a:ln>
    <a:scene3d>
      <a:camera prst="orthographicFront"/>
      <a:lightRig rig="threePt" dir="t"/>
    </a:scene3d>
    <a:sp3d>
      <a:bevelT prst="slope"/>
    </a:sp3d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0.97222222222222221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5996672"/>
        <c:axId val="65998208"/>
      </c:barChart>
      <c:catAx>
        <c:axId val="65996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5998208"/>
        <c:crosses val="autoZero"/>
        <c:auto val="1"/>
        <c:lblAlgn val="ctr"/>
        <c:lblOffset val="100"/>
      </c:catAx>
      <c:valAx>
        <c:axId val="659982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599667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Indicadores!$D$45:$G$45</c:f>
              <c:numCache>
                <c:formatCode>0.0%</c:formatCode>
                <c:ptCount val="4"/>
                <c:pt idx="0">
                  <c:v>0.97222222222222221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6204416"/>
        <c:axId val="66205952"/>
      </c:barChart>
      <c:catAx>
        <c:axId val="66204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6205952"/>
        <c:crosses val="autoZero"/>
        <c:auto val="1"/>
        <c:lblAlgn val="ctr"/>
        <c:lblOffset val="100"/>
      </c:catAx>
      <c:valAx>
        <c:axId val="66205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620441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0.1388888888888889</c:v>
                </c:pt>
                <c:pt idx="1">
                  <c:v>0.45238095238095916</c:v>
                </c:pt>
                <c:pt idx="2">
                  <c:v>0.60000000000000064</c:v>
                </c:pt>
                <c:pt idx="3">
                  <c:v>0.85714285714285765</c:v>
                </c:pt>
              </c:numCache>
            </c:numRef>
          </c:val>
        </c:ser>
        <c:axId val="66253184"/>
        <c:axId val="66254720"/>
      </c:barChart>
      <c:catAx>
        <c:axId val="66253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6254720"/>
        <c:crosses val="autoZero"/>
        <c:auto val="1"/>
        <c:lblAlgn val="ctr"/>
        <c:lblOffset val="100"/>
      </c:catAx>
      <c:valAx>
        <c:axId val="662547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6253184"/>
        <c:crosses val="autoZero"/>
        <c:crossBetween val="between"/>
        <c:majorUnit val="0.1"/>
      </c:valAx>
      <c:spPr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0.60000000000000064</c:v>
                </c:pt>
                <c:pt idx="1">
                  <c:v>0.88888888888888884</c:v>
                </c:pt>
                <c:pt idx="2">
                  <c:v>0.93548387096773433</c:v>
                </c:pt>
                <c:pt idx="3">
                  <c:v>0.9555555555555556</c:v>
                </c:pt>
              </c:numCache>
            </c:numRef>
          </c:val>
        </c:ser>
        <c:axId val="67212800"/>
        <c:axId val="67214336"/>
      </c:barChart>
      <c:catAx>
        <c:axId val="67212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7214336"/>
        <c:crosses val="autoZero"/>
        <c:auto val="1"/>
        <c:lblAlgn val="ctr"/>
        <c:lblOffset val="100"/>
      </c:catAx>
      <c:valAx>
        <c:axId val="67214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72128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Indicadores!$D$61:$G$61</c:f>
              <c:numCache>
                <c:formatCode>0.0%</c:formatCode>
                <c:ptCount val="4"/>
                <c:pt idx="0">
                  <c:v>0.88888888888888884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7267200"/>
        <c:axId val="67273088"/>
      </c:barChart>
      <c:catAx>
        <c:axId val="67267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7273088"/>
        <c:crosses val="autoZero"/>
        <c:auto val="1"/>
        <c:lblAlgn val="ctr"/>
        <c:lblOffset val="100"/>
      </c:catAx>
      <c:valAx>
        <c:axId val="672730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72672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1DD74-2519-489A-8AED-854571BF356B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4C333A4D-CAAF-4021-B772-8E2E536958D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1990 </a:t>
          </a:r>
        </a:p>
        <a:p>
          <a:r>
            <a:rPr lang="pt-BR" sz="2400" dirty="0" smtClean="0">
              <a:latin typeface="Arial" pitchFamily="34" charset="0"/>
              <a:cs typeface="Arial" pitchFamily="34" charset="0"/>
            </a:rPr>
            <a:t>RMM: 120 óbitos por 100 mil nascidos vivos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38E795D7-1A1E-44F4-A62F-FE1CE600B07F}" type="parTrans" cxnId="{1D42E44C-D179-4979-9D0A-E8E30E323DB6}">
      <dgm:prSet/>
      <dgm:spPr/>
      <dgm:t>
        <a:bodyPr/>
        <a:lstStyle/>
        <a:p>
          <a:endParaRPr lang="pt-BR"/>
        </a:p>
      </dgm:t>
    </dgm:pt>
    <dgm:pt modelId="{7E96442F-4A6C-48FB-9B83-3FDFB3DAE319}" type="sibTrans" cxnId="{1D42E44C-D179-4979-9D0A-E8E30E323DB6}">
      <dgm:prSet/>
      <dgm:spPr/>
      <dgm:t>
        <a:bodyPr/>
        <a:lstStyle/>
        <a:p>
          <a:endParaRPr lang="pt-BR"/>
        </a:p>
      </dgm:t>
    </dgm:pt>
    <dgm:pt modelId="{05E9A129-E9D2-4464-A964-5251A882E14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2013  </a:t>
          </a:r>
        </a:p>
        <a:p>
          <a:r>
            <a:rPr lang="pt-BR" sz="2400" dirty="0" smtClean="0">
              <a:latin typeface="Arial" pitchFamily="34" charset="0"/>
              <a:cs typeface="Arial" pitchFamily="34" charset="0"/>
            </a:rPr>
            <a:t>RMM: 69 óbitos por 100 mil nascidos vivos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7188F158-A00B-4D27-B8EB-3761A6B6261B}" type="parTrans" cxnId="{E3F4D226-C0FA-458A-BF29-8B028B32E60D}">
      <dgm:prSet/>
      <dgm:spPr/>
      <dgm:t>
        <a:bodyPr/>
        <a:lstStyle/>
        <a:p>
          <a:endParaRPr lang="pt-BR"/>
        </a:p>
      </dgm:t>
    </dgm:pt>
    <dgm:pt modelId="{958F8353-B763-4370-BABE-2F1BA407FFF1}" type="sibTrans" cxnId="{E3F4D226-C0FA-458A-BF29-8B028B32E60D}">
      <dgm:prSet/>
      <dgm:spPr/>
      <dgm:t>
        <a:bodyPr/>
        <a:lstStyle/>
        <a:p>
          <a:endParaRPr lang="pt-BR"/>
        </a:p>
      </dgm:t>
    </dgm:pt>
    <dgm:pt modelId="{53B27341-D78E-4033-99B5-3EE339CE173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2015 </a:t>
          </a:r>
        </a:p>
        <a:p>
          <a:r>
            <a:rPr lang="pt-BR" sz="2400" dirty="0" smtClean="0">
              <a:latin typeface="Arial" pitchFamily="34" charset="0"/>
              <a:cs typeface="Arial" pitchFamily="34" charset="0"/>
            </a:rPr>
            <a:t>RMM: 35 óbitos por 100 mil nascidos vivos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B6AB91D3-D766-40F9-90EE-4CA1FB902913}" type="parTrans" cxnId="{FECDC1F2-2B54-4F8B-B806-FE6681C22A27}">
      <dgm:prSet/>
      <dgm:spPr/>
      <dgm:t>
        <a:bodyPr/>
        <a:lstStyle/>
        <a:p>
          <a:endParaRPr lang="pt-BR"/>
        </a:p>
      </dgm:t>
    </dgm:pt>
    <dgm:pt modelId="{70A771D9-631A-48C3-B3A3-102DE082299F}" type="sibTrans" cxnId="{FECDC1F2-2B54-4F8B-B806-FE6681C22A27}">
      <dgm:prSet/>
      <dgm:spPr/>
      <dgm:t>
        <a:bodyPr/>
        <a:lstStyle/>
        <a:p>
          <a:endParaRPr lang="pt-BR"/>
        </a:p>
      </dgm:t>
    </dgm:pt>
    <dgm:pt modelId="{D6389CE8-18DC-4A8D-A661-C97E228823DC}" type="pres">
      <dgm:prSet presAssocID="{0991DD74-2519-489A-8AED-854571BF356B}" presName="Name0" presStyleCnt="0">
        <dgm:presLayoutVars>
          <dgm:dir/>
          <dgm:animLvl val="lvl"/>
          <dgm:resizeHandles val="exact"/>
        </dgm:presLayoutVars>
      </dgm:prSet>
      <dgm:spPr/>
    </dgm:pt>
    <dgm:pt modelId="{B22C2F2C-5066-4293-A0FC-F2B5D7DBD398}" type="pres">
      <dgm:prSet presAssocID="{4C333A4D-CAAF-4021-B772-8E2E536958D1}" presName="Name8" presStyleCnt="0"/>
      <dgm:spPr/>
    </dgm:pt>
    <dgm:pt modelId="{C8FDEE8D-9431-4327-B34B-77888FB7C654}" type="pres">
      <dgm:prSet presAssocID="{4C333A4D-CAAF-4021-B772-8E2E536958D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00C8EB-0A89-4C94-993D-B9EAD266C2A1}" type="pres">
      <dgm:prSet presAssocID="{4C333A4D-CAAF-4021-B772-8E2E536958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49AA87-7806-45A6-B683-6517160C7BFD}" type="pres">
      <dgm:prSet presAssocID="{05E9A129-E9D2-4464-A964-5251A882E14D}" presName="Name8" presStyleCnt="0"/>
      <dgm:spPr/>
    </dgm:pt>
    <dgm:pt modelId="{53B8F06E-33D3-4D20-8858-5B1D82263A29}" type="pres">
      <dgm:prSet presAssocID="{05E9A129-E9D2-4464-A964-5251A882E14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B70F741-F385-44CA-B8CE-249E17E268E1}" type="pres">
      <dgm:prSet presAssocID="{05E9A129-E9D2-4464-A964-5251A882E14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ADAA2F-E036-44F6-A252-8D216B2555C0}" type="pres">
      <dgm:prSet presAssocID="{53B27341-D78E-4033-99B5-3EE339CE173D}" presName="Name8" presStyleCnt="0"/>
      <dgm:spPr/>
    </dgm:pt>
    <dgm:pt modelId="{9D02A782-20CE-41EB-84F3-C4A9054E6FF9}" type="pres">
      <dgm:prSet presAssocID="{53B27341-D78E-4033-99B5-3EE339CE173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F6C101-C857-40A1-8D3B-B1BC34A1AE18}" type="pres">
      <dgm:prSet presAssocID="{53B27341-D78E-4033-99B5-3EE339CE17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3F4D226-C0FA-458A-BF29-8B028B32E60D}" srcId="{0991DD74-2519-489A-8AED-854571BF356B}" destId="{05E9A129-E9D2-4464-A964-5251A882E14D}" srcOrd="1" destOrd="0" parTransId="{7188F158-A00B-4D27-B8EB-3761A6B6261B}" sibTransId="{958F8353-B763-4370-BABE-2F1BA407FFF1}"/>
    <dgm:cxn modelId="{EB5CD565-6EE8-4DD2-B9A9-BD946E91AFA8}" type="presOf" srcId="{4C333A4D-CAAF-4021-B772-8E2E536958D1}" destId="{C8FDEE8D-9431-4327-B34B-77888FB7C654}" srcOrd="0" destOrd="0" presId="urn:microsoft.com/office/officeart/2005/8/layout/pyramid3"/>
    <dgm:cxn modelId="{8278D81E-9FF4-489F-BDD7-6DAC3D0EB46A}" type="presOf" srcId="{05E9A129-E9D2-4464-A964-5251A882E14D}" destId="{53B8F06E-33D3-4D20-8858-5B1D82263A29}" srcOrd="0" destOrd="0" presId="urn:microsoft.com/office/officeart/2005/8/layout/pyramid3"/>
    <dgm:cxn modelId="{745729AC-677C-4943-B0A5-BD3D07EB5D8E}" type="presOf" srcId="{53B27341-D78E-4033-99B5-3EE339CE173D}" destId="{9D02A782-20CE-41EB-84F3-C4A9054E6FF9}" srcOrd="0" destOrd="0" presId="urn:microsoft.com/office/officeart/2005/8/layout/pyramid3"/>
    <dgm:cxn modelId="{AC4E902B-7A2C-473E-B862-2AFD6E83DEE5}" type="presOf" srcId="{4C333A4D-CAAF-4021-B772-8E2E536958D1}" destId="{B400C8EB-0A89-4C94-993D-B9EAD266C2A1}" srcOrd="1" destOrd="0" presId="urn:microsoft.com/office/officeart/2005/8/layout/pyramid3"/>
    <dgm:cxn modelId="{FECDC1F2-2B54-4F8B-B806-FE6681C22A27}" srcId="{0991DD74-2519-489A-8AED-854571BF356B}" destId="{53B27341-D78E-4033-99B5-3EE339CE173D}" srcOrd="2" destOrd="0" parTransId="{B6AB91D3-D766-40F9-90EE-4CA1FB902913}" sibTransId="{70A771D9-631A-48C3-B3A3-102DE082299F}"/>
    <dgm:cxn modelId="{C6FDB9E3-F3C9-43D8-A424-A1C0A5EDF5FA}" type="presOf" srcId="{0991DD74-2519-489A-8AED-854571BF356B}" destId="{D6389CE8-18DC-4A8D-A661-C97E228823DC}" srcOrd="0" destOrd="0" presId="urn:microsoft.com/office/officeart/2005/8/layout/pyramid3"/>
    <dgm:cxn modelId="{BE5E2138-B88E-417E-85F1-BC37838A751C}" type="presOf" srcId="{05E9A129-E9D2-4464-A964-5251A882E14D}" destId="{4B70F741-F385-44CA-B8CE-249E17E268E1}" srcOrd="1" destOrd="0" presId="urn:microsoft.com/office/officeart/2005/8/layout/pyramid3"/>
    <dgm:cxn modelId="{D1B6A808-C94C-45B2-B599-79DA39CE92FB}" type="presOf" srcId="{53B27341-D78E-4033-99B5-3EE339CE173D}" destId="{62F6C101-C857-40A1-8D3B-B1BC34A1AE18}" srcOrd="1" destOrd="0" presId="urn:microsoft.com/office/officeart/2005/8/layout/pyramid3"/>
    <dgm:cxn modelId="{1D42E44C-D179-4979-9D0A-E8E30E323DB6}" srcId="{0991DD74-2519-489A-8AED-854571BF356B}" destId="{4C333A4D-CAAF-4021-B772-8E2E536958D1}" srcOrd="0" destOrd="0" parTransId="{38E795D7-1A1E-44F4-A62F-FE1CE600B07F}" sibTransId="{7E96442F-4A6C-48FB-9B83-3FDFB3DAE319}"/>
    <dgm:cxn modelId="{7F099A87-7040-43AF-9B66-13EB7BF4375F}" type="presParOf" srcId="{D6389CE8-18DC-4A8D-A661-C97E228823DC}" destId="{B22C2F2C-5066-4293-A0FC-F2B5D7DBD398}" srcOrd="0" destOrd="0" presId="urn:microsoft.com/office/officeart/2005/8/layout/pyramid3"/>
    <dgm:cxn modelId="{22121C96-5C0D-4B55-A678-5A976221CC9E}" type="presParOf" srcId="{B22C2F2C-5066-4293-A0FC-F2B5D7DBD398}" destId="{C8FDEE8D-9431-4327-B34B-77888FB7C654}" srcOrd="0" destOrd="0" presId="urn:microsoft.com/office/officeart/2005/8/layout/pyramid3"/>
    <dgm:cxn modelId="{8858F0B8-FFF0-4147-B26B-E0E53A265CF0}" type="presParOf" srcId="{B22C2F2C-5066-4293-A0FC-F2B5D7DBD398}" destId="{B400C8EB-0A89-4C94-993D-B9EAD266C2A1}" srcOrd="1" destOrd="0" presId="urn:microsoft.com/office/officeart/2005/8/layout/pyramid3"/>
    <dgm:cxn modelId="{EC9C72B4-8E84-4F42-9AEC-CDFFF664C31B}" type="presParOf" srcId="{D6389CE8-18DC-4A8D-A661-C97E228823DC}" destId="{4049AA87-7806-45A6-B683-6517160C7BFD}" srcOrd="1" destOrd="0" presId="urn:microsoft.com/office/officeart/2005/8/layout/pyramid3"/>
    <dgm:cxn modelId="{2C95D40F-F4D8-48B7-9257-03529564176C}" type="presParOf" srcId="{4049AA87-7806-45A6-B683-6517160C7BFD}" destId="{53B8F06E-33D3-4D20-8858-5B1D82263A29}" srcOrd="0" destOrd="0" presId="urn:microsoft.com/office/officeart/2005/8/layout/pyramid3"/>
    <dgm:cxn modelId="{3EDCA6E6-D78A-42FF-B296-6F350EF57333}" type="presParOf" srcId="{4049AA87-7806-45A6-B683-6517160C7BFD}" destId="{4B70F741-F385-44CA-B8CE-249E17E268E1}" srcOrd="1" destOrd="0" presId="urn:microsoft.com/office/officeart/2005/8/layout/pyramid3"/>
    <dgm:cxn modelId="{D2B92523-5C71-4867-9718-CBD29C3B4708}" type="presParOf" srcId="{D6389CE8-18DC-4A8D-A661-C97E228823DC}" destId="{DAADAA2F-E036-44F6-A252-8D216B2555C0}" srcOrd="2" destOrd="0" presId="urn:microsoft.com/office/officeart/2005/8/layout/pyramid3"/>
    <dgm:cxn modelId="{7BF375A5-E17B-4F48-99E4-BAFBDB37F4E7}" type="presParOf" srcId="{DAADAA2F-E036-44F6-A252-8D216B2555C0}" destId="{9D02A782-20CE-41EB-84F3-C4A9054E6FF9}" srcOrd="0" destOrd="0" presId="urn:microsoft.com/office/officeart/2005/8/layout/pyramid3"/>
    <dgm:cxn modelId="{75083862-42BA-43F5-97FB-367FD5BB7202}" type="presParOf" srcId="{DAADAA2F-E036-44F6-A252-8D216B2555C0}" destId="{62F6C101-C857-40A1-8D3B-B1BC34A1AE18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44B9C0-725F-4A57-A92B-1B435EE8243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5BD4780-D702-4928-A872-A7343DBE2C8A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Garantir a qualidade dos cuidados</a:t>
          </a:r>
          <a:endParaRPr lang="pt-BR" sz="2400" dirty="0"/>
        </a:p>
      </dgm:t>
    </dgm:pt>
    <dgm:pt modelId="{B32A75FD-A97D-41F4-9207-C90F4F4694D6}" type="parTrans" cxnId="{1B60CD8F-B5FA-4AB2-8627-D2AF0AB32E25}">
      <dgm:prSet/>
      <dgm:spPr/>
      <dgm:t>
        <a:bodyPr/>
        <a:lstStyle/>
        <a:p>
          <a:endParaRPr lang="pt-BR"/>
        </a:p>
      </dgm:t>
    </dgm:pt>
    <dgm:pt modelId="{C6568EE0-7E42-4D18-A194-12D12B0E7368}" type="sibTrans" cxnId="{1B60CD8F-B5FA-4AB2-8627-D2AF0AB32E25}">
      <dgm:prSet/>
      <dgm:spPr/>
      <dgm:t>
        <a:bodyPr/>
        <a:lstStyle/>
        <a:p>
          <a:endParaRPr lang="pt-BR"/>
        </a:p>
      </dgm:t>
    </dgm:pt>
    <dgm:pt modelId="{29FBDC28-A794-47E1-8A14-C1E1F0D47988}">
      <dgm:prSet phldrT="[Texto]" custT="1"/>
      <dgm:spPr/>
      <dgm:t>
        <a:bodyPr/>
        <a:lstStyle/>
        <a:p>
          <a:pPr algn="just"/>
          <a:r>
            <a:rPr lang="pt-BR" sz="2400" dirty="0" smtClean="0">
              <a:latin typeface="Arial" pitchFamily="34" charset="0"/>
              <a:cs typeface="Arial" pitchFamily="34" charset="0"/>
            </a:rPr>
            <a:t>Racionalidade científica</a:t>
          </a:r>
          <a:endParaRPr lang="pt-BR" sz="2400" dirty="0"/>
        </a:p>
      </dgm:t>
    </dgm:pt>
    <dgm:pt modelId="{DFCDBB02-722F-463C-8B16-490A49B109A9}" type="parTrans" cxnId="{4035EE30-84A6-47C4-AB9B-7977B05729B6}">
      <dgm:prSet/>
      <dgm:spPr/>
      <dgm:t>
        <a:bodyPr/>
        <a:lstStyle/>
        <a:p>
          <a:endParaRPr lang="pt-BR"/>
        </a:p>
      </dgm:t>
    </dgm:pt>
    <dgm:pt modelId="{77655921-49DE-4AA8-BB64-765C69579903}" type="sibTrans" cxnId="{4035EE30-84A6-47C4-AB9B-7977B05729B6}">
      <dgm:prSet/>
      <dgm:spPr/>
      <dgm:t>
        <a:bodyPr/>
        <a:lstStyle/>
        <a:p>
          <a:endParaRPr lang="pt-BR"/>
        </a:p>
      </dgm:t>
    </dgm:pt>
    <dgm:pt modelId="{C8E73B2D-225B-445F-8EC0-E23BA72F4C5F}">
      <dgm:prSet phldrT="[Texto]" custT="1"/>
      <dgm:spPr/>
      <dgm:t>
        <a:bodyPr/>
        <a:lstStyle/>
        <a:p>
          <a:pPr algn="just"/>
          <a:r>
            <a:rPr lang="pt-BR" sz="2400" dirty="0" smtClean="0">
              <a:latin typeface="Arial" pitchFamily="34" charset="0"/>
              <a:cs typeface="Arial" pitchFamily="34" charset="0"/>
            </a:rPr>
            <a:t>Desenvolvimento de atividades, procedimentos e intervenções</a:t>
          </a:r>
          <a:endParaRPr lang="pt-BR" sz="2400" dirty="0"/>
        </a:p>
      </dgm:t>
    </dgm:pt>
    <dgm:pt modelId="{3A871406-4C4E-4A07-8005-92BFA07A426F}" type="parTrans" cxnId="{4605A17D-92DE-4659-8221-CDECFE396DFB}">
      <dgm:prSet/>
      <dgm:spPr/>
      <dgm:t>
        <a:bodyPr/>
        <a:lstStyle/>
        <a:p>
          <a:endParaRPr lang="pt-BR"/>
        </a:p>
      </dgm:t>
    </dgm:pt>
    <dgm:pt modelId="{366DB131-2AD6-4941-8E89-5AC029B09435}" type="sibTrans" cxnId="{4605A17D-92DE-4659-8221-CDECFE396DFB}">
      <dgm:prSet/>
      <dgm:spPr/>
      <dgm:t>
        <a:bodyPr/>
        <a:lstStyle/>
        <a:p>
          <a:endParaRPr lang="pt-BR"/>
        </a:p>
      </dgm:t>
    </dgm:pt>
    <dgm:pt modelId="{95DD37EE-CEF9-41E8-A5FF-3D3ADA35174C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Avaliar o estado de saúde da mulher grávida</a:t>
          </a:r>
          <a:endParaRPr lang="pt-BR" sz="2400" dirty="0"/>
        </a:p>
      </dgm:t>
    </dgm:pt>
    <dgm:pt modelId="{B95B620B-03D5-49FF-B87B-38E62EB00AFF}" type="parTrans" cxnId="{629B7755-0EAE-4BBA-B9ED-1F90AB78E531}">
      <dgm:prSet/>
      <dgm:spPr/>
      <dgm:t>
        <a:bodyPr/>
        <a:lstStyle/>
        <a:p>
          <a:endParaRPr lang="pt-BR"/>
        </a:p>
      </dgm:t>
    </dgm:pt>
    <dgm:pt modelId="{FA53AC77-0BA1-4F4A-A8EC-334BFB24AA51}" type="sibTrans" cxnId="{629B7755-0EAE-4BBA-B9ED-1F90AB78E531}">
      <dgm:prSet/>
      <dgm:spPr/>
      <dgm:t>
        <a:bodyPr/>
        <a:lstStyle/>
        <a:p>
          <a:endParaRPr lang="pt-BR"/>
        </a:p>
      </dgm:t>
    </dgm:pt>
    <dgm:pt modelId="{6A951684-4854-4B83-B4A5-2D5BA21A3203}" type="pres">
      <dgm:prSet presAssocID="{3A44B9C0-725F-4A57-A92B-1B435EE82431}" presName="compositeShape" presStyleCnt="0">
        <dgm:presLayoutVars>
          <dgm:chMax val="7"/>
          <dgm:dir/>
          <dgm:resizeHandles val="exact"/>
        </dgm:presLayoutVars>
      </dgm:prSet>
      <dgm:spPr/>
    </dgm:pt>
    <dgm:pt modelId="{1BF7071C-6AD3-4B38-9778-2D6B5EBC1678}" type="pres">
      <dgm:prSet presAssocID="{35BD4780-D702-4928-A872-A7343DBE2C8A}" presName="circ1" presStyleLbl="vennNode1" presStyleIdx="0" presStyleCnt="4"/>
      <dgm:spPr/>
      <dgm:t>
        <a:bodyPr/>
        <a:lstStyle/>
        <a:p>
          <a:endParaRPr lang="pt-BR"/>
        </a:p>
      </dgm:t>
    </dgm:pt>
    <dgm:pt modelId="{76CA33CB-E26E-4964-ACE8-F36820B6EA0F}" type="pres">
      <dgm:prSet presAssocID="{35BD4780-D702-4928-A872-A7343DBE2C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0FC477-5B55-4EC0-8D2C-7F847E29AE96}" type="pres">
      <dgm:prSet presAssocID="{29FBDC28-A794-47E1-8A14-C1E1F0D47988}" presName="circ2" presStyleLbl="vennNode1" presStyleIdx="1" presStyleCnt="4" custScaleX="182857"/>
      <dgm:spPr/>
      <dgm:t>
        <a:bodyPr/>
        <a:lstStyle/>
        <a:p>
          <a:endParaRPr lang="pt-BR"/>
        </a:p>
      </dgm:t>
    </dgm:pt>
    <dgm:pt modelId="{A9811FB4-1A47-40E3-87BE-B6DC5D46C80C}" type="pres">
      <dgm:prSet presAssocID="{29FBDC28-A794-47E1-8A14-C1E1F0D4798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1C733C-2E4E-4475-8547-C9FB693573EC}" type="pres">
      <dgm:prSet presAssocID="{C8E73B2D-225B-445F-8EC0-E23BA72F4C5F}" presName="circ3" presStyleLbl="vennNode1" presStyleIdx="2" presStyleCnt="4" custScaleX="173636"/>
      <dgm:spPr/>
      <dgm:t>
        <a:bodyPr/>
        <a:lstStyle/>
        <a:p>
          <a:endParaRPr lang="pt-BR"/>
        </a:p>
      </dgm:t>
    </dgm:pt>
    <dgm:pt modelId="{3C18E9E7-4643-407E-8182-B2659A285907}" type="pres">
      <dgm:prSet presAssocID="{C8E73B2D-225B-445F-8EC0-E23BA72F4C5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5AA916-FFED-4A4F-8B65-21A7270C9237}" type="pres">
      <dgm:prSet presAssocID="{95DD37EE-CEF9-41E8-A5FF-3D3ADA35174C}" presName="circ4" presStyleLbl="vennNode1" presStyleIdx="3" presStyleCnt="4" custScaleX="164580"/>
      <dgm:spPr/>
      <dgm:t>
        <a:bodyPr/>
        <a:lstStyle/>
        <a:p>
          <a:endParaRPr lang="pt-BR"/>
        </a:p>
      </dgm:t>
    </dgm:pt>
    <dgm:pt modelId="{EC279EC6-D4F5-48B9-9718-5C3F72D9CD1E}" type="pres">
      <dgm:prSet presAssocID="{95DD37EE-CEF9-41E8-A5FF-3D3ADA35174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035EE30-84A6-47C4-AB9B-7977B05729B6}" srcId="{3A44B9C0-725F-4A57-A92B-1B435EE82431}" destId="{29FBDC28-A794-47E1-8A14-C1E1F0D47988}" srcOrd="1" destOrd="0" parTransId="{DFCDBB02-722F-463C-8B16-490A49B109A9}" sibTransId="{77655921-49DE-4AA8-BB64-765C69579903}"/>
    <dgm:cxn modelId="{6E630ACD-F8E7-43AB-A2E8-48D34788C4EC}" type="presOf" srcId="{95DD37EE-CEF9-41E8-A5FF-3D3ADA35174C}" destId="{575AA916-FFED-4A4F-8B65-21A7270C9237}" srcOrd="0" destOrd="0" presId="urn:microsoft.com/office/officeart/2005/8/layout/venn1"/>
    <dgm:cxn modelId="{6E5B609E-C7E4-4078-820E-3D13CC6A2536}" type="presOf" srcId="{35BD4780-D702-4928-A872-A7343DBE2C8A}" destId="{1BF7071C-6AD3-4B38-9778-2D6B5EBC1678}" srcOrd="0" destOrd="0" presId="urn:microsoft.com/office/officeart/2005/8/layout/venn1"/>
    <dgm:cxn modelId="{76C364D5-4C2F-4185-9228-DC986B05C094}" type="presOf" srcId="{29FBDC28-A794-47E1-8A14-C1E1F0D47988}" destId="{BF0FC477-5B55-4EC0-8D2C-7F847E29AE96}" srcOrd="0" destOrd="0" presId="urn:microsoft.com/office/officeart/2005/8/layout/venn1"/>
    <dgm:cxn modelId="{1B60CD8F-B5FA-4AB2-8627-D2AF0AB32E25}" srcId="{3A44B9C0-725F-4A57-A92B-1B435EE82431}" destId="{35BD4780-D702-4928-A872-A7343DBE2C8A}" srcOrd="0" destOrd="0" parTransId="{B32A75FD-A97D-41F4-9207-C90F4F4694D6}" sibTransId="{C6568EE0-7E42-4D18-A194-12D12B0E7368}"/>
    <dgm:cxn modelId="{04CE6E10-628D-4733-AFE2-1F4C7BC6D92A}" type="presOf" srcId="{3A44B9C0-725F-4A57-A92B-1B435EE82431}" destId="{6A951684-4854-4B83-B4A5-2D5BA21A3203}" srcOrd="0" destOrd="0" presId="urn:microsoft.com/office/officeart/2005/8/layout/venn1"/>
    <dgm:cxn modelId="{4605A17D-92DE-4659-8221-CDECFE396DFB}" srcId="{3A44B9C0-725F-4A57-A92B-1B435EE82431}" destId="{C8E73B2D-225B-445F-8EC0-E23BA72F4C5F}" srcOrd="2" destOrd="0" parTransId="{3A871406-4C4E-4A07-8005-92BFA07A426F}" sibTransId="{366DB131-2AD6-4941-8E89-5AC029B09435}"/>
    <dgm:cxn modelId="{0EE78F47-7C15-4992-BFED-85F0D9D951F7}" type="presOf" srcId="{C8E73B2D-225B-445F-8EC0-E23BA72F4C5F}" destId="{3C18E9E7-4643-407E-8182-B2659A285907}" srcOrd="1" destOrd="0" presId="urn:microsoft.com/office/officeart/2005/8/layout/venn1"/>
    <dgm:cxn modelId="{2A7E2EA1-CB73-493E-9DB7-70787DB84166}" type="presOf" srcId="{29FBDC28-A794-47E1-8A14-C1E1F0D47988}" destId="{A9811FB4-1A47-40E3-87BE-B6DC5D46C80C}" srcOrd="1" destOrd="0" presId="urn:microsoft.com/office/officeart/2005/8/layout/venn1"/>
    <dgm:cxn modelId="{912966E9-6C63-431E-8B0A-42D10B87DA86}" type="presOf" srcId="{35BD4780-D702-4928-A872-A7343DBE2C8A}" destId="{76CA33CB-E26E-4964-ACE8-F36820B6EA0F}" srcOrd="1" destOrd="0" presId="urn:microsoft.com/office/officeart/2005/8/layout/venn1"/>
    <dgm:cxn modelId="{88B6BDEF-8DCA-48B3-AD0E-6BD6BB30354F}" type="presOf" srcId="{95DD37EE-CEF9-41E8-A5FF-3D3ADA35174C}" destId="{EC279EC6-D4F5-48B9-9718-5C3F72D9CD1E}" srcOrd="1" destOrd="0" presId="urn:microsoft.com/office/officeart/2005/8/layout/venn1"/>
    <dgm:cxn modelId="{629B7755-0EAE-4BBA-B9ED-1F90AB78E531}" srcId="{3A44B9C0-725F-4A57-A92B-1B435EE82431}" destId="{95DD37EE-CEF9-41E8-A5FF-3D3ADA35174C}" srcOrd="3" destOrd="0" parTransId="{B95B620B-03D5-49FF-B87B-38E62EB00AFF}" sibTransId="{FA53AC77-0BA1-4F4A-A8EC-334BFB24AA51}"/>
    <dgm:cxn modelId="{786F48D5-FE23-4B10-B213-04E01A23AEA8}" type="presOf" srcId="{C8E73B2D-225B-445F-8EC0-E23BA72F4C5F}" destId="{4E1C733C-2E4E-4475-8547-C9FB693573EC}" srcOrd="0" destOrd="0" presId="urn:microsoft.com/office/officeart/2005/8/layout/venn1"/>
    <dgm:cxn modelId="{3E474C1B-0086-476B-BA0E-BA76B74B5CCE}" type="presParOf" srcId="{6A951684-4854-4B83-B4A5-2D5BA21A3203}" destId="{1BF7071C-6AD3-4B38-9778-2D6B5EBC1678}" srcOrd="0" destOrd="0" presId="urn:microsoft.com/office/officeart/2005/8/layout/venn1"/>
    <dgm:cxn modelId="{FC323521-FF41-4EF1-8520-DB4EE8B259FE}" type="presParOf" srcId="{6A951684-4854-4B83-B4A5-2D5BA21A3203}" destId="{76CA33CB-E26E-4964-ACE8-F36820B6EA0F}" srcOrd="1" destOrd="0" presId="urn:microsoft.com/office/officeart/2005/8/layout/venn1"/>
    <dgm:cxn modelId="{69B7759A-8FED-43A4-AAFE-FC2379B90BE9}" type="presParOf" srcId="{6A951684-4854-4B83-B4A5-2D5BA21A3203}" destId="{BF0FC477-5B55-4EC0-8D2C-7F847E29AE96}" srcOrd="2" destOrd="0" presId="urn:microsoft.com/office/officeart/2005/8/layout/venn1"/>
    <dgm:cxn modelId="{A476C23C-9409-41BE-9F1E-716640CCB511}" type="presParOf" srcId="{6A951684-4854-4B83-B4A5-2D5BA21A3203}" destId="{A9811FB4-1A47-40E3-87BE-B6DC5D46C80C}" srcOrd="3" destOrd="0" presId="urn:microsoft.com/office/officeart/2005/8/layout/venn1"/>
    <dgm:cxn modelId="{62C0CB56-4C4B-4124-89A5-6649A51C068F}" type="presParOf" srcId="{6A951684-4854-4B83-B4A5-2D5BA21A3203}" destId="{4E1C733C-2E4E-4475-8547-C9FB693573EC}" srcOrd="4" destOrd="0" presId="urn:microsoft.com/office/officeart/2005/8/layout/venn1"/>
    <dgm:cxn modelId="{904BB576-8782-4FB8-B3A6-2B670B4526BF}" type="presParOf" srcId="{6A951684-4854-4B83-B4A5-2D5BA21A3203}" destId="{3C18E9E7-4643-407E-8182-B2659A285907}" srcOrd="5" destOrd="0" presId="urn:microsoft.com/office/officeart/2005/8/layout/venn1"/>
    <dgm:cxn modelId="{405622C0-08D4-4F03-A280-AA57973AC73C}" type="presParOf" srcId="{6A951684-4854-4B83-B4A5-2D5BA21A3203}" destId="{575AA916-FFED-4A4F-8B65-21A7270C9237}" srcOrd="6" destOrd="0" presId="urn:microsoft.com/office/officeart/2005/8/layout/venn1"/>
    <dgm:cxn modelId="{5A911FD0-5E41-4768-872D-75347F3BCDBB}" type="presParOf" srcId="{6A951684-4854-4B83-B4A5-2D5BA21A3203}" destId="{EC279EC6-D4F5-48B9-9718-5C3F72D9CD1E}" srcOrd="7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0B32A3-3504-40A8-A9B6-42814CD09958}" type="doc">
      <dgm:prSet loTypeId="urn:microsoft.com/office/officeart/2005/8/layout/radial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2D9438E1-A18D-440D-AA0A-91F401996D1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 smtClean="0">
              <a:latin typeface="Arial" pitchFamily="34" charset="0"/>
              <a:cs typeface="Arial" pitchFamily="34" charset="0"/>
            </a:rPr>
            <a:t>5 161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21DDF5BE-240C-4E1A-8E2B-A68B4F216C68}" type="parTrans" cxnId="{8F851AE5-FB9B-41EB-9489-1557ED5BD7D6}">
      <dgm:prSet/>
      <dgm:spPr/>
      <dgm:t>
        <a:bodyPr/>
        <a:lstStyle/>
        <a:p>
          <a:endParaRPr lang="pt-BR"/>
        </a:p>
      </dgm:t>
    </dgm:pt>
    <dgm:pt modelId="{0A65E124-A148-42B4-B1AD-21F92C31FAEC}" type="sibTrans" cxnId="{8F851AE5-FB9B-41EB-9489-1557ED5BD7D6}">
      <dgm:prSet/>
      <dgm:spPr/>
      <dgm:t>
        <a:bodyPr/>
        <a:lstStyle/>
        <a:p>
          <a:endParaRPr lang="pt-BR"/>
        </a:p>
      </dgm:t>
    </dgm:pt>
    <dgm:pt modelId="{AACFCADE-77FB-4089-B5FD-03744842E0EE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256 crianças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DF3FF740-30FF-48AB-B721-7FB27D9D7E27}" type="parTrans" cxnId="{71FC1A31-E76E-4CF6-BEAA-11A63AE15758}">
      <dgm:prSet/>
      <dgm:spPr/>
      <dgm:t>
        <a:bodyPr/>
        <a:lstStyle/>
        <a:p>
          <a:endParaRPr lang="pt-BR"/>
        </a:p>
      </dgm:t>
    </dgm:pt>
    <dgm:pt modelId="{54FAFD59-38AD-4D7D-912B-509E40FB434C}" type="sibTrans" cxnId="{71FC1A31-E76E-4CF6-BEAA-11A63AE15758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65C32D4D-A212-49EB-8BF1-73301578D870}">
      <dgm:prSet phldrT="[Texto]" custT="1"/>
      <dgm:spPr/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234 idosos (44%)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F39E005C-13C9-46CE-92B8-B9EAE6589CE2}" type="parTrans" cxnId="{F8389017-7FE4-45F2-A22D-476F4C5183AD}">
      <dgm:prSet/>
      <dgm:spPr/>
      <dgm:t>
        <a:bodyPr/>
        <a:lstStyle/>
        <a:p>
          <a:endParaRPr lang="pt-BR"/>
        </a:p>
      </dgm:t>
    </dgm:pt>
    <dgm:pt modelId="{3DB37A6A-902D-4A31-B697-ECDD79AFB4D3}" type="sibTrans" cxnId="{F8389017-7FE4-45F2-A22D-476F4C5183AD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9E34D8F3-7D78-4D78-A4EE-7C5C69B6CB52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351 mulheres entre 25-64 anos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FD8953E9-096D-46A8-8B99-13DCEF4317E8}" type="parTrans" cxnId="{AC1ED9AA-66F1-4BCD-99B2-1247F0FA6F14}">
      <dgm:prSet/>
      <dgm:spPr/>
      <dgm:t>
        <a:bodyPr/>
        <a:lstStyle/>
        <a:p>
          <a:endParaRPr lang="pt-BR"/>
        </a:p>
      </dgm:t>
    </dgm:pt>
    <dgm:pt modelId="{335BCBAC-5F9A-4235-8CEE-777B7823038C}" type="sibTrans" cxnId="{AC1ED9AA-66F1-4BCD-99B2-1247F0FA6F14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4A103F72-8A61-4FE4-9E3F-D9816A81E6AB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496 mulheres entre 50-69 anos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A5D71D37-0F0E-4673-A439-57F4759A80E1}" type="parTrans" cxnId="{D776FD10-907E-406C-8AF4-01282047D390}">
      <dgm:prSet/>
      <dgm:spPr/>
      <dgm:t>
        <a:bodyPr/>
        <a:lstStyle/>
        <a:p>
          <a:endParaRPr lang="pt-BR"/>
        </a:p>
      </dgm:t>
    </dgm:pt>
    <dgm:pt modelId="{4F75B45B-C02C-4ED1-A0D5-B42F12A51DB7}" type="sibTrans" cxnId="{D776FD10-907E-406C-8AF4-01282047D390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ADC3CED7-6FBF-45D6-85F9-6C9A67943519}">
      <dgm:prSet phldrT="[Texto]" custT="1"/>
      <dgm:spPr/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314  Hipertensos (17%)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C6B7ED1E-BEB3-4BE3-AE1B-E4045AA5498E}" type="parTrans" cxnId="{E3F86804-FFA0-441C-AD26-5AD658D858F8}">
      <dgm:prSet/>
      <dgm:spPr/>
      <dgm:t>
        <a:bodyPr/>
        <a:lstStyle/>
        <a:p>
          <a:endParaRPr lang="pt-BR"/>
        </a:p>
      </dgm:t>
    </dgm:pt>
    <dgm:pt modelId="{6FADFFBD-A076-4B9D-BE0B-63CDC3E83523}" type="sibTrans" cxnId="{E3F86804-FFA0-441C-AD26-5AD658D858F8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18125F0B-25EA-45C1-8241-82FE42260222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176 diabéticos (34%)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A963D2E9-FA29-479A-AECE-7C5A92D88401}" type="parTrans" cxnId="{C8EE6CC9-76EF-4776-8475-4B9A4029CC73}">
      <dgm:prSet/>
      <dgm:spPr/>
      <dgm:t>
        <a:bodyPr/>
        <a:lstStyle/>
        <a:p>
          <a:endParaRPr lang="pt-BR"/>
        </a:p>
      </dgm:t>
    </dgm:pt>
    <dgm:pt modelId="{A9021A9D-C613-4A9B-BD26-4B7F27779F33}" type="sibTrans" cxnId="{C8EE6CC9-76EF-4776-8475-4B9A4029CC73}">
      <dgm:prSet/>
      <dgm:spPr/>
      <dgm:t>
        <a:bodyPr/>
        <a:lstStyle/>
        <a:p>
          <a:endParaRPr lang="pt-BR" sz="2000">
            <a:latin typeface="Arial" pitchFamily="34" charset="0"/>
            <a:cs typeface="Arial" pitchFamily="34" charset="0"/>
          </a:endParaRPr>
        </a:p>
      </dgm:t>
    </dgm:pt>
    <dgm:pt modelId="{95C54063-6264-472A-A41D-81D6555FCF19}" type="pres">
      <dgm:prSet presAssocID="{E00B32A3-3504-40A8-A9B6-42814CD0995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45D03CF-FA7A-4519-B0C4-FEB4C8FB0856}" type="pres">
      <dgm:prSet presAssocID="{2D9438E1-A18D-440D-AA0A-91F401996D1D}" presName="centerShape" presStyleLbl="node0" presStyleIdx="0" presStyleCnt="1"/>
      <dgm:spPr/>
      <dgm:t>
        <a:bodyPr/>
        <a:lstStyle/>
        <a:p>
          <a:endParaRPr lang="pt-BR"/>
        </a:p>
      </dgm:t>
    </dgm:pt>
    <dgm:pt modelId="{BD1C00B5-542D-4B0F-B937-392117BE45EB}" type="pres">
      <dgm:prSet presAssocID="{AACFCADE-77FB-4089-B5FD-03744842E0EE}" presName="node" presStyleLbl="node1" presStyleIdx="0" presStyleCnt="6" custScaleX="1309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98BE8F-E97F-4AAB-A7CC-03ECD104468E}" type="pres">
      <dgm:prSet presAssocID="{AACFCADE-77FB-4089-B5FD-03744842E0EE}" presName="dummy" presStyleCnt="0"/>
      <dgm:spPr/>
    </dgm:pt>
    <dgm:pt modelId="{00A3C004-DD62-4C48-9052-744C617BBCE2}" type="pres">
      <dgm:prSet presAssocID="{54FAFD59-38AD-4D7D-912B-509E40FB434C}" presName="sibTrans" presStyleLbl="sibTrans2D1" presStyleIdx="0" presStyleCnt="6"/>
      <dgm:spPr/>
      <dgm:t>
        <a:bodyPr/>
        <a:lstStyle/>
        <a:p>
          <a:endParaRPr lang="pt-BR"/>
        </a:p>
      </dgm:t>
    </dgm:pt>
    <dgm:pt modelId="{2066D751-98BB-414B-925F-BEE6C7E93A9C}" type="pres">
      <dgm:prSet presAssocID="{65C32D4D-A212-49EB-8BF1-73301578D87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E0FFC9-2690-4D8C-B2DA-C6AD4B904738}" type="pres">
      <dgm:prSet presAssocID="{65C32D4D-A212-49EB-8BF1-73301578D870}" presName="dummy" presStyleCnt="0"/>
      <dgm:spPr/>
    </dgm:pt>
    <dgm:pt modelId="{E7BDD33F-BC44-4003-A530-189449D52521}" type="pres">
      <dgm:prSet presAssocID="{3DB37A6A-902D-4A31-B697-ECDD79AFB4D3}" presName="sibTrans" presStyleLbl="sibTrans2D1" presStyleIdx="1" presStyleCnt="6"/>
      <dgm:spPr/>
      <dgm:t>
        <a:bodyPr/>
        <a:lstStyle/>
        <a:p>
          <a:endParaRPr lang="pt-BR"/>
        </a:p>
      </dgm:t>
    </dgm:pt>
    <dgm:pt modelId="{87218463-03DD-43CB-A39D-7214E8F4EEA3}" type="pres">
      <dgm:prSet presAssocID="{9E34D8F3-7D78-4D78-A4EE-7C5C69B6CB52}" presName="node" presStyleLbl="node1" presStyleIdx="2" presStyleCnt="6" custScaleX="1865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E20F81D-3D6D-4FDE-BC31-A4B6862A74FE}" type="pres">
      <dgm:prSet presAssocID="{9E34D8F3-7D78-4D78-A4EE-7C5C69B6CB52}" presName="dummy" presStyleCnt="0"/>
      <dgm:spPr/>
    </dgm:pt>
    <dgm:pt modelId="{EB8C38A5-A26F-48ED-8747-A2BA4820CF8C}" type="pres">
      <dgm:prSet presAssocID="{335BCBAC-5F9A-4235-8CEE-777B7823038C}" presName="sibTrans" presStyleLbl="sibTrans2D1" presStyleIdx="2" presStyleCnt="6"/>
      <dgm:spPr/>
      <dgm:t>
        <a:bodyPr/>
        <a:lstStyle/>
        <a:p>
          <a:endParaRPr lang="pt-BR"/>
        </a:p>
      </dgm:t>
    </dgm:pt>
    <dgm:pt modelId="{D7CDC74D-038C-4249-B578-3437BCCFF5F3}" type="pres">
      <dgm:prSet presAssocID="{4A103F72-8A61-4FE4-9E3F-D9816A81E6AB}" presName="node" presStyleLbl="node1" presStyleIdx="3" presStyleCnt="6" custScaleX="129154" custScaleY="1250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9348FD-64E3-4A36-8AE3-2697ACB66DAC}" type="pres">
      <dgm:prSet presAssocID="{4A103F72-8A61-4FE4-9E3F-D9816A81E6AB}" presName="dummy" presStyleCnt="0"/>
      <dgm:spPr/>
    </dgm:pt>
    <dgm:pt modelId="{28F38FD9-98EB-45D6-8957-91AC6E842C31}" type="pres">
      <dgm:prSet presAssocID="{4F75B45B-C02C-4ED1-A0D5-B42F12A51DB7}" presName="sibTrans" presStyleLbl="sibTrans2D1" presStyleIdx="3" presStyleCnt="6"/>
      <dgm:spPr/>
      <dgm:t>
        <a:bodyPr/>
        <a:lstStyle/>
        <a:p>
          <a:endParaRPr lang="pt-BR"/>
        </a:p>
      </dgm:t>
    </dgm:pt>
    <dgm:pt modelId="{3788098D-AA9C-48CF-ADAE-EE9C54619C4B}" type="pres">
      <dgm:prSet presAssocID="{ADC3CED7-6FBF-45D6-85F9-6C9A67943519}" presName="node" presStyleLbl="node1" presStyleIdx="4" presStyleCnt="6" custScaleX="1792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23F790-4F8B-4957-8B82-C91A796BB4F6}" type="pres">
      <dgm:prSet presAssocID="{ADC3CED7-6FBF-45D6-85F9-6C9A67943519}" presName="dummy" presStyleCnt="0"/>
      <dgm:spPr/>
    </dgm:pt>
    <dgm:pt modelId="{4A51D1F2-FE8A-48CA-9054-CC8EDEE3A870}" type="pres">
      <dgm:prSet presAssocID="{6FADFFBD-A076-4B9D-BE0B-63CDC3E83523}" presName="sibTrans" presStyleLbl="sibTrans2D1" presStyleIdx="4" presStyleCnt="6"/>
      <dgm:spPr/>
      <dgm:t>
        <a:bodyPr/>
        <a:lstStyle/>
        <a:p>
          <a:endParaRPr lang="pt-BR"/>
        </a:p>
      </dgm:t>
    </dgm:pt>
    <dgm:pt modelId="{A83C5507-0DD9-420B-BFD7-AF7B9CC22D40}" type="pres">
      <dgm:prSet presAssocID="{18125F0B-25EA-45C1-8241-82FE42260222}" presName="node" presStyleLbl="node1" presStyleIdx="5" presStyleCnt="6" custScaleX="1419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03D7F0-63E3-4017-8611-AA5D9BDB96A1}" type="pres">
      <dgm:prSet presAssocID="{18125F0B-25EA-45C1-8241-82FE42260222}" presName="dummy" presStyleCnt="0"/>
      <dgm:spPr/>
    </dgm:pt>
    <dgm:pt modelId="{62C0F94E-FBDE-42BF-858A-772C7B901613}" type="pres">
      <dgm:prSet presAssocID="{A9021A9D-C613-4A9B-BD26-4B7F27779F33}" presName="sibTrans" presStyleLbl="sibTrans2D1" presStyleIdx="5" presStyleCnt="6"/>
      <dgm:spPr/>
      <dgm:t>
        <a:bodyPr/>
        <a:lstStyle/>
        <a:p>
          <a:endParaRPr lang="pt-BR"/>
        </a:p>
      </dgm:t>
    </dgm:pt>
  </dgm:ptLst>
  <dgm:cxnLst>
    <dgm:cxn modelId="{3E879934-3AAC-4083-A691-E18C79D62C55}" type="presOf" srcId="{9E34D8F3-7D78-4D78-A4EE-7C5C69B6CB52}" destId="{87218463-03DD-43CB-A39D-7214E8F4EEA3}" srcOrd="0" destOrd="0" presId="urn:microsoft.com/office/officeart/2005/8/layout/radial6"/>
    <dgm:cxn modelId="{F8389017-7FE4-45F2-A22D-476F4C5183AD}" srcId="{2D9438E1-A18D-440D-AA0A-91F401996D1D}" destId="{65C32D4D-A212-49EB-8BF1-73301578D870}" srcOrd="1" destOrd="0" parTransId="{F39E005C-13C9-46CE-92B8-B9EAE6589CE2}" sibTransId="{3DB37A6A-902D-4A31-B697-ECDD79AFB4D3}"/>
    <dgm:cxn modelId="{E371A8F3-60DD-42B3-8553-43C22A66AEBE}" type="presOf" srcId="{E00B32A3-3504-40A8-A9B6-42814CD09958}" destId="{95C54063-6264-472A-A41D-81D6555FCF19}" srcOrd="0" destOrd="0" presId="urn:microsoft.com/office/officeart/2005/8/layout/radial6"/>
    <dgm:cxn modelId="{8F851AE5-FB9B-41EB-9489-1557ED5BD7D6}" srcId="{E00B32A3-3504-40A8-A9B6-42814CD09958}" destId="{2D9438E1-A18D-440D-AA0A-91F401996D1D}" srcOrd="0" destOrd="0" parTransId="{21DDF5BE-240C-4E1A-8E2B-A68B4F216C68}" sibTransId="{0A65E124-A148-42B4-B1AD-21F92C31FAEC}"/>
    <dgm:cxn modelId="{B27EBF49-EAE6-439D-8649-6D29920DBB2C}" type="presOf" srcId="{AACFCADE-77FB-4089-B5FD-03744842E0EE}" destId="{BD1C00B5-542D-4B0F-B937-392117BE45EB}" srcOrd="0" destOrd="0" presId="urn:microsoft.com/office/officeart/2005/8/layout/radial6"/>
    <dgm:cxn modelId="{E898C5F0-0086-40EA-B611-964723277325}" type="presOf" srcId="{A9021A9D-C613-4A9B-BD26-4B7F27779F33}" destId="{62C0F94E-FBDE-42BF-858A-772C7B901613}" srcOrd="0" destOrd="0" presId="urn:microsoft.com/office/officeart/2005/8/layout/radial6"/>
    <dgm:cxn modelId="{CEA06E99-15D6-4FB3-A79D-64EDBAE934C5}" type="presOf" srcId="{2D9438E1-A18D-440D-AA0A-91F401996D1D}" destId="{045D03CF-FA7A-4519-B0C4-FEB4C8FB0856}" srcOrd="0" destOrd="0" presId="urn:microsoft.com/office/officeart/2005/8/layout/radial6"/>
    <dgm:cxn modelId="{417D214F-1981-41AA-B93E-512268E43A30}" type="presOf" srcId="{335BCBAC-5F9A-4235-8CEE-777B7823038C}" destId="{EB8C38A5-A26F-48ED-8747-A2BA4820CF8C}" srcOrd="0" destOrd="0" presId="urn:microsoft.com/office/officeart/2005/8/layout/radial6"/>
    <dgm:cxn modelId="{71FC1A31-E76E-4CF6-BEAA-11A63AE15758}" srcId="{2D9438E1-A18D-440D-AA0A-91F401996D1D}" destId="{AACFCADE-77FB-4089-B5FD-03744842E0EE}" srcOrd="0" destOrd="0" parTransId="{DF3FF740-30FF-48AB-B721-7FB27D9D7E27}" sibTransId="{54FAFD59-38AD-4D7D-912B-509E40FB434C}"/>
    <dgm:cxn modelId="{AC1ED9AA-66F1-4BCD-99B2-1247F0FA6F14}" srcId="{2D9438E1-A18D-440D-AA0A-91F401996D1D}" destId="{9E34D8F3-7D78-4D78-A4EE-7C5C69B6CB52}" srcOrd="2" destOrd="0" parTransId="{FD8953E9-096D-46A8-8B99-13DCEF4317E8}" sibTransId="{335BCBAC-5F9A-4235-8CEE-777B7823038C}"/>
    <dgm:cxn modelId="{FD485CEB-1F7C-464E-BD0F-2689F214F820}" type="presOf" srcId="{3DB37A6A-902D-4A31-B697-ECDD79AFB4D3}" destId="{E7BDD33F-BC44-4003-A530-189449D52521}" srcOrd="0" destOrd="0" presId="urn:microsoft.com/office/officeart/2005/8/layout/radial6"/>
    <dgm:cxn modelId="{E0C4DAF2-11AE-438E-8F66-45C2B9FD9AD3}" type="presOf" srcId="{54FAFD59-38AD-4D7D-912B-509E40FB434C}" destId="{00A3C004-DD62-4C48-9052-744C617BBCE2}" srcOrd="0" destOrd="0" presId="urn:microsoft.com/office/officeart/2005/8/layout/radial6"/>
    <dgm:cxn modelId="{D136D93A-48C2-4819-B6EC-28BCAD45A240}" type="presOf" srcId="{18125F0B-25EA-45C1-8241-82FE42260222}" destId="{A83C5507-0DD9-420B-BFD7-AF7B9CC22D40}" srcOrd="0" destOrd="0" presId="urn:microsoft.com/office/officeart/2005/8/layout/radial6"/>
    <dgm:cxn modelId="{AE7733AB-DE44-4B77-90FD-09088CC1C02C}" type="presOf" srcId="{65C32D4D-A212-49EB-8BF1-73301578D870}" destId="{2066D751-98BB-414B-925F-BEE6C7E93A9C}" srcOrd="0" destOrd="0" presId="urn:microsoft.com/office/officeart/2005/8/layout/radial6"/>
    <dgm:cxn modelId="{7DC50892-C9E8-43F2-8120-949B0E58DC1A}" type="presOf" srcId="{4F75B45B-C02C-4ED1-A0D5-B42F12A51DB7}" destId="{28F38FD9-98EB-45D6-8957-91AC6E842C31}" srcOrd="0" destOrd="0" presId="urn:microsoft.com/office/officeart/2005/8/layout/radial6"/>
    <dgm:cxn modelId="{C8EE6CC9-76EF-4776-8475-4B9A4029CC73}" srcId="{2D9438E1-A18D-440D-AA0A-91F401996D1D}" destId="{18125F0B-25EA-45C1-8241-82FE42260222}" srcOrd="5" destOrd="0" parTransId="{A963D2E9-FA29-479A-AECE-7C5A92D88401}" sibTransId="{A9021A9D-C613-4A9B-BD26-4B7F27779F33}"/>
    <dgm:cxn modelId="{D776FD10-907E-406C-8AF4-01282047D390}" srcId="{2D9438E1-A18D-440D-AA0A-91F401996D1D}" destId="{4A103F72-8A61-4FE4-9E3F-D9816A81E6AB}" srcOrd="3" destOrd="0" parTransId="{A5D71D37-0F0E-4673-A439-57F4759A80E1}" sibTransId="{4F75B45B-C02C-4ED1-A0D5-B42F12A51DB7}"/>
    <dgm:cxn modelId="{6D03DD7E-4CAA-42F9-A03A-5B9E2A21B159}" type="presOf" srcId="{ADC3CED7-6FBF-45D6-85F9-6C9A67943519}" destId="{3788098D-AA9C-48CF-ADAE-EE9C54619C4B}" srcOrd="0" destOrd="0" presId="urn:microsoft.com/office/officeart/2005/8/layout/radial6"/>
    <dgm:cxn modelId="{7471DAEF-6243-4EB6-B0AC-B089BC2D151F}" type="presOf" srcId="{4A103F72-8A61-4FE4-9E3F-D9816A81E6AB}" destId="{D7CDC74D-038C-4249-B578-3437BCCFF5F3}" srcOrd="0" destOrd="0" presId="urn:microsoft.com/office/officeart/2005/8/layout/radial6"/>
    <dgm:cxn modelId="{E3F86804-FFA0-441C-AD26-5AD658D858F8}" srcId="{2D9438E1-A18D-440D-AA0A-91F401996D1D}" destId="{ADC3CED7-6FBF-45D6-85F9-6C9A67943519}" srcOrd="4" destOrd="0" parTransId="{C6B7ED1E-BEB3-4BE3-AE1B-E4045AA5498E}" sibTransId="{6FADFFBD-A076-4B9D-BE0B-63CDC3E83523}"/>
    <dgm:cxn modelId="{C8455F13-4D33-4D84-A7C4-429E3136A2C6}" type="presOf" srcId="{6FADFFBD-A076-4B9D-BE0B-63CDC3E83523}" destId="{4A51D1F2-FE8A-48CA-9054-CC8EDEE3A870}" srcOrd="0" destOrd="0" presId="urn:microsoft.com/office/officeart/2005/8/layout/radial6"/>
    <dgm:cxn modelId="{462CC8A6-FC3E-4633-AA2B-D8D1D183D8B4}" type="presParOf" srcId="{95C54063-6264-472A-A41D-81D6555FCF19}" destId="{045D03CF-FA7A-4519-B0C4-FEB4C8FB0856}" srcOrd="0" destOrd="0" presId="urn:microsoft.com/office/officeart/2005/8/layout/radial6"/>
    <dgm:cxn modelId="{83AAF37C-B842-47C2-9F00-9325B79B5108}" type="presParOf" srcId="{95C54063-6264-472A-A41D-81D6555FCF19}" destId="{BD1C00B5-542D-4B0F-B937-392117BE45EB}" srcOrd="1" destOrd="0" presId="urn:microsoft.com/office/officeart/2005/8/layout/radial6"/>
    <dgm:cxn modelId="{0DA29315-A269-40E2-B5CE-C3C57110936E}" type="presParOf" srcId="{95C54063-6264-472A-A41D-81D6555FCF19}" destId="{3098BE8F-E97F-4AAB-A7CC-03ECD104468E}" srcOrd="2" destOrd="0" presId="urn:microsoft.com/office/officeart/2005/8/layout/radial6"/>
    <dgm:cxn modelId="{2496E23E-8B75-4786-A598-29CAA96F9CE0}" type="presParOf" srcId="{95C54063-6264-472A-A41D-81D6555FCF19}" destId="{00A3C004-DD62-4C48-9052-744C617BBCE2}" srcOrd="3" destOrd="0" presId="urn:microsoft.com/office/officeart/2005/8/layout/radial6"/>
    <dgm:cxn modelId="{988E2319-FFE8-4464-8E9F-C26C6846AE61}" type="presParOf" srcId="{95C54063-6264-472A-A41D-81D6555FCF19}" destId="{2066D751-98BB-414B-925F-BEE6C7E93A9C}" srcOrd="4" destOrd="0" presId="urn:microsoft.com/office/officeart/2005/8/layout/radial6"/>
    <dgm:cxn modelId="{CDCA3625-07A4-4120-B172-AE9070E270D6}" type="presParOf" srcId="{95C54063-6264-472A-A41D-81D6555FCF19}" destId="{E9E0FFC9-2690-4D8C-B2DA-C6AD4B904738}" srcOrd="5" destOrd="0" presId="urn:microsoft.com/office/officeart/2005/8/layout/radial6"/>
    <dgm:cxn modelId="{850938B9-5722-490B-851C-629760140EC6}" type="presParOf" srcId="{95C54063-6264-472A-A41D-81D6555FCF19}" destId="{E7BDD33F-BC44-4003-A530-189449D52521}" srcOrd="6" destOrd="0" presId="urn:microsoft.com/office/officeart/2005/8/layout/radial6"/>
    <dgm:cxn modelId="{A2687536-1DC4-4FC5-A3FB-0C20447023D7}" type="presParOf" srcId="{95C54063-6264-472A-A41D-81D6555FCF19}" destId="{87218463-03DD-43CB-A39D-7214E8F4EEA3}" srcOrd="7" destOrd="0" presId="urn:microsoft.com/office/officeart/2005/8/layout/radial6"/>
    <dgm:cxn modelId="{0F0B546E-1073-40E1-BDCB-3F1CFD0E7DE7}" type="presParOf" srcId="{95C54063-6264-472A-A41D-81D6555FCF19}" destId="{2E20F81D-3D6D-4FDE-BC31-A4B6862A74FE}" srcOrd="8" destOrd="0" presId="urn:microsoft.com/office/officeart/2005/8/layout/radial6"/>
    <dgm:cxn modelId="{02BF4120-FC69-48A0-9A43-95663B3EC4D9}" type="presParOf" srcId="{95C54063-6264-472A-A41D-81D6555FCF19}" destId="{EB8C38A5-A26F-48ED-8747-A2BA4820CF8C}" srcOrd="9" destOrd="0" presId="urn:microsoft.com/office/officeart/2005/8/layout/radial6"/>
    <dgm:cxn modelId="{63D66E40-E632-467F-8D02-E8BE45B27959}" type="presParOf" srcId="{95C54063-6264-472A-A41D-81D6555FCF19}" destId="{D7CDC74D-038C-4249-B578-3437BCCFF5F3}" srcOrd="10" destOrd="0" presId="urn:microsoft.com/office/officeart/2005/8/layout/radial6"/>
    <dgm:cxn modelId="{92FA072E-333E-49E8-845C-3897CD53252F}" type="presParOf" srcId="{95C54063-6264-472A-A41D-81D6555FCF19}" destId="{B49348FD-64E3-4A36-8AE3-2697ACB66DAC}" srcOrd="11" destOrd="0" presId="urn:microsoft.com/office/officeart/2005/8/layout/radial6"/>
    <dgm:cxn modelId="{834DC780-0C45-4863-A799-FF3DA9E3523B}" type="presParOf" srcId="{95C54063-6264-472A-A41D-81D6555FCF19}" destId="{28F38FD9-98EB-45D6-8957-91AC6E842C31}" srcOrd="12" destOrd="0" presId="urn:microsoft.com/office/officeart/2005/8/layout/radial6"/>
    <dgm:cxn modelId="{A309E35B-EFBB-4957-A2E7-8C3EE8E25CCC}" type="presParOf" srcId="{95C54063-6264-472A-A41D-81D6555FCF19}" destId="{3788098D-AA9C-48CF-ADAE-EE9C54619C4B}" srcOrd="13" destOrd="0" presId="urn:microsoft.com/office/officeart/2005/8/layout/radial6"/>
    <dgm:cxn modelId="{A205AC9B-94E1-4303-BB58-EC0A583414E6}" type="presParOf" srcId="{95C54063-6264-472A-A41D-81D6555FCF19}" destId="{E123F790-4F8B-4957-8B82-C91A796BB4F6}" srcOrd="14" destOrd="0" presId="urn:microsoft.com/office/officeart/2005/8/layout/radial6"/>
    <dgm:cxn modelId="{A2F10219-CBF7-4BC3-BAFC-96214BFF14BB}" type="presParOf" srcId="{95C54063-6264-472A-A41D-81D6555FCF19}" destId="{4A51D1F2-FE8A-48CA-9054-CC8EDEE3A870}" srcOrd="15" destOrd="0" presId="urn:microsoft.com/office/officeart/2005/8/layout/radial6"/>
    <dgm:cxn modelId="{A2AE13DE-EEC4-4813-9864-0953F3937C1E}" type="presParOf" srcId="{95C54063-6264-472A-A41D-81D6555FCF19}" destId="{A83C5507-0DD9-420B-BFD7-AF7B9CC22D40}" srcOrd="16" destOrd="0" presId="urn:microsoft.com/office/officeart/2005/8/layout/radial6"/>
    <dgm:cxn modelId="{C1C928E5-E8D6-42EA-AC07-95FA368B3E51}" type="presParOf" srcId="{95C54063-6264-472A-A41D-81D6555FCF19}" destId="{5703D7F0-63E3-4017-8611-AA5D9BDB96A1}" srcOrd="17" destOrd="0" presId="urn:microsoft.com/office/officeart/2005/8/layout/radial6"/>
    <dgm:cxn modelId="{8976E98C-8DF3-4340-AFA1-3888D5590C59}" type="presParOf" srcId="{95C54063-6264-472A-A41D-81D6555FCF19}" destId="{62C0F94E-FBDE-42BF-858A-772C7B901613}" srcOrd="18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322A0C-0B8B-4456-BA1A-128D1AC159C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D5972D2-2625-4057-8324-3A40CC9CAAE8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400" dirty="0" smtClean="0">
              <a:latin typeface="Arial" pitchFamily="34" charset="0"/>
              <a:cs typeface="Arial" pitchFamily="34" charset="0"/>
            </a:rPr>
            <a:t>Metodología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36E3AA22-0CFB-4D31-91AB-0245624BA284}" type="parTrans" cxnId="{C3DE3941-E2C1-4703-8A23-FC78880755B8}">
      <dgm:prSet/>
      <dgm:spPr/>
      <dgm:t>
        <a:bodyPr/>
        <a:lstStyle/>
        <a:p>
          <a:endParaRPr lang="pt-BR"/>
        </a:p>
      </dgm:t>
    </dgm:pt>
    <dgm:pt modelId="{0B11435E-5375-4CF8-9F68-C5DAFFEE55E7}" type="sibTrans" cxnId="{C3DE3941-E2C1-4703-8A23-FC78880755B8}">
      <dgm:prSet/>
      <dgm:spPr/>
      <dgm:t>
        <a:bodyPr/>
        <a:lstStyle/>
        <a:p>
          <a:endParaRPr lang="pt-BR"/>
        </a:p>
      </dgm:t>
    </dgm:pt>
    <dgm:pt modelId="{338EE291-B6B5-4F12-848F-05E2826A2B28}">
      <dgm:prSet phldrT="[Texto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pt-BR" sz="2400" dirty="0" smtClean="0">
              <a:latin typeface="Arial" pitchFamily="34" charset="0"/>
              <a:cs typeface="Arial" pitchFamily="34" charset="0"/>
            </a:rPr>
            <a:t>quantitativa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528C7664-F617-4616-A685-7C6AA128424C}" type="parTrans" cxnId="{87F3A919-1A0C-404D-B3A7-10E4A8E87733}">
      <dgm:prSet/>
      <dgm:spPr/>
      <dgm:t>
        <a:bodyPr/>
        <a:lstStyle/>
        <a:p>
          <a:endParaRPr lang="pt-BR"/>
        </a:p>
      </dgm:t>
    </dgm:pt>
    <dgm:pt modelId="{47F255F3-7903-4F1F-B71A-05CC448B3E27}" type="sibTrans" cxnId="{87F3A919-1A0C-404D-B3A7-10E4A8E87733}">
      <dgm:prSet/>
      <dgm:spPr/>
      <dgm:t>
        <a:bodyPr/>
        <a:lstStyle/>
        <a:p>
          <a:endParaRPr lang="pt-BR"/>
        </a:p>
      </dgm:t>
    </dgm:pt>
    <dgm:pt modelId="{0410055B-BD35-469D-86E7-E9D94C1E40EE}">
      <dgm:prSet phldrT="[Texto]" custT="1"/>
      <dgm:spPr/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pt-BR" sz="2400" dirty="0" smtClean="0">
              <a:latin typeface="Arial" pitchFamily="34" charset="0"/>
              <a:cs typeface="Arial" pitchFamily="34" charset="0"/>
            </a:rPr>
            <a:t>qualidade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85D8E77E-C50C-43A4-B8E2-A3F89CBE399F}" type="parTrans" cxnId="{DF5E4CDF-4FAC-4514-88ED-84CB8897DE58}">
      <dgm:prSet/>
      <dgm:spPr/>
      <dgm:t>
        <a:bodyPr/>
        <a:lstStyle/>
        <a:p>
          <a:endParaRPr lang="pt-BR"/>
        </a:p>
      </dgm:t>
    </dgm:pt>
    <dgm:pt modelId="{B46E25BB-5618-42F6-A65F-57F966997A6A}" type="sibTrans" cxnId="{DF5E4CDF-4FAC-4514-88ED-84CB8897DE58}">
      <dgm:prSet/>
      <dgm:spPr/>
      <dgm:t>
        <a:bodyPr/>
        <a:lstStyle/>
        <a:p>
          <a:endParaRPr lang="pt-BR"/>
        </a:p>
      </dgm:t>
    </dgm:pt>
    <dgm:pt modelId="{672BC9CC-6914-451D-B6DD-1559C8447A58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População alvo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C22418C9-7C6A-423F-ACAD-1FD19BC61D9D}" type="parTrans" cxnId="{0C0F137E-6CC9-4902-8776-6180C356D42B}">
      <dgm:prSet/>
      <dgm:spPr/>
      <dgm:t>
        <a:bodyPr/>
        <a:lstStyle/>
        <a:p>
          <a:endParaRPr lang="pt-BR"/>
        </a:p>
      </dgm:t>
    </dgm:pt>
    <dgm:pt modelId="{E5D2119E-4C2A-423B-AE64-BA1B682A68F1}" type="sibTrans" cxnId="{0C0F137E-6CC9-4902-8776-6180C356D42B}">
      <dgm:prSet/>
      <dgm:spPr/>
      <dgm:t>
        <a:bodyPr/>
        <a:lstStyle/>
        <a:p>
          <a:endParaRPr lang="pt-BR"/>
        </a:p>
      </dgm:t>
    </dgm:pt>
    <dgm:pt modelId="{5B98F143-B389-4DC3-8B32-5FF908D46B5B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52 gestantes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1CA08DF2-BEC9-434C-8039-C077CFD86E39}" type="parTrans" cxnId="{F1737FFA-E3C4-4D90-98B5-79449D08F8A9}">
      <dgm:prSet/>
      <dgm:spPr/>
      <dgm:t>
        <a:bodyPr/>
        <a:lstStyle/>
        <a:p>
          <a:endParaRPr lang="pt-BR"/>
        </a:p>
      </dgm:t>
    </dgm:pt>
    <dgm:pt modelId="{7F4FF3C0-9FE0-40C2-B93C-9ED99BD5588F}" type="sibTrans" cxnId="{F1737FFA-E3C4-4D90-98B5-79449D08F8A9}">
      <dgm:prSet/>
      <dgm:spPr/>
      <dgm:t>
        <a:bodyPr/>
        <a:lstStyle/>
        <a:p>
          <a:endParaRPr lang="pt-BR"/>
        </a:p>
      </dgm:t>
    </dgm:pt>
    <dgm:pt modelId="{576E7DE8-AFB0-4278-BEFF-B07FBB443BBA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45 puérperas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8BE2C2E4-BA9F-4FE9-A201-B84D5CE5ECCB}" type="parTrans" cxnId="{B6689CD5-B459-4E31-BE26-26BD6AE9BF70}">
      <dgm:prSet/>
      <dgm:spPr/>
      <dgm:t>
        <a:bodyPr/>
        <a:lstStyle/>
        <a:p>
          <a:endParaRPr lang="pt-BR"/>
        </a:p>
      </dgm:t>
    </dgm:pt>
    <dgm:pt modelId="{0B1F8E5E-BC75-41AB-9D06-7BB1F00ACD0D}" type="sibTrans" cxnId="{B6689CD5-B459-4E31-BE26-26BD6AE9BF70}">
      <dgm:prSet/>
      <dgm:spPr/>
      <dgm:t>
        <a:bodyPr/>
        <a:lstStyle/>
        <a:p>
          <a:endParaRPr lang="pt-BR"/>
        </a:p>
      </dgm:t>
    </dgm:pt>
    <dgm:pt modelId="{81FDC87A-55BD-4549-B16D-B4616806D3C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Instrumento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49D7F279-26BF-4369-872F-0ECA76B62513}" type="parTrans" cxnId="{63901009-ADEE-48DF-B3C3-7E5181642F36}">
      <dgm:prSet/>
      <dgm:spPr/>
      <dgm:t>
        <a:bodyPr/>
        <a:lstStyle/>
        <a:p>
          <a:endParaRPr lang="pt-BR"/>
        </a:p>
      </dgm:t>
    </dgm:pt>
    <dgm:pt modelId="{4FA401CD-B4DB-47D9-881D-EFA884545B2A}" type="sibTrans" cxnId="{63901009-ADEE-48DF-B3C3-7E5181642F36}">
      <dgm:prSet/>
      <dgm:spPr/>
      <dgm:t>
        <a:bodyPr/>
        <a:lstStyle/>
        <a:p>
          <a:endParaRPr lang="pt-BR"/>
        </a:p>
      </dgm:t>
    </dgm:pt>
    <dgm:pt modelId="{8F210089-BA90-4D39-93B6-0AC6CEFCD935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Ficha espelho para o pré-natal e puerpério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7CA52063-E0B4-4521-8FAB-F80F392D9599}" type="parTrans" cxnId="{CA4D4D82-AE08-4A5A-B523-F613FBF98740}">
      <dgm:prSet/>
      <dgm:spPr/>
      <dgm:t>
        <a:bodyPr/>
        <a:lstStyle/>
        <a:p>
          <a:endParaRPr lang="pt-BR"/>
        </a:p>
      </dgm:t>
    </dgm:pt>
    <dgm:pt modelId="{82D3E87B-AB42-460F-94D8-07D7DD622CF6}" type="sibTrans" cxnId="{CA4D4D82-AE08-4A5A-B523-F613FBF98740}">
      <dgm:prSet/>
      <dgm:spPr/>
      <dgm:t>
        <a:bodyPr/>
        <a:lstStyle/>
        <a:p>
          <a:endParaRPr lang="pt-BR"/>
        </a:p>
      </dgm:t>
    </dgm:pt>
    <dgm:pt modelId="{BBA9ADAB-C9F2-4510-89BE-B206C8D2344B}">
      <dgm:prSet phldrT="[Texto]" custT="1"/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Planilha de coleta de dados para o pré-natal e puerpério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DCCD7A3A-3FCC-4E10-9484-ACD666E210C4}" type="parTrans" cxnId="{38257E56-4CD4-406F-AD50-264D62B470F2}">
      <dgm:prSet/>
      <dgm:spPr/>
      <dgm:t>
        <a:bodyPr/>
        <a:lstStyle/>
        <a:p>
          <a:endParaRPr lang="pt-BR"/>
        </a:p>
      </dgm:t>
    </dgm:pt>
    <dgm:pt modelId="{788FB72C-803A-4A4C-B766-24542347D9C0}" type="sibTrans" cxnId="{38257E56-4CD4-406F-AD50-264D62B470F2}">
      <dgm:prSet/>
      <dgm:spPr/>
      <dgm:t>
        <a:bodyPr/>
        <a:lstStyle/>
        <a:p>
          <a:endParaRPr lang="pt-BR"/>
        </a:p>
      </dgm:t>
    </dgm:pt>
    <dgm:pt modelId="{2AF8DB08-B1F5-4BC3-9593-AF8D0061D11C}" type="pres">
      <dgm:prSet presAssocID="{F4322A0C-0B8B-4456-BA1A-128D1AC159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B94F8A0-F3C7-40E4-8AA4-6209600D3A4F}" type="pres">
      <dgm:prSet presAssocID="{DD5972D2-2625-4057-8324-3A40CC9CAAE8}" presName="composite" presStyleCnt="0"/>
      <dgm:spPr/>
    </dgm:pt>
    <dgm:pt modelId="{27DD5578-B6A0-4153-89BB-7FD6B15CC802}" type="pres">
      <dgm:prSet presAssocID="{DD5972D2-2625-4057-8324-3A40CC9CAAE8}" presName="parentText" presStyleLbl="alignNode1" presStyleIdx="0" presStyleCnt="3" custScaleX="230155" custScaleY="89666" custLinFactNeighborX="9429" custLinFactNeighborY="-19856">
        <dgm:presLayoutVars>
          <dgm:chMax val="1"/>
          <dgm:bulletEnabled val="1"/>
        </dgm:presLayoutVars>
      </dgm:prSet>
      <dgm:spPr>
        <a:prstGeom prst="upArrowCallout">
          <a:avLst/>
        </a:prstGeom>
      </dgm:spPr>
      <dgm:t>
        <a:bodyPr/>
        <a:lstStyle/>
        <a:p>
          <a:endParaRPr lang="pt-BR"/>
        </a:p>
      </dgm:t>
    </dgm:pt>
    <dgm:pt modelId="{60C35F05-5D12-4B8D-B2A1-F87FB56AC994}" type="pres">
      <dgm:prSet presAssocID="{DD5972D2-2625-4057-8324-3A40CC9CAAE8}" presName="descendantText" presStyleLbl="alignAcc1" presStyleIdx="0" presStyleCnt="3" custScaleX="48503" custScaleY="84173" custLinFactNeighborX="1149" custLinFactNeighborY="-1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7DFCD4-EF2C-4962-AE5A-8ED79C0D8AC1}" type="pres">
      <dgm:prSet presAssocID="{0B11435E-5375-4CF8-9F68-C5DAFFEE55E7}" presName="sp" presStyleCnt="0"/>
      <dgm:spPr/>
    </dgm:pt>
    <dgm:pt modelId="{284299C0-D397-41ED-A2A0-17DBCA44BBF2}" type="pres">
      <dgm:prSet presAssocID="{672BC9CC-6914-451D-B6DD-1559C8447A58}" presName="composite" presStyleCnt="0"/>
      <dgm:spPr/>
    </dgm:pt>
    <dgm:pt modelId="{DEC26C82-1129-4A21-BFC9-3B9A430706E3}" type="pres">
      <dgm:prSet presAssocID="{672BC9CC-6914-451D-B6DD-1559C8447A58}" presName="parentText" presStyleLbl="alignNode1" presStyleIdx="1" presStyleCnt="3" custScaleX="239246" custLinFactNeighborX="15298" custLinFactNeighborY="3515">
        <dgm:presLayoutVars>
          <dgm:chMax val="1"/>
          <dgm:bulletEnabled val="1"/>
        </dgm:presLayoutVars>
      </dgm:prSet>
      <dgm:spPr>
        <a:prstGeom prst="upArrowCallout">
          <a:avLst/>
        </a:prstGeom>
      </dgm:spPr>
      <dgm:t>
        <a:bodyPr/>
        <a:lstStyle/>
        <a:p>
          <a:endParaRPr lang="pt-BR"/>
        </a:p>
      </dgm:t>
    </dgm:pt>
    <dgm:pt modelId="{D37DF40F-BAA3-4A37-8337-80A53F6C27D2}" type="pres">
      <dgm:prSet presAssocID="{672BC9CC-6914-451D-B6DD-1559C8447A58}" presName="descendantText" presStyleLbl="alignAcc1" presStyleIdx="1" presStyleCnt="3" custScaleX="62260" custScaleY="99595" custLinFactNeighborX="1706" custLinFactNeighborY="307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578FAC-C77E-4B10-BE4D-CFC60B40019D}" type="pres">
      <dgm:prSet presAssocID="{E5D2119E-4C2A-423B-AE64-BA1B682A68F1}" presName="sp" presStyleCnt="0"/>
      <dgm:spPr/>
    </dgm:pt>
    <dgm:pt modelId="{461F7751-7834-4A5D-BA76-360151E25B05}" type="pres">
      <dgm:prSet presAssocID="{81FDC87A-55BD-4549-B16D-B4616806D3CD}" presName="composite" presStyleCnt="0"/>
      <dgm:spPr/>
    </dgm:pt>
    <dgm:pt modelId="{206F96AE-D7DF-4BF7-AE86-0DDCCB732020}" type="pres">
      <dgm:prSet presAssocID="{81FDC87A-55BD-4549-B16D-B4616806D3CD}" presName="parentText" presStyleLbl="alignNode1" presStyleIdx="2" presStyleCnt="3" custScaleX="237431" custScaleY="111985" custLinFactNeighborX="15298" custLinFactNeighborY="20888">
        <dgm:presLayoutVars>
          <dgm:chMax val="1"/>
          <dgm:bulletEnabled val="1"/>
        </dgm:presLayoutVars>
      </dgm:prSet>
      <dgm:spPr>
        <a:prstGeom prst="upArrowCallout">
          <a:avLst/>
        </a:prstGeom>
      </dgm:spPr>
      <dgm:t>
        <a:bodyPr/>
        <a:lstStyle/>
        <a:p>
          <a:endParaRPr lang="pt-BR"/>
        </a:p>
      </dgm:t>
    </dgm:pt>
    <dgm:pt modelId="{D8615804-E8D8-4A63-ACE5-D6935D8FB8B8}" type="pres">
      <dgm:prSet presAssocID="{81FDC87A-55BD-4549-B16D-B4616806D3CD}" presName="descendantText" presStyleLbl="alignAcc1" presStyleIdx="2" presStyleCnt="3" custScaleX="77653" custScaleY="155664" custLinFactNeighborX="3764" custLinFactNeighborY="5062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F0D8C9C-2ABC-4995-AA38-1ADC25F839D4}" type="presOf" srcId="{338EE291-B6B5-4F12-848F-05E2826A2B28}" destId="{60C35F05-5D12-4B8D-B2A1-F87FB56AC994}" srcOrd="0" destOrd="0" presId="urn:microsoft.com/office/officeart/2005/8/layout/chevron2"/>
    <dgm:cxn modelId="{C3DE3941-E2C1-4703-8A23-FC78880755B8}" srcId="{F4322A0C-0B8B-4456-BA1A-128D1AC159CA}" destId="{DD5972D2-2625-4057-8324-3A40CC9CAAE8}" srcOrd="0" destOrd="0" parTransId="{36E3AA22-0CFB-4D31-91AB-0245624BA284}" sibTransId="{0B11435E-5375-4CF8-9F68-C5DAFFEE55E7}"/>
    <dgm:cxn modelId="{87F3A919-1A0C-404D-B3A7-10E4A8E87733}" srcId="{DD5972D2-2625-4057-8324-3A40CC9CAAE8}" destId="{338EE291-B6B5-4F12-848F-05E2826A2B28}" srcOrd="0" destOrd="0" parTransId="{528C7664-F617-4616-A685-7C6AA128424C}" sibTransId="{47F255F3-7903-4F1F-B71A-05CC448B3E27}"/>
    <dgm:cxn modelId="{DF5E4CDF-4FAC-4514-88ED-84CB8897DE58}" srcId="{DD5972D2-2625-4057-8324-3A40CC9CAAE8}" destId="{0410055B-BD35-469D-86E7-E9D94C1E40EE}" srcOrd="1" destOrd="0" parTransId="{85D8E77E-C50C-43A4-B8E2-A3F89CBE399F}" sibTransId="{B46E25BB-5618-42F6-A65F-57F966997A6A}"/>
    <dgm:cxn modelId="{57FB4DE0-54BC-4F2D-9E51-8D53765373EC}" type="presOf" srcId="{672BC9CC-6914-451D-B6DD-1559C8447A58}" destId="{DEC26C82-1129-4A21-BFC9-3B9A430706E3}" srcOrd="0" destOrd="0" presId="urn:microsoft.com/office/officeart/2005/8/layout/chevron2"/>
    <dgm:cxn modelId="{4EB2E408-F254-4A01-89E1-C738F7914423}" type="presOf" srcId="{DD5972D2-2625-4057-8324-3A40CC9CAAE8}" destId="{27DD5578-B6A0-4153-89BB-7FD6B15CC802}" srcOrd="0" destOrd="0" presId="urn:microsoft.com/office/officeart/2005/8/layout/chevron2"/>
    <dgm:cxn modelId="{9840FE56-780D-4823-8B11-B3200B6B5BA7}" type="presOf" srcId="{BBA9ADAB-C9F2-4510-89BE-B206C8D2344B}" destId="{D8615804-E8D8-4A63-ACE5-D6935D8FB8B8}" srcOrd="0" destOrd="1" presId="urn:microsoft.com/office/officeart/2005/8/layout/chevron2"/>
    <dgm:cxn modelId="{AEF55A57-74A6-49FD-93DA-B06388D78998}" type="presOf" srcId="{81FDC87A-55BD-4549-B16D-B4616806D3CD}" destId="{206F96AE-D7DF-4BF7-AE86-0DDCCB732020}" srcOrd="0" destOrd="0" presId="urn:microsoft.com/office/officeart/2005/8/layout/chevron2"/>
    <dgm:cxn modelId="{CA4D4D82-AE08-4A5A-B523-F613FBF98740}" srcId="{81FDC87A-55BD-4549-B16D-B4616806D3CD}" destId="{8F210089-BA90-4D39-93B6-0AC6CEFCD935}" srcOrd="0" destOrd="0" parTransId="{7CA52063-E0B4-4521-8FAB-F80F392D9599}" sibTransId="{82D3E87B-AB42-460F-94D8-07D7DD622CF6}"/>
    <dgm:cxn modelId="{F1737FFA-E3C4-4D90-98B5-79449D08F8A9}" srcId="{672BC9CC-6914-451D-B6DD-1559C8447A58}" destId="{5B98F143-B389-4DC3-8B32-5FF908D46B5B}" srcOrd="0" destOrd="0" parTransId="{1CA08DF2-BEC9-434C-8039-C077CFD86E39}" sibTransId="{7F4FF3C0-9FE0-40C2-B93C-9ED99BD5588F}"/>
    <dgm:cxn modelId="{A93C4CC5-1712-446D-81D4-3C94954F9CD3}" type="presOf" srcId="{5B98F143-B389-4DC3-8B32-5FF908D46B5B}" destId="{D37DF40F-BAA3-4A37-8337-80A53F6C27D2}" srcOrd="0" destOrd="0" presId="urn:microsoft.com/office/officeart/2005/8/layout/chevron2"/>
    <dgm:cxn modelId="{61494926-986F-4FED-A71B-7AEDB7A2BAE7}" type="presOf" srcId="{0410055B-BD35-469D-86E7-E9D94C1E40EE}" destId="{60C35F05-5D12-4B8D-B2A1-F87FB56AC994}" srcOrd="0" destOrd="1" presId="urn:microsoft.com/office/officeart/2005/8/layout/chevron2"/>
    <dgm:cxn modelId="{DD8B7EC0-146E-4C51-BE93-F9F13F5E2047}" type="presOf" srcId="{F4322A0C-0B8B-4456-BA1A-128D1AC159CA}" destId="{2AF8DB08-B1F5-4BC3-9593-AF8D0061D11C}" srcOrd="0" destOrd="0" presId="urn:microsoft.com/office/officeart/2005/8/layout/chevron2"/>
    <dgm:cxn modelId="{0509A190-92BC-435A-9C89-E310B2D701B7}" type="presOf" srcId="{576E7DE8-AFB0-4278-BEFF-B07FBB443BBA}" destId="{D37DF40F-BAA3-4A37-8337-80A53F6C27D2}" srcOrd="0" destOrd="1" presId="urn:microsoft.com/office/officeart/2005/8/layout/chevron2"/>
    <dgm:cxn modelId="{38257E56-4CD4-406F-AD50-264D62B470F2}" srcId="{81FDC87A-55BD-4549-B16D-B4616806D3CD}" destId="{BBA9ADAB-C9F2-4510-89BE-B206C8D2344B}" srcOrd="1" destOrd="0" parTransId="{DCCD7A3A-3FCC-4E10-9484-ACD666E210C4}" sibTransId="{788FB72C-803A-4A4C-B766-24542347D9C0}"/>
    <dgm:cxn modelId="{B6689CD5-B459-4E31-BE26-26BD6AE9BF70}" srcId="{672BC9CC-6914-451D-B6DD-1559C8447A58}" destId="{576E7DE8-AFB0-4278-BEFF-B07FBB443BBA}" srcOrd="1" destOrd="0" parTransId="{8BE2C2E4-BA9F-4FE9-A201-B84D5CE5ECCB}" sibTransId="{0B1F8E5E-BC75-41AB-9D06-7BB1F00ACD0D}"/>
    <dgm:cxn modelId="{07278FAD-7FA0-4532-9221-40418063AF4A}" type="presOf" srcId="{8F210089-BA90-4D39-93B6-0AC6CEFCD935}" destId="{D8615804-E8D8-4A63-ACE5-D6935D8FB8B8}" srcOrd="0" destOrd="0" presId="urn:microsoft.com/office/officeart/2005/8/layout/chevron2"/>
    <dgm:cxn modelId="{63901009-ADEE-48DF-B3C3-7E5181642F36}" srcId="{F4322A0C-0B8B-4456-BA1A-128D1AC159CA}" destId="{81FDC87A-55BD-4549-B16D-B4616806D3CD}" srcOrd="2" destOrd="0" parTransId="{49D7F279-26BF-4369-872F-0ECA76B62513}" sibTransId="{4FA401CD-B4DB-47D9-881D-EFA884545B2A}"/>
    <dgm:cxn modelId="{0C0F137E-6CC9-4902-8776-6180C356D42B}" srcId="{F4322A0C-0B8B-4456-BA1A-128D1AC159CA}" destId="{672BC9CC-6914-451D-B6DD-1559C8447A58}" srcOrd="1" destOrd="0" parTransId="{C22418C9-7C6A-423F-ACAD-1FD19BC61D9D}" sibTransId="{E5D2119E-4C2A-423B-AE64-BA1B682A68F1}"/>
    <dgm:cxn modelId="{585A3AB5-73AA-4543-84D4-FB877078E150}" type="presParOf" srcId="{2AF8DB08-B1F5-4BC3-9593-AF8D0061D11C}" destId="{CB94F8A0-F3C7-40E4-8AA4-6209600D3A4F}" srcOrd="0" destOrd="0" presId="urn:microsoft.com/office/officeart/2005/8/layout/chevron2"/>
    <dgm:cxn modelId="{3F97D1CB-A2B7-4655-9C74-BD727BC17D39}" type="presParOf" srcId="{CB94F8A0-F3C7-40E4-8AA4-6209600D3A4F}" destId="{27DD5578-B6A0-4153-89BB-7FD6B15CC802}" srcOrd="0" destOrd="0" presId="urn:microsoft.com/office/officeart/2005/8/layout/chevron2"/>
    <dgm:cxn modelId="{8509D5F8-0B39-489D-9EED-19885580914C}" type="presParOf" srcId="{CB94F8A0-F3C7-40E4-8AA4-6209600D3A4F}" destId="{60C35F05-5D12-4B8D-B2A1-F87FB56AC994}" srcOrd="1" destOrd="0" presId="urn:microsoft.com/office/officeart/2005/8/layout/chevron2"/>
    <dgm:cxn modelId="{F0A47FBE-0ABE-4727-9B88-78D9C67422CA}" type="presParOf" srcId="{2AF8DB08-B1F5-4BC3-9593-AF8D0061D11C}" destId="{757DFCD4-EF2C-4962-AE5A-8ED79C0D8AC1}" srcOrd="1" destOrd="0" presId="urn:microsoft.com/office/officeart/2005/8/layout/chevron2"/>
    <dgm:cxn modelId="{46B3EE2E-587C-410D-AAFF-412CD832B0E5}" type="presParOf" srcId="{2AF8DB08-B1F5-4BC3-9593-AF8D0061D11C}" destId="{284299C0-D397-41ED-A2A0-17DBCA44BBF2}" srcOrd="2" destOrd="0" presId="urn:microsoft.com/office/officeart/2005/8/layout/chevron2"/>
    <dgm:cxn modelId="{31AC7F94-8F1A-4241-BF4D-D34DB6D4D277}" type="presParOf" srcId="{284299C0-D397-41ED-A2A0-17DBCA44BBF2}" destId="{DEC26C82-1129-4A21-BFC9-3B9A430706E3}" srcOrd="0" destOrd="0" presId="urn:microsoft.com/office/officeart/2005/8/layout/chevron2"/>
    <dgm:cxn modelId="{064CD032-5473-45AF-8396-FE2CB336FAA0}" type="presParOf" srcId="{284299C0-D397-41ED-A2A0-17DBCA44BBF2}" destId="{D37DF40F-BAA3-4A37-8337-80A53F6C27D2}" srcOrd="1" destOrd="0" presId="urn:microsoft.com/office/officeart/2005/8/layout/chevron2"/>
    <dgm:cxn modelId="{195D38F4-4D2B-46CA-952D-4F5107C961CE}" type="presParOf" srcId="{2AF8DB08-B1F5-4BC3-9593-AF8D0061D11C}" destId="{88578FAC-C77E-4B10-BE4D-CFC60B40019D}" srcOrd="3" destOrd="0" presId="urn:microsoft.com/office/officeart/2005/8/layout/chevron2"/>
    <dgm:cxn modelId="{DFE05953-1722-47E3-80B1-D5F2A6CDA169}" type="presParOf" srcId="{2AF8DB08-B1F5-4BC3-9593-AF8D0061D11C}" destId="{461F7751-7834-4A5D-BA76-360151E25B05}" srcOrd="4" destOrd="0" presId="urn:microsoft.com/office/officeart/2005/8/layout/chevron2"/>
    <dgm:cxn modelId="{3D8D7F2D-4665-4A0E-983D-C2C36644C1F1}" type="presParOf" srcId="{461F7751-7834-4A5D-BA76-360151E25B05}" destId="{206F96AE-D7DF-4BF7-AE86-0DDCCB732020}" srcOrd="0" destOrd="0" presId="urn:microsoft.com/office/officeart/2005/8/layout/chevron2"/>
    <dgm:cxn modelId="{4DD9709D-1CA7-41D7-A9B1-479052162807}" type="presParOf" srcId="{461F7751-7834-4A5D-BA76-360151E25B05}" destId="{D8615804-E8D8-4A63-ACE5-D6935D8FB8B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2B4B99-29C0-449D-B980-3FE5367AA5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A5A1A86-96A5-46C2-988D-32A556C48907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b="1" dirty="0" smtClean="0">
              <a:latin typeface="Arial" pitchFamily="34" charset="0"/>
              <a:cs typeface="Arial" pitchFamily="34" charset="0"/>
            </a:rPr>
            <a:t>Cobertura</a:t>
          </a:r>
          <a:endParaRPr lang="pt-BR" sz="3200" b="1" dirty="0">
            <a:latin typeface="Arial" pitchFamily="34" charset="0"/>
            <a:cs typeface="Arial" pitchFamily="34" charset="0"/>
          </a:endParaRPr>
        </a:p>
      </dgm:t>
    </dgm:pt>
    <dgm:pt modelId="{D5784A11-6C24-405D-BAD8-6920C5E92969}" type="parTrans" cxnId="{69B86F97-ABE6-456A-8D78-B9C0F0D66151}">
      <dgm:prSet/>
      <dgm:spPr/>
      <dgm:t>
        <a:bodyPr/>
        <a:lstStyle/>
        <a:p>
          <a:endParaRPr lang="pt-BR"/>
        </a:p>
      </dgm:t>
    </dgm:pt>
    <dgm:pt modelId="{E3D52F72-C73E-4D44-A2C3-E4F9F0D3E1F0}" type="sibTrans" cxnId="{69B86F97-ABE6-456A-8D78-B9C0F0D66151}">
      <dgm:prSet/>
      <dgm:spPr/>
      <dgm:t>
        <a:bodyPr/>
        <a:lstStyle/>
        <a:p>
          <a:endParaRPr lang="pt-BR"/>
        </a:p>
      </dgm:t>
    </dgm:pt>
    <dgm:pt modelId="{CCC94C43-CC75-43E4-A562-A753573829DF}">
      <dgm:prSet phldrT="[Texto]" custT="1"/>
      <dgm:spPr/>
      <dgm:t>
        <a:bodyPr/>
        <a:lstStyle/>
        <a:p>
          <a:r>
            <a:rPr lang="pt-BR" sz="2400" b="1" dirty="0" smtClean="0">
              <a:latin typeface="Arial" pitchFamily="34" charset="0"/>
              <a:cs typeface="Arial" pitchFamily="34" charset="0"/>
            </a:rPr>
            <a:t>Meta 1.1</a:t>
          </a:r>
          <a:r>
            <a:rPr lang="pt-BR" sz="2400" dirty="0" smtClean="0">
              <a:latin typeface="Arial" pitchFamily="34" charset="0"/>
              <a:cs typeface="Arial" pitchFamily="34" charset="0"/>
            </a:rPr>
            <a:t>: Alcançar </a:t>
          </a:r>
          <a:r>
            <a:rPr lang="pt-BR" sz="2400" b="1" dirty="0" smtClean="0">
              <a:latin typeface="Arial" pitchFamily="34" charset="0"/>
              <a:cs typeface="Arial" pitchFamily="34" charset="0"/>
            </a:rPr>
            <a:t>80%</a:t>
          </a:r>
          <a:r>
            <a:rPr lang="pt-BR" sz="2400" dirty="0" smtClean="0">
              <a:latin typeface="Arial" pitchFamily="34" charset="0"/>
              <a:cs typeface="Arial" pitchFamily="34" charset="0"/>
            </a:rPr>
            <a:t> de cobertura das gestantes cadastradas no Programa de Pré-natal da unidade de saúde.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1841C8BE-C67A-476B-A5DA-0CC2D42A7BA4}" type="parTrans" cxnId="{67E3B0F2-34D4-40E9-9913-6505EFA25DD4}">
      <dgm:prSet/>
      <dgm:spPr/>
      <dgm:t>
        <a:bodyPr/>
        <a:lstStyle/>
        <a:p>
          <a:endParaRPr lang="pt-BR"/>
        </a:p>
      </dgm:t>
    </dgm:pt>
    <dgm:pt modelId="{AC3419C7-6683-4556-A8F0-0F14DA6EC92D}" type="sibTrans" cxnId="{67E3B0F2-34D4-40E9-9913-6505EFA25DD4}">
      <dgm:prSet/>
      <dgm:spPr/>
      <dgm:t>
        <a:bodyPr/>
        <a:lstStyle/>
        <a:p>
          <a:endParaRPr lang="pt-BR"/>
        </a:p>
      </dgm:t>
    </dgm:pt>
    <dgm:pt modelId="{9879AE88-D5EE-4E3A-B5B7-EB74221F41AD}">
      <dgm:prSet phldrT="[Texto]" custT="1"/>
      <dgm:spPr/>
      <dgm:t>
        <a:bodyPr/>
        <a:lstStyle/>
        <a:p>
          <a:r>
            <a:rPr lang="pt-BR" sz="2400" b="1" dirty="0" smtClean="0">
              <a:latin typeface="Arial" pitchFamily="34" charset="0"/>
              <a:cs typeface="Arial" pitchFamily="34" charset="0"/>
            </a:rPr>
            <a:t>Meta 1.2</a:t>
          </a:r>
          <a:r>
            <a:rPr lang="pt-BR" sz="2400" dirty="0" smtClean="0">
              <a:latin typeface="Arial" pitchFamily="34" charset="0"/>
              <a:cs typeface="Arial" pitchFamily="34" charset="0"/>
            </a:rPr>
            <a:t>: Garantir a </a:t>
          </a:r>
          <a:r>
            <a:rPr lang="pt-BR" sz="2400" b="1" dirty="0" smtClean="0">
              <a:latin typeface="Arial" pitchFamily="34" charset="0"/>
              <a:cs typeface="Arial" pitchFamily="34" charset="0"/>
            </a:rPr>
            <a:t>100%</a:t>
          </a:r>
          <a:r>
            <a:rPr lang="pt-BR" sz="2400" dirty="0" smtClean="0">
              <a:latin typeface="Arial" pitchFamily="34" charset="0"/>
              <a:cs typeface="Arial" pitchFamily="34" charset="0"/>
            </a:rPr>
            <a:t> das puérperas cadastradas no programa de Pré-Natal e Puerpério da Unidade de Saúde consulta puerperal antes dos 42 dias após o parto.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32DBC6E2-32E6-4634-87AE-C8EC57F93976}" type="parTrans" cxnId="{56131108-5DA3-4CBB-8AAB-7C4318ECF433}">
      <dgm:prSet/>
      <dgm:spPr/>
      <dgm:t>
        <a:bodyPr/>
        <a:lstStyle/>
        <a:p>
          <a:endParaRPr lang="pt-BR"/>
        </a:p>
      </dgm:t>
    </dgm:pt>
    <dgm:pt modelId="{0A4A35B5-809F-4AC5-A34A-5EB8C2A6E199}" type="sibTrans" cxnId="{56131108-5DA3-4CBB-8AAB-7C4318ECF433}">
      <dgm:prSet/>
      <dgm:spPr/>
      <dgm:t>
        <a:bodyPr/>
        <a:lstStyle/>
        <a:p>
          <a:endParaRPr lang="pt-BR"/>
        </a:p>
      </dgm:t>
    </dgm:pt>
    <dgm:pt modelId="{11E48708-C588-4892-B9DC-57E80F22FA9B}" type="pres">
      <dgm:prSet presAssocID="{3B2B4B99-29C0-449D-B980-3FE5367AA5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63984BC-ADFD-409A-8099-74615738508D}" type="pres">
      <dgm:prSet presAssocID="{6A5A1A86-96A5-46C2-988D-32A556C48907}" presName="composite" presStyleCnt="0"/>
      <dgm:spPr/>
    </dgm:pt>
    <dgm:pt modelId="{16227BF4-5C72-443D-BD42-25697D6E1F17}" type="pres">
      <dgm:prSet presAssocID="{6A5A1A86-96A5-46C2-988D-32A556C4890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C32E13-7551-408B-BD87-B472EE1F2472}" type="pres">
      <dgm:prSet presAssocID="{6A5A1A86-96A5-46C2-988D-32A556C48907}" presName="descendantText" presStyleLbl="alignAcc1" presStyleIdx="0" presStyleCnt="1" custScaleY="132545" custLinFactNeighborX="123" custLinFactNeighborY="15868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pt-BR"/>
        </a:p>
      </dgm:t>
    </dgm:pt>
  </dgm:ptLst>
  <dgm:cxnLst>
    <dgm:cxn modelId="{3854B2BD-6590-4399-B728-6CB0E25EB536}" type="presOf" srcId="{9879AE88-D5EE-4E3A-B5B7-EB74221F41AD}" destId="{02C32E13-7551-408B-BD87-B472EE1F2472}" srcOrd="0" destOrd="1" presId="urn:microsoft.com/office/officeart/2005/8/layout/chevron2"/>
    <dgm:cxn modelId="{67E3B0F2-34D4-40E9-9913-6505EFA25DD4}" srcId="{6A5A1A86-96A5-46C2-988D-32A556C48907}" destId="{CCC94C43-CC75-43E4-A562-A753573829DF}" srcOrd="0" destOrd="0" parTransId="{1841C8BE-C67A-476B-A5DA-0CC2D42A7BA4}" sibTransId="{AC3419C7-6683-4556-A8F0-0F14DA6EC92D}"/>
    <dgm:cxn modelId="{69B86F97-ABE6-456A-8D78-B9C0F0D66151}" srcId="{3B2B4B99-29C0-449D-B980-3FE5367AA54D}" destId="{6A5A1A86-96A5-46C2-988D-32A556C48907}" srcOrd="0" destOrd="0" parTransId="{D5784A11-6C24-405D-BAD8-6920C5E92969}" sibTransId="{E3D52F72-C73E-4D44-A2C3-E4F9F0D3E1F0}"/>
    <dgm:cxn modelId="{F7631A7C-9A0F-415B-B209-AA79FE5A3505}" type="presOf" srcId="{CCC94C43-CC75-43E4-A562-A753573829DF}" destId="{02C32E13-7551-408B-BD87-B472EE1F2472}" srcOrd="0" destOrd="0" presId="urn:microsoft.com/office/officeart/2005/8/layout/chevron2"/>
    <dgm:cxn modelId="{2B7BEEA2-3576-4FFB-AC9D-E485028A5D84}" type="presOf" srcId="{3B2B4B99-29C0-449D-B980-3FE5367AA54D}" destId="{11E48708-C588-4892-B9DC-57E80F22FA9B}" srcOrd="0" destOrd="0" presId="urn:microsoft.com/office/officeart/2005/8/layout/chevron2"/>
    <dgm:cxn modelId="{3988ACA5-0251-46B7-B58A-58EA23F921B0}" type="presOf" srcId="{6A5A1A86-96A5-46C2-988D-32A556C48907}" destId="{16227BF4-5C72-443D-BD42-25697D6E1F17}" srcOrd="0" destOrd="0" presId="urn:microsoft.com/office/officeart/2005/8/layout/chevron2"/>
    <dgm:cxn modelId="{56131108-5DA3-4CBB-8AAB-7C4318ECF433}" srcId="{6A5A1A86-96A5-46C2-988D-32A556C48907}" destId="{9879AE88-D5EE-4E3A-B5B7-EB74221F41AD}" srcOrd="1" destOrd="0" parTransId="{32DBC6E2-32E6-4634-87AE-C8EC57F93976}" sibTransId="{0A4A35B5-809F-4AC5-A34A-5EB8C2A6E199}"/>
    <dgm:cxn modelId="{8CCA5C0E-A631-4757-AF8C-EE0C448E075D}" type="presParOf" srcId="{11E48708-C588-4892-B9DC-57E80F22FA9B}" destId="{E63984BC-ADFD-409A-8099-74615738508D}" srcOrd="0" destOrd="0" presId="urn:microsoft.com/office/officeart/2005/8/layout/chevron2"/>
    <dgm:cxn modelId="{37EDF4E0-45E8-4D04-A543-63F39CA70CF2}" type="presParOf" srcId="{E63984BC-ADFD-409A-8099-74615738508D}" destId="{16227BF4-5C72-443D-BD42-25697D6E1F17}" srcOrd="0" destOrd="0" presId="urn:microsoft.com/office/officeart/2005/8/layout/chevron2"/>
    <dgm:cxn modelId="{C9E13B45-DB97-47BD-9B7C-5C2EB364DF9D}" type="presParOf" srcId="{E63984BC-ADFD-409A-8099-74615738508D}" destId="{02C32E13-7551-408B-BD87-B472EE1F2472}" srcOrd="1" destOrd="0" presId="urn:microsoft.com/office/officeart/2005/8/layout/chevron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2B4B99-29C0-449D-B980-3FE5367AA54D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6A5A1A86-96A5-46C2-988D-32A556C48907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pt-BR" sz="3200" b="1" dirty="0" smtClean="0">
              <a:latin typeface="Arial" pitchFamily="34" charset="0"/>
              <a:cs typeface="Arial" pitchFamily="34" charset="0"/>
            </a:rPr>
            <a:t>Qualidade</a:t>
          </a:r>
          <a:endParaRPr lang="pt-BR" sz="3200" b="1" dirty="0">
            <a:latin typeface="Arial" pitchFamily="34" charset="0"/>
            <a:cs typeface="Arial" pitchFamily="34" charset="0"/>
          </a:endParaRPr>
        </a:p>
      </dgm:t>
    </dgm:pt>
    <dgm:pt modelId="{D5784A11-6C24-405D-BAD8-6920C5E92969}" type="parTrans" cxnId="{69B86F97-ABE6-456A-8D78-B9C0F0D66151}">
      <dgm:prSet/>
      <dgm:spPr/>
      <dgm:t>
        <a:bodyPr/>
        <a:lstStyle/>
        <a:p>
          <a:endParaRPr lang="pt-BR"/>
        </a:p>
      </dgm:t>
    </dgm:pt>
    <dgm:pt modelId="{E3D52F72-C73E-4D44-A2C3-E4F9F0D3E1F0}" type="sibTrans" cxnId="{69B86F97-ABE6-456A-8D78-B9C0F0D66151}">
      <dgm:prSet/>
      <dgm:spPr/>
      <dgm:t>
        <a:bodyPr/>
        <a:lstStyle/>
        <a:p>
          <a:endParaRPr lang="pt-BR"/>
        </a:p>
      </dgm:t>
    </dgm:pt>
    <dgm:pt modelId="{CCC94C43-CC75-43E4-A562-A753573829DF}">
      <dgm:prSet phldrT="[Texto]" custT="1"/>
      <dgm:spPr/>
      <dgm:t>
        <a:bodyPr/>
        <a:lstStyle/>
        <a:p>
          <a:pPr algn="just"/>
          <a:r>
            <a:rPr lang="pt-BR" sz="2800" dirty="0" smtClean="0">
              <a:latin typeface="Arial" pitchFamily="34" charset="0"/>
              <a:cs typeface="Arial" pitchFamily="34" charset="0"/>
            </a:rPr>
            <a:t>Todas as metas de qualidade foram pactuadas em </a:t>
          </a:r>
          <a:r>
            <a:rPr lang="pt-BR" sz="2800" b="1" dirty="0" smtClean="0">
              <a:latin typeface="Arial" pitchFamily="34" charset="0"/>
              <a:cs typeface="Arial" pitchFamily="34" charset="0"/>
            </a:rPr>
            <a:t>100%.</a:t>
          </a:r>
          <a:endParaRPr lang="pt-BR" sz="2800" b="1" dirty="0">
            <a:latin typeface="Arial" pitchFamily="34" charset="0"/>
            <a:cs typeface="Arial" pitchFamily="34" charset="0"/>
          </a:endParaRPr>
        </a:p>
      </dgm:t>
    </dgm:pt>
    <dgm:pt modelId="{1841C8BE-C67A-476B-A5DA-0CC2D42A7BA4}" type="parTrans" cxnId="{67E3B0F2-34D4-40E9-9913-6505EFA25DD4}">
      <dgm:prSet/>
      <dgm:spPr/>
      <dgm:t>
        <a:bodyPr/>
        <a:lstStyle/>
        <a:p>
          <a:endParaRPr lang="pt-BR"/>
        </a:p>
      </dgm:t>
    </dgm:pt>
    <dgm:pt modelId="{AC3419C7-6683-4556-A8F0-0F14DA6EC92D}" type="sibTrans" cxnId="{67E3B0F2-34D4-40E9-9913-6505EFA25DD4}">
      <dgm:prSet/>
      <dgm:spPr/>
      <dgm:t>
        <a:bodyPr/>
        <a:lstStyle/>
        <a:p>
          <a:endParaRPr lang="pt-BR"/>
        </a:p>
      </dgm:t>
    </dgm:pt>
    <dgm:pt modelId="{11E48708-C588-4892-B9DC-57E80F22FA9B}" type="pres">
      <dgm:prSet presAssocID="{3B2B4B99-29C0-449D-B980-3FE5367AA5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63984BC-ADFD-409A-8099-74615738508D}" type="pres">
      <dgm:prSet presAssocID="{6A5A1A86-96A5-46C2-988D-32A556C48907}" presName="composite" presStyleCnt="0"/>
      <dgm:spPr/>
      <dgm:t>
        <a:bodyPr/>
        <a:lstStyle/>
        <a:p>
          <a:endParaRPr lang="pt-BR"/>
        </a:p>
      </dgm:t>
    </dgm:pt>
    <dgm:pt modelId="{16227BF4-5C72-443D-BD42-25697D6E1F17}" type="pres">
      <dgm:prSet presAssocID="{6A5A1A86-96A5-46C2-988D-32A556C48907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C32E13-7551-408B-BD87-B472EE1F2472}" type="pres">
      <dgm:prSet presAssocID="{6A5A1A86-96A5-46C2-988D-32A556C48907}" presName="descendantText" presStyleLbl="alignAcc1" presStyleIdx="0" presStyleCnt="1" custScaleX="88304" custScaleY="132545" custLinFactNeighborX="-5263" custLinFactNeighborY="1583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pt-BR"/>
        </a:p>
      </dgm:t>
    </dgm:pt>
  </dgm:ptLst>
  <dgm:cxnLst>
    <dgm:cxn modelId="{8C6FA2BB-9450-4E2D-930F-3C8BAA6674F9}" type="presOf" srcId="{3B2B4B99-29C0-449D-B980-3FE5367AA54D}" destId="{11E48708-C588-4892-B9DC-57E80F22FA9B}" srcOrd="0" destOrd="0" presId="urn:microsoft.com/office/officeart/2005/8/layout/chevron2"/>
    <dgm:cxn modelId="{69B86F97-ABE6-456A-8D78-B9C0F0D66151}" srcId="{3B2B4B99-29C0-449D-B980-3FE5367AA54D}" destId="{6A5A1A86-96A5-46C2-988D-32A556C48907}" srcOrd="0" destOrd="0" parTransId="{D5784A11-6C24-405D-BAD8-6920C5E92969}" sibTransId="{E3D52F72-C73E-4D44-A2C3-E4F9F0D3E1F0}"/>
    <dgm:cxn modelId="{67E3B0F2-34D4-40E9-9913-6505EFA25DD4}" srcId="{6A5A1A86-96A5-46C2-988D-32A556C48907}" destId="{CCC94C43-CC75-43E4-A562-A753573829DF}" srcOrd="0" destOrd="0" parTransId="{1841C8BE-C67A-476B-A5DA-0CC2D42A7BA4}" sibTransId="{AC3419C7-6683-4556-A8F0-0F14DA6EC92D}"/>
    <dgm:cxn modelId="{93CC6EEC-1FAA-4948-820E-D6960AEA7907}" type="presOf" srcId="{6A5A1A86-96A5-46C2-988D-32A556C48907}" destId="{16227BF4-5C72-443D-BD42-25697D6E1F17}" srcOrd="0" destOrd="0" presId="urn:microsoft.com/office/officeart/2005/8/layout/chevron2"/>
    <dgm:cxn modelId="{7402524C-FC63-42C5-A368-DFC82109F2E9}" type="presOf" srcId="{CCC94C43-CC75-43E4-A562-A753573829DF}" destId="{02C32E13-7551-408B-BD87-B472EE1F2472}" srcOrd="0" destOrd="0" presId="urn:microsoft.com/office/officeart/2005/8/layout/chevron2"/>
    <dgm:cxn modelId="{72768C10-0589-4592-BC22-B0C3A05AFC6B}" type="presParOf" srcId="{11E48708-C588-4892-B9DC-57E80F22FA9B}" destId="{E63984BC-ADFD-409A-8099-74615738508D}" srcOrd="0" destOrd="0" presId="urn:microsoft.com/office/officeart/2005/8/layout/chevron2"/>
    <dgm:cxn modelId="{E2517318-E98A-45E9-87D6-9F4A5411DE8F}" type="presParOf" srcId="{E63984BC-ADFD-409A-8099-74615738508D}" destId="{16227BF4-5C72-443D-BD42-25697D6E1F17}" srcOrd="0" destOrd="0" presId="urn:microsoft.com/office/officeart/2005/8/layout/chevron2"/>
    <dgm:cxn modelId="{59771CF8-1D2F-4D16-9F83-3969D09583E1}" type="presParOf" srcId="{E63984BC-ADFD-409A-8099-74615738508D}" destId="{02C32E13-7551-408B-BD87-B472EE1F2472}" srcOrd="1" destOrd="0" presId="urn:microsoft.com/office/officeart/2005/8/layout/chevr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ADC6B3-87BB-4BF6-9035-D8D390775EC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19CF036-DAAB-4CF1-99CC-78A7AA03256B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100 %</a:t>
          </a:r>
          <a:endParaRPr lang="pt-BR" dirty="0"/>
        </a:p>
      </dgm:t>
    </dgm:pt>
    <dgm:pt modelId="{3278351C-05A7-4859-921B-E563177CC512}" type="parTrans" cxnId="{F6D2466D-5F28-40D2-833A-F4483A6D75CC}">
      <dgm:prSet/>
      <dgm:spPr/>
      <dgm:t>
        <a:bodyPr/>
        <a:lstStyle/>
        <a:p>
          <a:endParaRPr lang="pt-BR"/>
        </a:p>
      </dgm:t>
    </dgm:pt>
    <dgm:pt modelId="{3FAD11F3-4757-4FC8-9419-04169CB918DE}" type="sibTrans" cxnId="{F6D2466D-5F28-40D2-833A-F4483A6D75CC}">
      <dgm:prSet/>
      <dgm:spPr/>
      <dgm:t>
        <a:bodyPr/>
        <a:lstStyle/>
        <a:p>
          <a:endParaRPr lang="pt-BR"/>
        </a:p>
      </dgm:t>
    </dgm:pt>
    <dgm:pt modelId="{D7EEEE5D-F5B3-485F-B9FA-6091EBFC5775}">
      <dgm:prSet phldrT="[Texto]" custT="1"/>
      <dgm:spPr/>
      <dgm:t>
        <a:bodyPr/>
        <a:lstStyle/>
        <a:p>
          <a:pPr algn="just"/>
          <a:r>
            <a:rPr lang="pt-BR" sz="2400" dirty="0" smtClean="0">
              <a:latin typeface="Arial" pitchFamily="34" charset="0"/>
              <a:cs typeface="Arial" pitchFamily="34" charset="0"/>
            </a:rPr>
            <a:t>realizadas visitas domiciliares, palestras na sala de espera e consultas puerperais </a:t>
          </a:r>
          <a:endParaRPr lang="pt-BR" sz="2400" dirty="0"/>
        </a:p>
      </dgm:t>
    </dgm:pt>
    <dgm:pt modelId="{695EF924-E43A-4C74-BD45-0B18F4F1D2BC}" type="parTrans" cxnId="{B43CD24B-728B-4D4D-84D6-DD4097DB5461}">
      <dgm:prSet/>
      <dgm:spPr/>
      <dgm:t>
        <a:bodyPr/>
        <a:lstStyle/>
        <a:p>
          <a:endParaRPr lang="pt-BR"/>
        </a:p>
      </dgm:t>
    </dgm:pt>
    <dgm:pt modelId="{9F75BC07-E896-4222-80C4-9B03943F041E}" type="sibTrans" cxnId="{B43CD24B-728B-4D4D-84D6-DD4097DB5461}">
      <dgm:prSet/>
      <dgm:spPr/>
      <dgm:t>
        <a:bodyPr/>
        <a:lstStyle/>
        <a:p>
          <a:endParaRPr lang="pt-BR"/>
        </a:p>
      </dgm:t>
    </dgm:pt>
    <dgm:pt modelId="{4F69EAE1-DA0B-49E6-91D1-2DF6D5D6FFDF}">
      <dgm:prSet custT="1"/>
      <dgm:spPr/>
      <dgm:t>
        <a:bodyPr/>
        <a:lstStyle/>
        <a:p>
          <a:pPr algn="just"/>
          <a:r>
            <a:rPr lang="pt-BR" sz="2400" dirty="0" smtClean="0">
              <a:latin typeface="Arial" pitchFamily="34" charset="0"/>
              <a:cs typeface="Arial" pitchFamily="34" charset="0"/>
            </a:rPr>
            <a:t>necessidade de não engravidar ate 2 anos depois do parto. </a:t>
          </a:r>
          <a:endParaRPr lang="pt-BR" sz="2400" dirty="0"/>
        </a:p>
      </dgm:t>
    </dgm:pt>
    <dgm:pt modelId="{B15CCB20-051C-48D1-8EB5-DE09B2B8F3E3}" type="parTrans" cxnId="{64DC6BE8-1D13-48BE-9B0E-8C23DD4D9354}">
      <dgm:prSet/>
      <dgm:spPr/>
      <dgm:t>
        <a:bodyPr/>
        <a:lstStyle/>
        <a:p>
          <a:endParaRPr lang="pt-BR"/>
        </a:p>
      </dgm:t>
    </dgm:pt>
    <dgm:pt modelId="{22ED64DB-2126-4232-9063-350615F2CB97}" type="sibTrans" cxnId="{64DC6BE8-1D13-48BE-9B0E-8C23DD4D9354}">
      <dgm:prSet/>
      <dgm:spPr/>
      <dgm:t>
        <a:bodyPr/>
        <a:lstStyle/>
        <a:p>
          <a:endParaRPr lang="pt-BR"/>
        </a:p>
      </dgm:t>
    </dgm:pt>
    <dgm:pt modelId="{5FD56511-B7EE-469B-91EE-515419142B92}" type="pres">
      <dgm:prSet presAssocID="{0EADC6B3-87BB-4BF6-9035-D8D390775E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F166414-93DC-40AC-A8A4-A057F5404CD0}" type="pres">
      <dgm:prSet presAssocID="{D19CF036-DAAB-4CF1-99CC-78A7AA03256B}" presName="root" presStyleCnt="0"/>
      <dgm:spPr/>
    </dgm:pt>
    <dgm:pt modelId="{273968B7-7B37-46B5-A9CF-139758F0C64C}" type="pres">
      <dgm:prSet presAssocID="{D19CF036-DAAB-4CF1-99CC-78A7AA03256B}" presName="rootComposite" presStyleCnt="0"/>
      <dgm:spPr/>
    </dgm:pt>
    <dgm:pt modelId="{68BFD8CC-C2A7-44BA-884E-0E19BD6A6362}" type="pres">
      <dgm:prSet presAssocID="{D19CF036-DAAB-4CF1-99CC-78A7AA03256B}" presName="rootText" presStyleLbl="node1" presStyleIdx="0" presStyleCnt="1"/>
      <dgm:spPr/>
      <dgm:t>
        <a:bodyPr/>
        <a:lstStyle/>
        <a:p>
          <a:endParaRPr lang="pt-BR"/>
        </a:p>
      </dgm:t>
    </dgm:pt>
    <dgm:pt modelId="{D53E345D-ED3F-4F66-B325-5E621900750D}" type="pres">
      <dgm:prSet presAssocID="{D19CF036-DAAB-4CF1-99CC-78A7AA03256B}" presName="rootConnector" presStyleLbl="node1" presStyleIdx="0" presStyleCnt="1"/>
      <dgm:spPr/>
      <dgm:t>
        <a:bodyPr/>
        <a:lstStyle/>
        <a:p>
          <a:endParaRPr lang="pt-BR"/>
        </a:p>
      </dgm:t>
    </dgm:pt>
    <dgm:pt modelId="{8C470261-A39F-479E-8528-F7660B059F6E}" type="pres">
      <dgm:prSet presAssocID="{D19CF036-DAAB-4CF1-99CC-78A7AA03256B}" presName="childShape" presStyleCnt="0"/>
      <dgm:spPr/>
    </dgm:pt>
    <dgm:pt modelId="{3E530B55-903F-4CC9-9347-0B13B31D370A}" type="pres">
      <dgm:prSet presAssocID="{B15CCB20-051C-48D1-8EB5-DE09B2B8F3E3}" presName="Name13" presStyleLbl="parChTrans1D2" presStyleIdx="0" presStyleCnt="2"/>
      <dgm:spPr/>
      <dgm:t>
        <a:bodyPr/>
        <a:lstStyle/>
        <a:p>
          <a:endParaRPr lang="pt-BR"/>
        </a:p>
      </dgm:t>
    </dgm:pt>
    <dgm:pt modelId="{7967E772-EA6A-470B-9833-37EC95905FBD}" type="pres">
      <dgm:prSet presAssocID="{4F69EAE1-DA0B-49E6-91D1-2DF6D5D6FFDF}" presName="childText" presStyleLbl="bgAcc1" presStyleIdx="0" presStyleCnt="2" custScaleX="628221" custScaleY="10270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9077FB-C8FC-43B8-8D36-765F04FD01CB}" type="pres">
      <dgm:prSet presAssocID="{695EF924-E43A-4C74-BD45-0B18F4F1D2BC}" presName="Name13" presStyleLbl="parChTrans1D2" presStyleIdx="1" presStyleCnt="2"/>
      <dgm:spPr/>
      <dgm:t>
        <a:bodyPr/>
        <a:lstStyle/>
        <a:p>
          <a:endParaRPr lang="pt-BR"/>
        </a:p>
      </dgm:t>
    </dgm:pt>
    <dgm:pt modelId="{8FD51D13-2049-4683-A9D1-D566D9F1AC54}" type="pres">
      <dgm:prSet presAssocID="{D7EEEE5D-F5B3-485F-B9FA-6091EBFC5775}" presName="childText" presStyleLbl="bgAcc1" presStyleIdx="1" presStyleCnt="2" custScaleX="5778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A7B4606-7F79-44C5-9766-3990BE10AEFA}" type="presOf" srcId="{4F69EAE1-DA0B-49E6-91D1-2DF6D5D6FFDF}" destId="{7967E772-EA6A-470B-9833-37EC95905FBD}" srcOrd="0" destOrd="0" presId="urn:microsoft.com/office/officeart/2005/8/layout/hierarchy3"/>
    <dgm:cxn modelId="{66FE1579-68ED-40A3-A392-512B28BFBD1C}" type="presOf" srcId="{D19CF036-DAAB-4CF1-99CC-78A7AA03256B}" destId="{D53E345D-ED3F-4F66-B325-5E621900750D}" srcOrd="1" destOrd="0" presId="urn:microsoft.com/office/officeart/2005/8/layout/hierarchy3"/>
    <dgm:cxn modelId="{EE5CD55E-EF3F-4938-A57B-1DF23E577FC6}" type="presOf" srcId="{D7EEEE5D-F5B3-485F-B9FA-6091EBFC5775}" destId="{8FD51D13-2049-4683-A9D1-D566D9F1AC54}" srcOrd="0" destOrd="0" presId="urn:microsoft.com/office/officeart/2005/8/layout/hierarchy3"/>
    <dgm:cxn modelId="{820F1EB8-6A01-458A-BDE5-E1FA564C0E03}" type="presOf" srcId="{B15CCB20-051C-48D1-8EB5-DE09B2B8F3E3}" destId="{3E530B55-903F-4CC9-9347-0B13B31D370A}" srcOrd="0" destOrd="0" presId="urn:microsoft.com/office/officeart/2005/8/layout/hierarchy3"/>
    <dgm:cxn modelId="{B43CD24B-728B-4D4D-84D6-DD4097DB5461}" srcId="{D19CF036-DAAB-4CF1-99CC-78A7AA03256B}" destId="{D7EEEE5D-F5B3-485F-B9FA-6091EBFC5775}" srcOrd="1" destOrd="0" parTransId="{695EF924-E43A-4C74-BD45-0B18F4F1D2BC}" sibTransId="{9F75BC07-E896-4222-80C4-9B03943F041E}"/>
    <dgm:cxn modelId="{715EA57F-300D-4F75-84AC-FBB979A4EC54}" type="presOf" srcId="{0EADC6B3-87BB-4BF6-9035-D8D390775EC5}" destId="{5FD56511-B7EE-469B-91EE-515419142B92}" srcOrd="0" destOrd="0" presId="urn:microsoft.com/office/officeart/2005/8/layout/hierarchy3"/>
    <dgm:cxn modelId="{64DC6BE8-1D13-48BE-9B0E-8C23DD4D9354}" srcId="{D19CF036-DAAB-4CF1-99CC-78A7AA03256B}" destId="{4F69EAE1-DA0B-49E6-91D1-2DF6D5D6FFDF}" srcOrd="0" destOrd="0" parTransId="{B15CCB20-051C-48D1-8EB5-DE09B2B8F3E3}" sibTransId="{22ED64DB-2126-4232-9063-350615F2CB97}"/>
    <dgm:cxn modelId="{52F77D94-12AA-4A63-9A8F-A4CAB10251E2}" type="presOf" srcId="{D19CF036-DAAB-4CF1-99CC-78A7AA03256B}" destId="{68BFD8CC-C2A7-44BA-884E-0E19BD6A6362}" srcOrd="0" destOrd="0" presId="urn:microsoft.com/office/officeart/2005/8/layout/hierarchy3"/>
    <dgm:cxn modelId="{F6D2466D-5F28-40D2-833A-F4483A6D75CC}" srcId="{0EADC6B3-87BB-4BF6-9035-D8D390775EC5}" destId="{D19CF036-DAAB-4CF1-99CC-78A7AA03256B}" srcOrd="0" destOrd="0" parTransId="{3278351C-05A7-4859-921B-E563177CC512}" sibTransId="{3FAD11F3-4757-4FC8-9419-04169CB918DE}"/>
    <dgm:cxn modelId="{0A94B6C5-17D1-4EB0-AEC3-6B919AFE4413}" type="presOf" srcId="{695EF924-E43A-4C74-BD45-0B18F4F1D2BC}" destId="{BA9077FB-C8FC-43B8-8D36-765F04FD01CB}" srcOrd="0" destOrd="0" presId="urn:microsoft.com/office/officeart/2005/8/layout/hierarchy3"/>
    <dgm:cxn modelId="{E76E9419-E98C-44A6-ACAB-3799A31B3C09}" type="presParOf" srcId="{5FD56511-B7EE-469B-91EE-515419142B92}" destId="{DF166414-93DC-40AC-A8A4-A057F5404CD0}" srcOrd="0" destOrd="0" presId="urn:microsoft.com/office/officeart/2005/8/layout/hierarchy3"/>
    <dgm:cxn modelId="{311781DD-751B-48F8-8853-2D626694C69A}" type="presParOf" srcId="{DF166414-93DC-40AC-A8A4-A057F5404CD0}" destId="{273968B7-7B37-46B5-A9CF-139758F0C64C}" srcOrd="0" destOrd="0" presId="urn:microsoft.com/office/officeart/2005/8/layout/hierarchy3"/>
    <dgm:cxn modelId="{87C6EC5B-BA03-41CB-A215-649E440D06A8}" type="presParOf" srcId="{273968B7-7B37-46B5-A9CF-139758F0C64C}" destId="{68BFD8CC-C2A7-44BA-884E-0E19BD6A6362}" srcOrd="0" destOrd="0" presId="urn:microsoft.com/office/officeart/2005/8/layout/hierarchy3"/>
    <dgm:cxn modelId="{8BA9B097-313D-4461-8931-35021713E46A}" type="presParOf" srcId="{273968B7-7B37-46B5-A9CF-139758F0C64C}" destId="{D53E345D-ED3F-4F66-B325-5E621900750D}" srcOrd="1" destOrd="0" presId="urn:microsoft.com/office/officeart/2005/8/layout/hierarchy3"/>
    <dgm:cxn modelId="{09F7F697-E309-411B-90D4-6709FC8CF0C5}" type="presParOf" srcId="{DF166414-93DC-40AC-A8A4-A057F5404CD0}" destId="{8C470261-A39F-479E-8528-F7660B059F6E}" srcOrd="1" destOrd="0" presId="urn:microsoft.com/office/officeart/2005/8/layout/hierarchy3"/>
    <dgm:cxn modelId="{7B013702-AD93-4C56-910D-1AF8A1D9686A}" type="presParOf" srcId="{8C470261-A39F-479E-8528-F7660B059F6E}" destId="{3E530B55-903F-4CC9-9347-0B13B31D370A}" srcOrd="0" destOrd="0" presId="urn:microsoft.com/office/officeart/2005/8/layout/hierarchy3"/>
    <dgm:cxn modelId="{1F2BAC75-B106-421C-8219-BFAE95F9B87B}" type="presParOf" srcId="{8C470261-A39F-479E-8528-F7660B059F6E}" destId="{7967E772-EA6A-470B-9833-37EC95905FBD}" srcOrd="1" destOrd="0" presId="urn:microsoft.com/office/officeart/2005/8/layout/hierarchy3"/>
    <dgm:cxn modelId="{6CD9DB42-9088-47A7-9C19-E13BB1B35B97}" type="presParOf" srcId="{8C470261-A39F-479E-8528-F7660B059F6E}" destId="{BA9077FB-C8FC-43B8-8D36-765F04FD01CB}" srcOrd="2" destOrd="0" presId="urn:microsoft.com/office/officeart/2005/8/layout/hierarchy3"/>
    <dgm:cxn modelId="{3AABC4FC-B504-4137-BEA7-9661F744BA3D}" type="presParOf" srcId="{8C470261-A39F-479E-8528-F7660B059F6E}" destId="{8FD51D13-2049-4683-A9D1-D566D9F1AC54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45B68F-AFDC-45D7-906E-9355531D9A5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22395F0-EE1F-4891-B019-9922A7270863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Palestras-prática na sala de reuniões, conversa individuais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4F4F3403-3E7B-41F1-B3C1-53837B1B10AB}" type="parTrans" cxnId="{5B7E2F2B-B653-4293-9A43-7730068EAF9C}">
      <dgm:prSet/>
      <dgm:spPr/>
      <dgm:t>
        <a:bodyPr/>
        <a:lstStyle/>
        <a:p>
          <a:endParaRPr lang="pt-BR"/>
        </a:p>
      </dgm:t>
    </dgm:pt>
    <dgm:pt modelId="{7ADE3B7B-3760-40A2-A391-8CB60AB97BA1}" type="sibTrans" cxnId="{5B7E2F2B-B653-4293-9A43-7730068EAF9C}">
      <dgm:prSet/>
      <dgm:spPr/>
      <dgm:t>
        <a:bodyPr/>
        <a:lstStyle/>
        <a:p>
          <a:endParaRPr lang="pt-BR"/>
        </a:p>
      </dgm:t>
    </dgm:pt>
    <dgm:pt modelId="{FE89B6B5-2713-4959-B1F9-98708947A819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vantagens e desvantagens 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6BE076F8-1C72-45A5-9156-380B213F32C4}" type="parTrans" cxnId="{6A86108F-807A-45BE-AC0A-C79E301CD75E}">
      <dgm:prSet/>
      <dgm:spPr/>
      <dgm:t>
        <a:bodyPr/>
        <a:lstStyle/>
        <a:p>
          <a:endParaRPr lang="pt-BR"/>
        </a:p>
      </dgm:t>
    </dgm:pt>
    <dgm:pt modelId="{5DFF0E64-4EBC-404D-946B-8D55B6321A4E}" type="sibTrans" cxnId="{6A86108F-807A-45BE-AC0A-C79E301CD75E}">
      <dgm:prSet/>
      <dgm:spPr/>
      <dgm:t>
        <a:bodyPr/>
        <a:lstStyle/>
        <a:p>
          <a:endParaRPr lang="pt-BR"/>
        </a:p>
      </dgm:t>
    </dgm:pt>
    <dgm:pt modelId="{2DD702C2-FBB3-4745-BD8E-937FBBD0D7E6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600" dirty="0" smtClean="0">
              <a:latin typeface="Arial" pitchFamily="34" charset="0"/>
              <a:cs typeface="Arial" pitchFamily="34" charset="0"/>
            </a:rPr>
            <a:t>100 %</a:t>
          </a:r>
          <a:endParaRPr lang="pt-BR" sz="2600" dirty="0">
            <a:latin typeface="Arial" pitchFamily="34" charset="0"/>
            <a:cs typeface="Arial" pitchFamily="34" charset="0"/>
          </a:endParaRPr>
        </a:p>
      </dgm:t>
    </dgm:pt>
    <dgm:pt modelId="{5375910C-E5C1-4EE4-84DD-682E610AF9A5}" type="parTrans" cxnId="{EBECB0DF-472A-4938-92E2-F485F61F1292}">
      <dgm:prSet/>
      <dgm:spPr/>
      <dgm:t>
        <a:bodyPr/>
        <a:lstStyle/>
        <a:p>
          <a:endParaRPr lang="pt-BR"/>
        </a:p>
      </dgm:t>
    </dgm:pt>
    <dgm:pt modelId="{396C410D-F3F7-4B00-BB6F-4132052B3AD0}" type="sibTrans" cxnId="{EBECB0DF-472A-4938-92E2-F485F61F1292}">
      <dgm:prSet/>
      <dgm:spPr/>
      <dgm:t>
        <a:bodyPr/>
        <a:lstStyle/>
        <a:p>
          <a:endParaRPr lang="pt-BR"/>
        </a:p>
      </dgm:t>
    </dgm:pt>
    <dgm:pt modelId="{4E5B27D3-B00D-48A9-AE5D-22304C8BEE20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400" dirty="0" smtClean="0">
              <a:latin typeface="Arial" pitchFamily="34" charset="0"/>
              <a:cs typeface="Arial" pitchFamily="34" charset="0"/>
            </a:rPr>
            <a:t>importância</a:t>
          </a:r>
          <a:endParaRPr lang="pt-BR" sz="2400" dirty="0">
            <a:latin typeface="Arial" pitchFamily="34" charset="0"/>
            <a:cs typeface="Arial" pitchFamily="34" charset="0"/>
          </a:endParaRPr>
        </a:p>
      </dgm:t>
    </dgm:pt>
    <dgm:pt modelId="{106D7BAA-B7FF-4B40-B8CA-678D2E3AB9C0}" type="parTrans" cxnId="{A88A89D2-B77D-43CE-980E-9BBEC7CB8A96}">
      <dgm:prSet/>
      <dgm:spPr/>
      <dgm:t>
        <a:bodyPr/>
        <a:lstStyle/>
        <a:p>
          <a:endParaRPr lang="pt-BR"/>
        </a:p>
      </dgm:t>
    </dgm:pt>
    <dgm:pt modelId="{7472F862-1100-4E2D-AC20-E5D7870B3E4C}" type="sibTrans" cxnId="{A88A89D2-B77D-43CE-980E-9BBEC7CB8A96}">
      <dgm:prSet/>
      <dgm:spPr/>
      <dgm:t>
        <a:bodyPr/>
        <a:lstStyle/>
        <a:p>
          <a:endParaRPr lang="pt-BR"/>
        </a:p>
      </dgm:t>
    </dgm:pt>
    <dgm:pt modelId="{12B4E250-4C95-4D50-A7F2-72AFBF54EF9E}" type="pres">
      <dgm:prSet presAssocID="{3E45B68F-AFDC-45D7-906E-9355531D9A5D}" presName="Name0" presStyleCnt="0">
        <dgm:presLayoutVars>
          <dgm:dir/>
          <dgm:resizeHandles val="exact"/>
        </dgm:presLayoutVars>
      </dgm:prSet>
      <dgm:spPr/>
    </dgm:pt>
    <dgm:pt modelId="{5AF2506B-81C1-4958-ADDD-B80B8F8E172D}" type="pres">
      <dgm:prSet presAssocID="{522395F0-EE1F-4891-B019-9922A7270863}" presName="node" presStyleLbl="node1" presStyleIdx="0" presStyleCnt="4" custScaleX="174887" custScaleY="1530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B6B940-5D36-4B4B-B489-8A62AF3B76B1}" type="pres">
      <dgm:prSet presAssocID="{7ADE3B7B-3760-40A2-A391-8CB60AB97BA1}" presName="sibTrans" presStyleLbl="sibTrans2D1" presStyleIdx="0" presStyleCnt="3" custScaleX="69550" custScaleY="45474"/>
      <dgm:spPr/>
      <dgm:t>
        <a:bodyPr/>
        <a:lstStyle/>
        <a:p>
          <a:endParaRPr lang="pt-BR"/>
        </a:p>
      </dgm:t>
    </dgm:pt>
    <dgm:pt modelId="{8B905FAA-5CEB-4A41-A5E3-30D002C29CE1}" type="pres">
      <dgm:prSet presAssocID="{7ADE3B7B-3760-40A2-A391-8CB60AB97BA1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5A7B39F6-2588-415D-BD24-FFA5529EFB80}" type="pres">
      <dgm:prSet presAssocID="{FE89B6B5-2713-4959-B1F9-98708947A819}" presName="node" presStyleLbl="node1" presStyleIdx="1" presStyleCnt="4" custScaleX="2277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96212F-936C-4294-AA71-A1CE89BE84DA}" type="pres">
      <dgm:prSet presAssocID="{5DFF0E64-4EBC-404D-946B-8D55B6321A4E}" presName="sibTrans" presStyleLbl="sibTrans2D1" presStyleIdx="1" presStyleCnt="3" custFlipVert="0" custScaleX="53387" custScaleY="133421"/>
      <dgm:spPr/>
      <dgm:t>
        <a:bodyPr/>
        <a:lstStyle/>
        <a:p>
          <a:endParaRPr lang="pt-BR"/>
        </a:p>
      </dgm:t>
    </dgm:pt>
    <dgm:pt modelId="{D2119B5A-8A84-499B-BCAA-B043B48840D4}" type="pres">
      <dgm:prSet presAssocID="{5DFF0E64-4EBC-404D-946B-8D55B6321A4E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539A6BAE-B588-49A3-8B2D-C16D7CD392F0}" type="pres">
      <dgm:prSet presAssocID="{4E5B27D3-B00D-48A9-AE5D-22304C8BEE20}" presName="node" presStyleLbl="node1" presStyleIdx="2" presStyleCnt="4" custScaleX="2057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E868CE-D53A-41A4-97EB-A951FA4A22EE}" type="pres">
      <dgm:prSet presAssocID="{7472F862-1100-4E2D-AC20-E5D7870B3E4C}" presName="sibTrans" presStyleLbl="sibTrans2D1" presStyleIdx="2" presStyleCnt="3" custScaleX="61477" custScaleY="83007"/>
      <dgm:spPr/>
      <dgm:t>
        <a:bodyPr/>
        <a:lstStyle/>
        <a:p>
          <a:endParaRPr lang="pt-BR"/>
        </a:p>
      </dgm:t>
    </dgm:pt>
    <dgm:pt modelId="{B2407CFB-3B33-43EE-A06A-61F768DB412F}" type="pres">
      <dgm:prSet presAssocID="{7472F862-1100-4E2D-AC20-E5D7870B3E4C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FF454E61-D0B6-42D8-9736-C7DA306FD70F}" type="pres">
      <dgm:prSet presAssocID="{2DD702C2-FBB3-4745-BD8E-937FBBD0D7E6}" presName="node" presStyleLbl="node1" presStyleIdx="3" presStyleCnt="4" custScaleX="12859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5F99070-E7FB-4C72-A8E0-D9C8493869A4}" type="presOf" srcId="{4E5B27D3-B00D-48A9-AE5D-22304C8BEE20}" destId="{539A6BAE-B588-49A3-8B2D-C16D7CD392F0}" srcOrd="0" destOrd="0" presId="urn:microsoft.com/office/officeart/2005/8/layout/process1"/>
    <dgm:cxn modelId="{B026D134-F089-4A52-95AD-A0FCA2B54D76}" type="presOf" srcId="{7472F862-1100-4E2D-AC20-E5D7870B3E4C}" destId="{B2407CFB-3B33-43EE-A06A-61F768DB412F}" srcOrd="1" destOrd="0" presId="urn:microsoft.com/office/officeart/2005/8/layout/process1"/>
    <dgm:cxn modelId="{5B7E2F2B-B653-4293-9A43-7730068EAF9C}" srcId="{3E45B68F-AFDC-45D7-906E-9355531D9A5D}" destId="{522395F0-EE1F-4891-B019-9922A7270863}" srcOrd="0" destOrd="0" parTransId="{4F4F3403-3E7B-41F1-B3C1-53837B1B10AB}" sibTransId="{7ADE3B7B-3760-40A2-A391-8CB60AB97BA1}"/>
    <dgm:cxn modelId="{6A86108F-807A-45BE-AC0A-C79E301CD75E}" srcId="{3E45B68F-AFDC-45D7-906E-9355531D9A5D}" destId="{FE89B6B5-2713-4959-B1F9-98708947A819}" srcOrd="1" destOrd="0" parTransId="{6BE076F8-1C72-45A5-9156-380B213F32C4}" sibTransId="{5DFF0E64-4EBC-404D-946B-8D55B6321A4E}"/>
    <dgm:cxn modelId="{598F553D-E32D-4814-BEE6-F196DCEE1405}" type="presOf" srcId="{5DFF0E64-4EBC-404D-946B-8D55B6321A4E}" destId="{0B96212F-936C-4294-AA71-A1CE89BE84DA}" srcOrd="0" destOrd="0" presId="urn:microsoft.com/office/officeart/2005/8/layout/process1"/>
    <dgm:cxn modelId="{A88A89D2-B77D-43CE-980E-9BBEC7CB8A96}" srcId="{3E45B68F-AFDC-45D7-906E-9355531D9A5D}" destId="{4E5B27D3-B00D-48A9-AE5D-22304C8BEE20}" srcOrd="2" destOrd="0" parTransId="{106D7BAA-B7FF-4B40-B8CA-678D2E3AB9C0}" sibTransId="{7472F862-1100-4E2D-AC20-E5D7870B3E4C}"/>
    <dgm:cxn modelId="{3061A08B-AB67-4628-AF12-1E5DB6EE1501}" type="presOf" srcId="{7472F862-1100-4E2D-AC20-E5D7870B3E4C}" destId="{D1E868CE-D53A-41A4-97EB-A951FA4A22EE}" srcOrd="0" destOrd="0" presId="urn:microsoft.com/office/officeart/2005/8/layout/process1"/>
    <dgm:cxn modelId="{E71648A3-D88A-487D-BF1D-1077B7FEDE2A}" type="presOf" srcId="{3E45B68F-AFDC-45D7-906E-9355531D9A5D}" destId="{12B4E250-4C95-4D50-A7F2-72AFBF54EF9E}" srcOrd="0" destOrd="0" presId="urn:microsoft.com/office/officeart/2005/8/layout/process1"/>
    <dgm:cxn modelId="{78F225A2-8321-4119-A9B8-1EC4CD48C7A2}" type="presOf" srcId="{2DD702C2-FBB3-4745-BD8E-937FBBD0D7E6}" destId="{FF454E61-D0B6-42D8-9736-C7DA306FD70F}" srcOrd="0" destOrd="0" presId="urn:microsoft.com/office/officeart/2005/8/layout/process1"/>
    <dgm:cxn modelId="{E077452E-8272-4A03-81E2-E2EAE5970ADC}" type="presOf" srcId="{522395F0-EE1F-4891-B019-9922A7270863}" destId="{5AF2506B-81C1-4958-ADDD-B80B8F8E172D}" srcOrd="0" destOrd="0" presId="urn:microsoft.com/office/officeart/2005/8/layout/process1"/>
    <dgm:cxn modelId="{78D72965-2BE5-46F3-9DF4-6588C595DF3C}" type="presOf" srcId="{FE89B6B5-2713-4959-B1F9-98708947A819}" destId="{5A7B39F6-2588-415D-BD24-FFA5529EFB80}" srcOrd="0" destOrd="0" presId="urn:microsoft.com/office/officeart/2005/8/layout/process1"/>
    <dgm:cxn modelId="{959D08D8-951B-4E69-9D86-BC0CD7013921}" type="presOf" srcId="{7ADE3B7B-3760-40A2-A391-8CB60AB97BA1}" destId="{3BB6B940-5D36-4B4B-B489-8A62AF3B76B1}" srcOrd="0" destOrd="0" presId="urn:microsoft.com/office/officeart/2005/8/layout/process1"/>
    <dgm:cxn modelId="{EBECB0DF-472A-4938-92E2-F485F61F1292}" srcId="{3E45B68F-AFDC-45D7-906E-9355531D9A5D}" destId="{2DD702C2-FBB3-4745-BD8E-937FBBD0D7E6}" srcOrd="3" destOrd="0" parTransId="{5375910C-E5C1-4EE4-84DD-682E610AF9A5}" sibTransId="{396C410D-F3F7-4B00-BB6F-4132052B3AD0}"/>
    <dgm:cxn modelId="{B4A6E5C9-B94B-4369-9FFA-0F1B4D61601D}" type="presOf" srcId="{5DFF0E64-4EBC-404D-946B-8D55B6321A4E}" destId="{D2119B5A-8A84-499B-BCAA-B043B48840D4}" srcOrd="1" destOrd="0" presId="urn:microsoft.com/office/officeart/2005/8/layout/process1"/>
    <dgm:cxn modelId="{C60D0722-6265-4E0C-A95F-4453AA2FD08C}" type="presOf" srcId="{7ADE3B7B-3760-40A2-A391-8CB60AB97BA1}" destId="{8B905FAA-5CEB-4A41-A5E3-30D002C29CE1}" srcOrd="1" destOrd="0" presId="urn:microsoft.com/office/officeart/2005/8/layout/process1"/>
    <dgm:cxn modelId="{D40FC765-A241-4CD1-A6E8-CD7237E8CDD2}" type="presParOf" srcId="{12B4E250-4C95-4D50-A7F2-72AFBF54EF9E}" destId="{5AF2506B-81C1-4958-ADDD-B80B8F8E172D}" srcOrd="0" destOrd="0" presId="urn:microsoft.com/office/officeart/2005/8/layout/process1"/>
    <dgm:cxn modelId="{1127B264-0CB1-47A0-915E-5AC717AF4F2F}" type="presParOf" srcId="{12B4E250-4C95-4D50-A7F2-72AFBF54EF9E}" destId="{3BB6B940-5D36-4B4B-B489-8A62AF3B76B1}" srcOrd="1" destOrd="0" presId="urn:microsoft.com/office/officeart/2005/8/layout/process1"/>
    <dgm:cxn modelId="{C549F5B1-8083-4AE2-A7B9-0E72C8A3C036}" type="presParOf" srcId="{3BB6B940-5D36-4B4B-B489-8A62AF3B76B1}" destId="{8B905FAA-5CEB-4A41-A5E3-30D002C29CE1}" srcOrd="0" destOrd="0" presId="urn:microsoft.com/office/officeart/2005/8/layout/process1"/>
    <dgm:cxn modelId="{A8873EBF-D919-454B-95BB-16183DD5BF49}" type="presParOf" srcId="{12B4E250-4C95-4D50-A7F2-72AFBF54EF9E}" destId="{5A7B39F6-2588-415D-BD24-FFA5529EFB80}" srcOrd="2" destOrd="0" presId="urn:microsoft.com/office/officeart/2005/8/layout/process1"/>
    <dgm:cxn modelId="{5C6CC9F8-2618-4ECF-B103-5EED97D270C5}" type="presParOf" srcId="{12B4E250-4C95-4D50-A7F2-72AFBF54EF9E}" destId="{0B96212F-936C-4294-AA71-A1CE89BE84DA}" srcOrd="3" destOrd="0" presId="urn:microsoft.com/office/officeart/2005/8/layout/process1"/>
    <dgm:cxn modelId="{622B395B-0FD3-4CF3-A3D4-B676CCC2E7DC}" type="presParOf" srcId="{0B96212F-936C-4294-AA71-A1CE89BE84DA}" destId="{D2119B5A-8A84-499B-BCAA-B043B48840D4}" srcOrd="0" destOrd="0" presId="urn:microsoft.com/office/officeart/2005/8/layout/process1"/>
    <dgm:cxn modelId="{B6E5842B-3332-4B06-8DEF-C8B1AE500849}" type="presParOf" srcId="{12B4E250-4C95-4D50-A7F2-72AFBF54EF9E}" destId="{539A6BAE-B588-49A3-8B2D-C16D7CD392F0}" srcOrd="4" destOrd="0" presId="urn:microsoft.com/office/officeart/2005/8/layout/process1"/>
    <dgm:cxn modelId="{532496B5-9A67-433B-A363-400895801490}" type="presParOf" srcId="{12B4E250-4C95-4D50-A7F2-72AFBF54EF9E}" destId="{D1E868CE-D53A-41A4-97EB-A951FA4A22EE}" srcOrd="5" destOrd="0" presId="urn:microsoft.com/office/officeart/2005/8/layout/process1"/>
    <dgm:cxn modelId="{06972220-499D-45D1-B8BB-B7949B4ECE41}" type="presParOf" srcId="{D1E868CE-D53A-41A4-97EB-A951FA4A22EE}" destId="{B2407CFB-3B33-43EE-A06A-61F768DB412F}" srcOrd="0" destOrd="0" presId="urn:microsoft.com/office/officeart/2005/8/layout/process1"/>
    <dgm:cxn modelId="{D53EFD74-73E1-4428-8D32-19D5862827D9}" type="presParOf" srcId="{12B4E250-4C95-4D50-A7F2-72AFBF54EF9E}" destId="{FF454E61-D0B6-42D8-9736-C7DA306FD70F}" srcOrd="6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DEE8D-9431-4327-B34B-77888FB7C654}">
      <dsp:nvSpPr>
        <dsp:cNvPr id="0" name=""/>
        <dsp:cNvSpPr/>
      </dsp:nvSpPr>
      <dsp:spPr>
        <a:xfrm rot="10800000">
          <a:off x="0" y="0"/>
          <a:ext cx="6500858" cy="1749430"/>
        </a:xfrm>
        <a:prstGeom prst="trapezoid">
          <a:avLst>
            <a:gd name="adj" fmla="val 61933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1990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RMM: 120 óbitos por 100 mil nascidos vivos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10800000">
        <a:off x="1137650" y="0"/>
        <a:ext cx="4225557" cy="1749430"/>
      </dsp:txXfrm>
    </dsp:sp>
    <dsp:sp modelId="{53B8F06E-33D3-4D20-8858-5B1D82263A29}">
      <dsp:nvSpPr>
        <dsp:cNvPr id="0" name=""/>
        <dsp:cNvSpPr/>
      </dsp:nvSpPr>
      <dsp:spPr>
        <a:xfrm rot="10800000">
          <a:off x="1083476" y="1749430"/>
          <a:ext cx="4333905" cy="1749430"/>
        </a:xfrm>
        <a:prstGeom prst="trapezoid">
          <a:avLst>
            <a:gd name="adj" fmla="val 61933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2013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RMM: 69 óbitos por 100 mil nascidos vivos 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10800000">
        <a:off x="1841909" y="1749430"/>
        <a:ext cx="2817038" cy="1749430"/>
      </dsp:txXfrm>
    </dsp:sp>
    <dsp:sp modelId="{9D02A782-20CE-41EB-84F3-C4A9054E6FF9}">
      <dsp:nvSpPr>
        <dsp:cNvPr id="0" name=""/>
        <dsp:cNvSpPr/>
      </dsp:nvSpPr>
      <dsp:spPr>
        <a:xfrm rot="10800000">
          <a:off x="2166952" y="3498861"/>
          <a:ext cx="2166952" cy="1749430"/>
        </a:xfrm>
        <a:prstGeom prst="trapezoid">
          <a:avLst>
            <a:gd name="adj" fmla="val 61933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2015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RMM: 35 óbitos por 100 mil nascidos vivos 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10800000">
        <a:off x="2166952" y="3498861"/>
        <a:ext cx="2166952" cy="1749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7071C-6AD3-4B38-9778-2D6B5EBC1678}">
      <dsp:nvSpPr>
        <dsp:cNvPr id="0" name=""/>
        <dsp:cNvSpPr/>
      </dsp:nvSpPr>
      <dsp:spPr>
        <a:xfrm>
          <a:off x="2579145" y="54118"/>
          <a:ext cx="2814139" cy="28141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Garantir a qualidade dos cuidados</a:t>
          </a:r>
          <a:endParaRPr lang="pt-BR" sz="2400" kern="1200" dirty="0"/>
        </a:p>
      </dsp:txBody>
      <dsp:txXfrm>
        <a:off x="2903853" y="432944"/>
        <a:ext cx="2164722" cy="892948"/>
      </dsp:txXfrm>
    </dsp:sp>
    <dsp:sp modelId="{BF0FC477-5B55-4EC0-8D2C-7F847E29AE96}">
      <dsp:nvSpPr>
        <dsp:cNvPr id="0" name=""/>
        <dsp:cNvSpPr/>
      </dsp:nvSpPr>
      <dsp:spPr>
        <a:xfrm>
          <a:off x="2658004" y="1298833"/>
          <a:ext cx="5145851" cy="28141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Racionalidade científica</a:t>
          </a:r>
          <a:endParaRPr lang="pt-BR" sz="2400" kern="1200" dirty="0"/>
        </a:p>
      </dsp:txBody>
      <dsp:txXfrm>
        <a:off x="5428847" y="1623542"/>
        <a:ext cx="1979173" cy="2164722"/>
      </dsp:txXfrm>
    </dsp:sp>
    <dsp:sp modelId="{4E1C733C-2E4E-4475-8547-C9FB693573EC}">
      <dsp:nvSpPr>
        <dsp:cNvPr id="0" name=""/>
        <dsp:cNvSpPr/>
      </dsp:nvSpPr>
      <dsp:spPr>
        <a:xfrm>
          <a:off x="1543035" y="2543549"/>
          <a:ext cx="4886359" cy="28141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Desenvolvimento de atividades, procedimentos e intervenções</a:t>
          </a:r>
          <a:endParaRPr lang="pt-BR" sz="2400" kern="1200" dirty="0"/>
        </a:p>
      </dsp:txBody>
      <dsp:txXfrm>
        <a:off x="2106845" y="4085914"/>
        <a:ext cx="3758738" cy="892948"/>
      </dsp:txXfrm>
    </dsp:sp>
    <dsp:sp modelId="{575AA916-FFED-4A4F-8B65-21A7270C9237}">
      <dsp:nvSpPr>
        <dsp:cNvPr id="0" name=""/>
        <dsp:cNvSpPr/>
      </dsp:nvSpPr>
      <dsp:spPr>
        <a:xfrm>
          <a:off x="425743" y="1298833"/>
          <a:ext cx="4631511" cy="28141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Avaliar o estado de saúde da mulher grávida</a:t>
          </a:r>
          <a:endParaRPr lang="pt-BR" sz="2400" kern="1200" dirty="0"/>
        </a:p>
      </dsp:txBody>
      <dsp:txXfrm>
        <a:off x="782013" y="1623542"/>
        <a:ext cx="1781350" cy="2164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0F94E-FBDE-42BF-858A-772C7B901613}">
      <dsp:nvSpPr>
        <dsp:cNvPr id="0" name=""/>
        <dsp:cNvSpPr/>
      </dsp:nvSpPr>
      <dsp:spPr>
        <a:xfrm>
          <a:off x="1794974" y="587266"/>
          <a:ext cx="4643623" cy="4643623"/>
        </a:xfrm>
        <a:prstGeom prst="blockArc">
          <a:avLst>
            <a:gd name="adj1" fmla="val 12600000"/>
            <a:gd name="adj2" fmla="val 16200000"/>
            <a:gd name="adj3" fmla="val 452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1D1F2-FE8A-48CA-9054-CC8EDEE3A870}">
      <dsp:nvSpPr>
        <dsp:cNvPr id="0" name=""/>
        <dsp:cNvSpPr/>
      </dsp:nvSpPr>
      <dsp:spPr>
        <a:xfrm>
          <a:off x="1794974" y="587266"/>
          <a:ext cx="4643623" cy="4643623"/>
        </a:xfrm>
        <a:prstGeom prst="blockArc">
          <a:avLst>
            <a:gd name="adj1" fmla="val 9000000"/>
            <a:gd name="adj2" fmla="val 12600000"/>
            <a:gd name="adj3" fmla="val 452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38FD9-98EB-45D6-8957-91AC6E842C31}">
      <dsp:nvSpPr>
        <dsp:cNvPr id="0" name=""/>
        <dsp:cNvSpPr/>
      </dsp:nvSpPr>
      <dsp:spPr>
        <a:xfrm>
          <a:off x="1794974" y="587266"/>
          <a:ext cx="4643623" cy="4643623"/>
        </a:xfrm>
        <a:prstGeom prst="blockArc">
          <a:avLst>
            <a:gd name="adj1" fmla="val 5400000"/>
            <a:gd name="adj2" fmla="val 9000000"/>
            <a:gd name="adj3" fmla="val 452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C38A5-A26F-48ED-8747-A2BA4820CF8C}">
      <dsp:nvSpPr>
        <dsp:cNvPr id="0" name=""/>
        <dsp:cNvSpPr/>
      </dsp:nvSpPr>
      <dsp:spPr>
        <a:xfrm>
          <a:off x="1794974" y="587266"/>
          <a:ext cx="4643623" cy="4643623"/>
        </a:xfrm>
        <a:prstGeom prst="blockArc">
          <a:avLst>
            <a:gd name="adj1" fmla="val 1800000"/>
            <a:gd name="adj2" fmla="val 5400000"/>
            <a:gd name="adj3" fmla="val 452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DD33F-BC44-4003-A530-189449D52521}">
      <dsp:nvSpPr>
        <dsp:cNvPr id="0" name=""/>
        <dsp:cNvSpPr/>
      </dsp:nvSpPr>
      <dsp:spPr>
        <a:xfrm>
          <a:off x="1794974" y="587266"/>
          <a:ext cx="4643623" cy="4643623"/>
        </a:xfrm>
        <a:prstGeom prst="blockArc">
          <a:avLst>
            <a:gd name="adj1" fmla="val 19800000"/>
            <a:gd name="adj2" fmla="val 1800000"/>
            <a:gd name="adj3" fmla="val 452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3C004-DD62-4C48-9052-744C617BBCE2}">
      <dsp:nvSpPr>
        <dsp:cNvPr id="0" name=""/>
        <dsp:cNvSpPr/>
      </dsp:nvSpPr>
      <dsp:spPr>
        <a:xfrm>
          <a:off x="1794974" y="587266"/>
          <a:ext cx="4643623" cy="4643623"/>
        </a:xfrm>
        <a:prstGeom prst="blockArc">
          <a:avLst>
            <a:gd name="adj1" fmla="val 16200000"/>
            <a:gd name="adj2" fmla="val 19800000"/>
            <a:gd name="adj3" fmla="val 452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D03CF-FA7A-4519-B0C4-FEB4C8FB0856}">
      <dsp:nvSpPr>
        <dsp:cNvPr id="0" name=""/>
        <dsp:cNvSpPr/>
      </dsp:nvSpPr>
      <dsp:spPr>
        <a:xfrm>
          <a:off x="3074866" y="1867158"/>
          <a:ext cx="2083840" cy="208384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Arial" pitchFamily="34" charset="0"/>
              <a:cs typeface="Arial" pitchFamily="34" charset="0"/>
            </a:rPr>
            <a:t>10.323 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3380037" y="2172329"/>
        <a:ext cx="1473498" cy="1473498"/>
      </dsp:txXfrm>
    </dsp:sp>
    <dsp:sp modelId="{BD1C00B5-542D-4B0F-B937-392117BE45EB}">
      <dsp:nvSpPr>
        <dsp:cNvPr id="0" name=""/>
        <dsp:cNvSpPr/>
      </dsp:nvSpPr>
      <dsp:spPr>
        <a:xfrm>
          <a:off x="3161476" y="-89564"/>
          <a:ext cx="1910619" cy="145868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Arial" pitchFamily="34" charset="0"/>
              <a:cs typeface="Arial" pitchFamily="34" charset="0"/>
            </a:rPr>
            <a:t>256 crianças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3441280" y="124056"/>
        <a:ext cx="1351011" cy="1031448"/>
      </dsp:txXfrm>
    </dsp:sp>
    <dsp:sp modelId="{2066D751-98BB-414B-925F-BEE6C7E93A9C}">
      <dsp:nvSpPr>
        <dsp:cNvPr id="0" name=""/>
        <dsp:cNvSpPr/>
      </dsp:nvSpPr>
      <dsp:spPr>
        <a:xfrm>
          <a:off x="5352712" y="1045084"/>
          <a:ext cx="1458688" cy="145868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Arial" pitchFamily="34" charset="0"/>
              <a:cs typeface="Arial" pitchFamily="34" charset="0"/>
            </a:rPr>
            <a:t>234 idosos (44%)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5566332" y="1258704"/>
        <a:ext cx="1031448" cy="1031448"/>
      </dsp:txXfrm>
    </dsp:sp>
    <dsp:sp modelId="{87218463-03DD-43CB-A39D-7214E8F4EEA3}">
      <dsp:nvSpPr>
        <dsp:cNvPr id="0" name=""/>
        <dsp:cNvSpPr/>
      </dsp:nvSpPr>
      <dsp:spPr>
        <a:xfrm>
          <a:off x="4721231" y="3314383"/>
          <a:ext cx="2721650" cy="1458688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Arial" pitchFamily="34" charset="0"/>
              <a:cs typeface="Arial" pitchFamily="34" charset="0"/>
            </a:rPr>
            <a:t>351 mulheres entre 25-64 anos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5119807" y="3528003"/>
        <a:ext cx="1924498" cy="1031448"/>
      </dsp:txXfrm>
    </dsp:sp>
    <dsp:sp modelId="{D7CDC74D-038C-4249-B578-3437BCCFF5F3}">
      <dsp:nvSpPr>
        <dsp:cNvPr id="0" name=""/>
        <dsp:cNvSpPr/>
      </dsp:nvSpPr>
      <dsp:spPr>
        <a:xfrm>
          <a:off x="3174809" y="4266397"/>
          <a:ext cx="1883954" cy="182395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Arial" pitchFamily="34" charset="0"/>
              <a:cs typeface="Arial" pitchFamily="34" charset="0"/>
            </a:rPr>
            <a:t>496 mulheres entre 50-69 anos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3450708" y="4533509"/>
        <a:ext cx="1332156" cy="1289734"/>
      </dsp:txXfrm>
    </dsp:sp>
    <dsp:sp modelId="{3788098D-AA9C-48CF-ADAE-EE9C54619C4B}">
      <dsp:nvSpPr>
        <dsp:cNvPr id="0" name=""/>
        <dsp:cNvSpPr/>
      </dsp:nvSpPr>
      <dsp:spPr>
        <a:xfrm>
          <a:off x="843925" y="3314383"/>
          <a:ext cx="2615180" cy="145868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Arial" pitchFamily="34" charset="0"/>
              <a:cs typeface="Arial" pitchFamily="34" charset="0"/>
            </a:rPr>
            <a:t>314  Hipertensos (17%)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1226909" y="3528003"/>
        <a:ext cx="1849212" cy="1031448"/>
      </dsp:txXfrm>
    </dsp:sp>
    <dsp:sp modelId="{A83C5507-0DD9-420B-BFD7-AF7B9CC22D40}">
      <dsp:nvSpPr>
        <dsp:cNvPr id="0" name=""/>
        <dsp:cNvSpPr/>
      </dsp:nvSpPr>
      <dsp:spPr>
        <a:xfrm>
          <a:off x="1116262" y="1045084"/>
          <a:ext cx="2070506" cy="1458688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latin typeface="Arial" pitchFamily="34" charset="0"/>
              <a:cs typeface="Arial" pitchFamily="34" charset="0"/>
            </a:rPr>
            <a:t>176 diabéticos (34%)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1419481" y="1258704"/>
        <a:ext cx="1464068" cy="10314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D5578-B6A0-4153-89BB-7FD6B15CC802}">
      <dsp:nvSpPr>
        <dsp:cNvPr id="0" name=""/>
        <dsp:cNvSpPr/>
      </dsp:nvSpPr>
      <dsp:spPr>
        <a:xfrm rot="5400000">
          <a:off x="993706" y="-622922"/>
          <a:ext cx="1563633" cy="2809477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rial" pitchFamily="34" charset="0"/>
              <a:cs typeface="Arial" pitchFamily="34" charset="0"/>
            </a:rPr>
            <a:t>Metodología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370785" y="-1"/>
        <a:ext cx="1825514" cy="1563633"/>
      </dsp:txXfrm>
    </dsp:sp>
    <dsp:sp modelId="{60C35F05-5D12-4B8D-B2A1-F87FB56AC994}">
      <dsp:nvSpPr>
        <dsp:cNvPr id="0" name=""/>
        <dsp:cNvSpPr/>
      </dsp:nvSpPr>
      <dsp:spPr>
        <a:xfrm rot="5400000">
          <a:off x="3849576" y="-161609"/>
          <a:ext cx="954098" cy="19495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lvl="1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quantitativa</a:t>
          </a:r>
          <a:endParaRPr lang="pt-BR" sz="2400" kern="1200" dirty="0">
            <a:latin typeface="Arial" pitchFamily="34" charset="0"/>
            <a:cs typeface="Arial" pitchFamily="34" charset="0"/>
          </a:endParaRPr>
        </a:p>
        <a:p>
          <a:pPr marL="0" lvl="1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qualidade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3351873" y="382669"/>
        <a:ext cx="1902930" cy="860948"/>
      </dsp:txXfrm>
    </dsp:sp>
    <dsp:sp modelId="{DEC26C82-1129-4A21-BFC9-3B9A430706E3}">
      <dsp:nvSpPr>
        <dsp:cNvPr id="0" name=""/>
        <dsp:cNvSpPr/>
      </dsp:nvSpPr>
      <dsp:spPr>
        <a:xfrm rot="5400000">
          <a:off x="1030730" y="1194420"/>
          <a:ext cx="1743841" cy="2920449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População alvo 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442427" y="1782724"/>
        <a:ext cx="1897620" cy="1743841"/>
      </dsp:txXfrm>
    </dsp:sp>
    <dsp:sp modelId="{D37DF40F-BAA3-4A37-8337-80A53F6C27D2}">
      <dsp:nvSpPr>
        <dsp:cNvPr id="0" name=""/>
        <dsp:cNvSpPr/>
      </dsp:nvSpPr>
      <dsp:spPr>
        <a:xfrm rot="5400000">
          <a:off x="4429503" y="1030050"/>
          <a:ext cx="1128906" cy="32122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52 gestantes </a:t>
          </a:r>
          <a:endParaRPr lang="pt-BR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45 puérperas 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3387846" y="2126817"/>
        <a:ext cx="3157112" cy="1018688"/>
      </dsp:txXfrm>
    </dsp:sp>
    <dsp:sp modelId="{206F96AE-D7DF-4BF7-AE86-0DDCCB732020}">
      <dsp:nvSpPr>
        <dsp:cNvPr id="0" name=""/>
        <dsp:cNvSpPr/>
      </dsp:nvSpPr>
      <dsp:spPr>
        <a:xfrm rot="5400000">
          <a:off x="915153" y="3360910"/>
          <a:ext cx="1952841" cy="2898294"/>
        </a:xfrm>
        <a:prstGeom prst="upArrowCallou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Instrumento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442426" y="3833637"/>
        <a:ext cx="1883224" cy="1952841"/>
      </dsp:txXfrm>
    </dsp:sp>
    <dsp:sp modelId="{D8615804-E8D8-4A63-ACE5-D6935D8FB8B8}">
      <dsp:nvSpPr>
        <dsp:cNvPr id="0" name=""/>
        <dsp:cNvSpPr/>
      </dsp:nvSpPr>
      <dsp:spPr>
        <a:xfrm rot="5400000">
          <a:off x="4892643" y="2242807"/>
          <a:ext cx="1764446" cy="49969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Ficha espelho para o pré-natal e puerpério </a:t>
          </a:r>
          <a:endParaRPr lang="pt-BR" sz="24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Planilha de coleta de dados para o pré-natal e puerpério 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3276399" y="3945185"/>
        <a:ext cx="4910802" cy="15921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FD8CC-C2A7-44BA-884E-0E19BD6A6362}">
      <dsp:nvSpPr>
        <dsp:cNvPr id="0" name=""/>
        <dsp:cNvSpPr/>
      </dsp:nvSpPr>
      <dsp:spPr>
        <a:xfrm>
          <a:off x="4243" y="645487"/>
          <a:ext cx="1573187" cy="7865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300" kern="1200" dirty="0" smtClean="0"/>
            <a:t>100 %</a:t>
          </a:r>
          <a:endParaRPr lang="pt-BR" sz="4300" kern="1200" dirty="0"/>
        </a:p>
      </dsp:txBody>
      <dsp:txXfrm>
        <a:off x="27282" y="668526"/>
        <a:ext cx="1527109" cy="740515"/>
      </dsp:txXfrm>
    </dsp:sp>
    <dsp:sp modelId="{3E530B55-903F-4CC9-9347-0B13B31D370A}">
      <dsp:nvSpPr>
        <dsp:cNvPr id="0" name=""/>
        <dsp:cNvSpPr/>
      </dsp:nvSpPr>
      <dsp:spPr>
        <a:xfrm>
          <a:off x="161561" y="1432081"/>
          <a:ext cx="157318" cy="600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576"/>
              </a:lnTo>
              <a:lnTo>
                <a:pt x="157318" y="6005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7E772-EA6A-470B-9833-37EC95905FBD}">
      <dsp:nvSpPr>
        <dsp:cNvPr id="0" name=""/>
        <dsp:cNvSpPr/>
      </dsp:nvSpPr>
      <dsp:spPr>
        <a:xfrm>
          <a:off x="318880" y="1628729"/>
          <a:ext cx="7906476" cy="807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necessidade de não engravidar ate 2 anos depois do parto. </a:t>
          </a:r>
          <a:endParaRPr lang="pt-BR" sz="2400" kern="1200" dirty="0"/>
        </a:p>
      </dsp:txBody>
      <dsp:txXfrm>
        <a:off x="342541" y="1652390"/>
        <a:ext cx="7859154" cy="760533"/>
      </dsp:txXfrm>
    </dsp:sp>
    <dsp:sp modelId="{BA9077FB-C8FC-43B8-8D36-765F04FD01CB}">
      <dsp:nvSpPr>
        <dsp:cNvPr id="0" name=""/>
        <dsp:cNvSpPr/>
      </dsp:nvSpPr>
      <dsp:spPr>
        <a:xfrm>
          <a:off x="161561" y="1432081"/>
          <a:ext cx="157318" cy="1594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4449"/>
              </a:lnTo>
              <a:lnTo>
                <a:pt x="157318" y="1594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51D13-2049-4683-A9D1-D566D9F1AC54}">
      <dsp:nvSpPr>
        <dsp:cNvPr id="0" name=""/>
        <dsp:cNvSpPr/>
      </dsp:nvSpPr>
      <dsp:spPr>
        <a:xfrm>
          <a:off x="318880" y="2633233"/>
          <a:ext cx="7272884" cy="786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realizadas visitas domiciliares, palestras na sala de espera e consultas puerperais </a:t>
          </a:r>
          <a:endParaRPr lang="pt-BR" sz="2400" kern="1200" dirty="0"/>
        </a:p>
      </dsp:txBody>
      <dsp:txXfrm>
        <a:off x="341919" y="2656272"/>
        <a:ext cx="7226806" cy="7405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2506B-81C1-4958-ADDD-B80B8F8E172D}">
      <dsp:nvSpPr>
        <dsp:cNvPr id="0" name=""/>
        <dsp:cNvSpPr/>
      </dsp:nvSpPr>
      <dsp:spPr>
        <a:xfrm>
          <a:off x="8295" y="0"/>
          <a:ext cx="1732757" cy="40005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Palestras-prática na sala de reuniões, conversa individuais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59046" y="50751"/>
        <a:ext cx="1631255" cy="3899018"/>
      </dsp:txXfrm>
    </dsp:sp>
    <dsp:sp modelId="{3BB6B940-5D36-4B4B-B489-8A62AF3B76B1}">
      <dsp:nvSpPr>
        <dsp:cNvPr id="0" name=""/>
        <dsp:cNvSpPr/>
      </dsp:nvSpPr>
      <dsp:spPr>
        <a:xfrm>
          <a:off x="1872111" y="1944392"/>
          <a:ext cx="146087" cy="111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1872111" y="1966739"/>
        <a:ext cx="112566" cy="67042"/>
      </dsp:txXfrm>
    </dsp:sp>
    <dsp:sp modelId="{5A7B39F6-2588-415D-BD24-FFA5529EFB80}">
      <dsp:nvSpPr>
        <dsp:cNvPr id="0" name=""/>
        <dsp:cNvSpPr/>
      </dsp:nvSpPr>
      <dsp:spPr>
        <a:xfrm>
          <a:off x="2137367" y="692960"/>
          <a:ext cx="2256586" cy="26145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vantagens e desvantagens 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2203460" y="759053"/>
        <a:ext cx="2124400" cy="2482413"/>
      </dsp:txXfrm>
    </dsp:sp>
    <dsp:sp modelId="{0B96212F-936C-4294-AA71-A1CE89BE84DA}">
      <dsp:nvSpPr>
        <dsp:cNvPr id="0" name=""/>
        <dsp:cNvSpPr/>
      </dsp:nvSpPr>
      <dsp:spPr>
        <a:xfrm>
          <a:off x="4541987" y="1836342"/>
          <a:ext cx="112137" cy="3278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4541987" y="1901909"/>
        <a:ext cx="78496" cy="196701"/>
      </dsp:txXfrm>
    </dsp:sp>
    <dsp:sp modelId="{539A6BAE-B588-49A3-8B2D-C16D7CD392F0}">
      <dsp:nvSpPr>
        <dsp:cNvPr id="0" name=""/>
        <dsp:cNvSpPr/>
      </dsp:nvSpPr>
      <dsp:spPr>
        <a:xfrm>
          <a:off x="4790269" y="692960"/>
          <a:ext cx="2038345" cy="26145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itchFamily="34" charset="0"/>
              <a:cs typeface="Arial" pitchFamily="34" charset="0"/>
            </a:rPr>
            <a:t>importância</a:t>
          </a:r>
          <a:endParaRPr lang="pt-BR" sz="2400" kern="1200" dirty="0">
            <a:latin typeface="Arial" pitchFamily="34" charset="0"/>
            <a:cs typeface="Arial" pitchFamily="34" charset="0"/>
          </a:endParaRPr>
        </a:p>
      </dsp:txBody>
      <dsp:txXfrm>
        <a:off x="4849970" y="752661"/>
        <a:ext cx="1918943" cy="2495197"/>
      </dsp:txXfrm>
    </dsp:sp>
    <dsp:sp modelId="{D1E868CE-D53A-41A4-97EB-A951FA4A22EE}">
      <dsp:nvSpPr>
        <dsp:cNvPr id="0" name=""/>
        <dsp:cNvSpPr/>
      </dsp:nvSpPr>
      <dsp:spPr>
        <a:xfrm>
          <a:off x="6968151" y="1898280"/>
          <a:ext cx="129130" cy="203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/>
        </a:p>
      </dsp:txBody>
      <dsp:txXfrm>
        <a:off x="6968151" y="1939072"/>
        <a:ext cx="90391" cy="122376"/>
      </dsp:txXfrm>
    </dsp:sp>
    <dsp:sp modelId="{FF454E61-D0B6-42D8-9736-C7DA306FD70F}">
      <dsp:nvSpPr>
        <dsp:cNvPr id="0" name=""/>
        <dsp:cNvSpPr/>
      </dsp:nvSpPr>
      <dsp:spPr>
        <a:xfrm>
          <a:off x="7224929" y="692960"/>
          <a:ext cx="1274062" cy="26145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Arial" pitchFamily="34" charset="0"/>
              <a:cs typeface="Arial" pitchFamily="34" charset="0"/>
            </a:rPr>
            <a:t>100 %</a:t>
          </a:r>
          <a:endParaRPr lang="pt-BR" sz="2600" kern="1200" dirty="0">
            <a:latin typeface="Arial" pitchFamily="34" charset="0"/>
            <a:cs typeface="Arial" pitchFamily="34" charset="0"/>
          </a:endParaRPr>
        </a:p>
      </dsp:txBody>
      <dsp:txXfrm>
        <a:off x="7262245" y="730276"/>
        <a:ext cx="1199430" cy="2539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0.24062</cdr:x>
      <cdr:y>0.72907</cdr:y>
    </cdr:from>
    <cdr:to>
      <cdr:x>0.38492</cdr:x>
      <cdr:y>0.96762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524708" y="3231240"/>
          <a:ext cx="914400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0.24062</cdr:x>
      <cdr:y>0.79368</cdr:y>
    </cdr:from>
    <cdr:to>
      <cdr:x>0.38492</cdr:x>
      <cdr:y>1</cdr:y>
    </cdr:to>
    <cdr:sp macro="" textlink="">
      <cdr:nvSpPr>
        <cdr:cNvPr id="10" name="CaixaDeTexto 9"/>
        <cdr:cNvSpPr txBox="1"/>
      </cdr:nvSpPr>
      <cdr:spPr>
        <a:xfrm xmlns:a="http://schemas.openxmlformats.org/drawingml/2006/main">
          <a:off x="1524708" y="35884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0.42099</cdr:x>
      <cdr:y>0.76131</cdr:y>
    </cdr:from>
    <cdr:to>
      <cdr:x>0.48864</cdr:x>
      <cdr:y>1</cdr:y>
    </cdr:to>
    <cdr:sp macro="" textlink="">
      <cdr:nvSpPr>
        <cdr:cNvPr id="12" name="CaixaDeTexto 11"/>
        <cdr:cNvSpPr txBox="1"/>
      </cdr:nvSpPr>
      <cdr:spPr>
        <a:xfrm xmlns:a="http://schemas.openxmlformats.org/drawingml/2006/main">
          <a:off x="2667716" y="3374116"/>
          <a:ext cx="428628" cy="10578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0.21807</cdr:x>
      <cdr:y>0.79354</cdr:y>
    </cdr:from>
    <cdr:to>
      <cdr:x>0.27444</cdr:x>
      <cdr:y>0.87414</cdr:y>
    </cdr:to>
    <cdr:sp macro="" textlink="">
      <cdr:nvSpPr>
        <cdr:cNvPr id="13" name="Retângulo 12"/>
        <cdr:cNvSpPr/>
      </cdr:nvSpPr>
      <cdr:spPr>
        <a:xfrm xmlns:a="http://schemas.openxmlformats.org/drawingml/2006/main">
          <a:off x="1381832" y="3516992"/>
          <a:ext cx="357190" cy="357190"/>
        </a:xfrm>
        <a:prstGeom xmlns:a="http://schemas.openxmlformats.org/drawingml/2006/main" prst="rect">
          <a:avLst/>
        </a:prstGeom>
        <a:solidFill xmlns:a="http://schemas.openxmlformats.org/drawingml/2006/main">
          <a:srgbClr val="4193CB">
            <a:alpha val="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</a:t>
          </a:r>
          <a:endParaRPr lang="pt-BR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0.43227</cdr:x>
      <cdr:y>0.74519</cdr:y>
    </cdr:from>
    <cdr:to>
      <cdr:x>0.47736</cdr:x>
      <cdr:y>0.85802</cdr:y>
    </cdr:to>
    <cdr:sp macro="" textlink="">
      <cdr:nvSpPr>
        <cdr:cNvPr id="17" name="CaixaDeTexto 16"/>
        <cdr:cNvSpPr txBox="1"/>
      </cdr:nvSpPr>
      <cdr:spPr>
        <a:xfrm xmlns:a="http://schemas.openxmlformats.org/drawingml/2006/main">
          <a:off x="2739154" y="3302678"/>
          <a:ext cx="2857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7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0.63519</cdr:x>
      <cdr:y>0.72907</cdr:y>
    </cdr:from>
    <cdr:to>
      <cdr:x>0.73666</cdr:x>
      <cdr:y>0.85802</cdr:y>
    </cdr:to>
    <cdr:sp macro="" textlink="">
      <cdr:nvSpPr>
        <cdr:cNvPr id="18" name="CaixaDeTexto 17"/>
        <cdr:cNvSpPr txBox="1"/>
      </cdr:nvSpPr>
      <cdr:spPr>
        <a:xfrm xmlns:a="http://schemas.openxmlformats.org/drawingml/2006/main">
          <a:off x="4025038" y="3231240"/>
          <a:ext cx="64294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9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0.83812</cdr:x>
      <cdr:y>0.55176</cdr:y>
    </cdr:from>
    <cdr:to>
      <cdr:x>1</cdr:x>
      <cdr:y>0.75808</cdr:y>
    </cdr:to>
    <cdr:sp macro="" textlink="">
      <cdr:nvSpPr>
        <cdr:cNvPr id="19" name="CaixaDeTexto 18"/>
        <cdr:cNvSpPr txBox="1"/>
      </cdr:nvSpPr>
      <cdr:spPr>
        <a:xfrm xmlns:a="http://schemas.openxmlformats.org/drawingml/2006/main">
          <a:off x="5310922" y="2445422"/>
          <a:ext cx="102578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22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0.4147</cdr:x>
      <cdr:y>0.54947</cdr:y>
    </cdr:from>
    <cdr:to>
      <cdr:x>0.60628</cdr:x>
      <cdr:y>0.79603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597988" y="2356105"/>
          <a:ext cx="1200152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26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0.63137</cdr:x>
      <cdr:y>0.54947</cdr:y>
    </cdr:from>
    <cdr:to>
      <cdr:x>0.75452</cdr:x>
      <cdr:y>0.81603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955310" y="2356105"/>
          <a:ext cx="771524" cy="1143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24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0.83662</cdr:x>
      <cdr:y>0.54947</cdr:y>
    </cdr:from>
    <cdr:to>
      <cdr:x>1</cdr:x>
      <cdr:y>0.72939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241194" y="2356105"/>
          <a:ext cx="1023502" cy="771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25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0.18997</cdr:x>
      <cdr:y>0.54157</cdr:y>
    </cdr:from>
    <cdr:to>
      <cdr:x>0.36359</cdr:x>
      <cdr:y>0.85769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313244" y="2300836"/>
          <a:ext cx="1200152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15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0.41733</cdr:x>
      <cdr:y>0.54157</cdr:y>
    </cdr:from>
    <cdr:to>
      <cdr:x>0.57027</cdr:x>
      <cdr:y>0.80724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884880" y="2300836"/>
          <a:ext cx="105727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30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0.62401</cdr:x>
      <cdr:y>0.54157</cdr:y>
    </cdr:from>
    <cdr:to>
      <cdr:x>0.77696</cdr:x>
      <cdr:y>0.79043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4313640" y="2300836"/>
          <a:ext cx="1057276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34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0.84103</cdr:x>
      <cdr:y>0.54157</cdr:y>
    </cdr:from>
    <cdr:to>
      <cdr:x>1</cdr:x>
      <cdr:y>0.80724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5813838" y="2300836"/>
          <a:ext cx="1098930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31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0.20412</cdr:x>
      <cdr:y>0.55503</cdr:y>
    </cdr:from>
    <cdr:to>
      <cdr:x>0.39099</cdr:x>
      <cdr:y>0.79517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10964" y="2443712"/>
          <a:ext cx="1200152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0.45995</cdr:x>
      <cdr:y>0.57126</cdr:y>
    </cdr:from>
    <cdr:to>
      <cdr:x>0.60233</cdr:x>
      <cdr:y>0.77894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954038" y="25151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0.6268</cdr:x>
      <cdr:y>0.55503</cdr:y>
    </cdr:from>
    <cdr:to>
      <cdr:x>0.80254</cdr:x>
      <cdr:y>0.81139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025608" y="2443712"/>
          <a:ext cx="1128714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40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0.41546</cdr:x>
      <cdr:y>0.55503</cdr:y>
    </cdr:from>
    <cdr:to>
      <cdr:x>0.5912</cdr:x>
      <cdr:y>0.79517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2668286" y="2443712"/>
          <a:ext cx="1128714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42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0.83814</cdr:x>
      <cdr:y>0.55503</cdr:y>
    </cdr:from>
    <cdr:to>
      <cdr:x>1</cdr:x>
      <cdr:y>0.79517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5382930" y="2443712"/>
          <a:ext cx="1039574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0.20843</cdr:x>
      <cdr:y>0.55014</cdr:y>
    </cdr:from>
    <cdr:to>
      <cdr:x>0.41023</cdr:x>
      <cdr:y>0.81988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39526" y="2301976"/>
          <a:ext cx="1200152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0.41264</cdr:x>
      <cdr:y>0.55014</cdr:y>
    </cdr:from>
    <cdr:to>
      <cdr:x>0.61444</cdr:x>
      <cdr:y>0.78574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453972" y="2301976"/>
          <a:ext cx="1200152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42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0.62886</cdr:x>
      <cdr:y>0.55014</cdr:y>
    </cdr:from>
    <cdr:to>
      <cdr:x>0.80664</cdr:x>
      <cdr:y>0.76866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739856" y="2301976"/>
          <a:ext cx="10572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40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0.83307</cdr:x>
      <cdr:y>0.55014</cdr:y>
    </cdr:from>
    <cdr:to>
      <cdr:x>1</cdr:x>
      <cdr:y>0.80281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4954302" y="2301976"/>
          <a:ext cx="992746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0.2094</cdr:x>
      <cdr:y>0.76985</cdr:y>
    </cdr:from>
    <cdr:to>
      <cdr:x>0.39135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81262" y="3159802"/>
          <a:ext cx="1200152" cy="944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0.40435</cdr:x>
      <cdr:y>0.54358</cdr:y>
    </cdr:from>
    <cdr:to>
      <cdr:x>0.59713</cdr:x>
      <cdr:y>0.8882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667146" y="2231108"/>
          <a:ext cx="1271590" cy="1414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19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0.62096</cdr:x>
      <cdr:y>0.54358</cdr:y>
    </cdr:from>
    <cdr:to>
      <cdr:x>0.8029</cdr:x>
      <cdr:y>0.87079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095906" y="2231108"/>
          <a:ext cx="1200152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24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0.83756</cdr:x>
      <cdr:y>0.54358</cdr:y>
    </cdr:from>
    <cdr:to>
      <cdr:x>0.99785</cdr:x>
      <cdr:y>0.78377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524666" y="2231108"/>
          <a:ext cx="1057276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30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0.20537</cdr:x>
      <cdr:y>0.55712</cdr:y>
    </cdr:from>
    <cdr:to>
      <cdr:x>0.35735</cdr:x>
      <cdr:y>0.76529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428760" y="2447132"/>
          <a:ext cx="10572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0.41075</cdr:x>
      <cdr:y>0.55712</cdr:y>
    </cdr:from>
    <cdr:to>
      <cdr:x>0.58326</cdr:x>
      <cdr:y>0.79782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857520" y="2447132"/>
          <a:ext cx="1200152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16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0.62639</cdr:x>
      <cdr:y>0.54085</cdr:y>
    </cdr:from>
    <cdr:to>
      <cdr:x>0.78864</cdr:x>
      <cdr:y>0.78155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357718" y="2375694"/>
          <a:ext cx="1128714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29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0.84204</cdr:x>
      <cdr:y>0.54085</cdr:y>
    </cdr:from>
    <cdr:to>
      <cdr:x>0.99401</cdr:x>
      <cdr:y>0.74903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5857916" y="2375694"/>
          <a:ext cx="10572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43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0.21428</cdr:x>
      <cdr:y>0.54249</cdr:y>
    </cdr:from>
    <cdr:to>
      <cdr:x>0.41036</cdr:x>
      <cdr:y>0.66055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311534" y="2232248"/>
          <a:ext cx="1200152" cy="48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8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0.42437</cdr:x>
      <cdr:y>0.54249</cdr:y>
    </cdr:from>
    <cdr:to>
      <cdr:x>0.60878</cdr:x>
      <cdr:y>0.79944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97418" y="2232248"/>
          <a:ext cx="1128714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5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0.63446</cdr:x>
      <cdr:y>0.54249</cdr:y>
    </cdr:from>
    <cdr:to>
      <cdr:x>0.80719</cdr:x>
      <cdr:y>0.8168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883302" y="2232248"/>
          <a:ext cx="105727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1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0.20954</cdr:x>
      <cdr:y>0.53894</cdr:y>
    </cdr:from>
    <cdr:to>
      <cdr:x>0.40069</cdr:x>
      <cdr:y>0.82188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37246" y="2286016"/>
          <a:ext cx="1128714" cy="1200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0.22164</cdr:x>
      <cdr:y>0.55578</cdr:y>
    </cdr:from>
    <cdr:to>
      <cdr:x>0.40069</cdr:x>
      <cdr:y>0.82188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308684" y="2357454"/>
          <a:ext cx="105727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2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0.43941</cdr:x>
      <cdr:y>0.55578</cdr:y>
    </cdr:from>
    <cdr:to>
      <cdr:x>0.59427</cdr:x>
      <cdr:y>0.75451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594568" y="2357454"/>
          <a:ext cx="914400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8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0.62089</cdr:x>
      <cdr:y>0.55578</cdr:y>
    </cdr:from>
    <cdr:to>
      <cdr:x>0.79995</cdr:x>
      <cdr:y>0.75451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3666138" y="2357454"/>
          <a:ext cx="1057276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18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0.82657</cdr:x>
      <cdr:y>0.55578</cdr:y>
    </cdr:from>
    <cdr:to>
      <cdr:x>1</cdr:x>
      <cdr:y>0.77135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4880584" y="2357454"/>
          <a:ext cx="102407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rial" pitchFamily="34" charset="0"/>
              <a:cs typeface="Arial" pitchFamily="34" charset="0"/>
            </a:rPr>
            <a:t>31</a:t>
          </a:r>
          <a:endParaRPr lang="pt-BR" sz="2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30483-7C89-4FDD-A081-B66C5660922A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C9F9-2F0B-45D4-8114-6BCD0F6487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8840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1CA26-9E7F-421B-98BA-D8C0F8CFC047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25B8C-3302-4063-AFBD-755373D5749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0788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6F9E-2A6A-4CF9-B1E9-03890B5C0BA3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2BB6-8158-454A-BC22-CF9DAD9A2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2214554"/>
            <a:ext cx="5486400" cy="185738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Espaço Reservado para Imagem 4" descr="8.jp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bright="70000" contrast="-70000"/>
          </a:blip>
          <a:srcRect t="3125" b="3125"/>
          <a:stretch>
            <a:fillRect/>
          </a:stretch>
        </p:blipFill>
        <p:spPr>
          <a:xfrm>
            <a:off x="719571" y="908720"/>
            <a:ext cx="7128000" cy="5213305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3728" y="5572140"/>
            <a:ext cx="6192688" cy="809188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Orientadora: Lucimar da Silva Moura</a:t>
            </a:r>
          </a:p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Co-orientadora: Marta Caires de Sousa</a:t>
            </a: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8650" y="286343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Melhoria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 atenção ao pré-natal e puerpério na UBS Lélio Silva, Laranjal do Jari/AP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logo1_100_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178"/>
            <a:ext cx="100806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331640" y="18864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ABERTA  DO SUS</a:t>
            </a: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</a:p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Texto 3"/>
          <p:cNvSpPr txBox="1">
            <a:spLocks/>
          </p:cNvSpPr>
          <p:nvPr/>
        </p:nvSpPr>
        <p:spPr>
          <a:xfrm>
            <a:off x="2483768" y="4643446"/>
            <a:ext cx="6192688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sz="2400" b="1" dirty="0"/>
              <a:t>Elizabeth de Los </a:t>
            </a:r>
            <a:r>
              <a:rPr lang="es-ES" sz="2400" b="1" dirty="0" smtClean="0"/>
              <a:t>Ángeles Rodríguez González</a:t>
            </a:r>
            <a:endParaRPr lang="pt-BR" sz="2400" b="1" dirty="0"/>
          </a:p>
          <a:p>
            <a:r>
              <a:rPr lang="es-ES" sz="2400" b="1" dirty="0"/>
              <a:t> </a:t>
            </a:r>
            <a:endParaRPr lang="pt-BR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600" dirty="0"/>
          </a:p>
        </p:txBody>
      </p:sp>
      <p:pic>
        <p:nvPicPr>
          <p:cNvPr id="4" name="Espaço Reservado para Conteúdo 3" descr="20141010_195727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52000"/>
          </a:blip>
          <a:srcRect r="521"/>
          <a:stretch>
            <a:fillRect/>
          </a:stretch>
        </p:blipFill>
        <p:spPr>
          <a:xfrm rot="10800000">
            <a:off x="928662" y="1500174"/>
            <a:ext cx="7640011" cy="4320000"/>
          </a:xfrm>
          <a:noFill/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schemeClr val="bg1">
                <a:lumMod val="7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6" name="Retângulo 5"/>
          <p:cNvSpPr/>
          <p:nvPr/>
        </p:nvSpPr>
        <p:spPr>
          <a:xfrm>
            <a:off x="714348" y="1500175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atenção ao pré-natal e ao puerpério na UBS Lélio Silva no município Laranjal do Jari/AP.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" pitchFamily="34" charset="0"/>
                <a:cs typeface="Arial" pitchFamily="34" charset="0"/>
              </a:rPr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Manual Técnico de Pré-natal e Puerpério do Ministério da Saúde,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2012.</a:t>
            </a:r>
          </a:p>
          <a:p>
            <a:pPr marL="0" indent="0">
              <a:spcBef>
                <a:spcPts val="0"/>
              </a:spcBef>
              <a:buClr>
                <a:srgbClr val="FFC000"/>
              </a:buClr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Ficha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gestante.</a:t>
            </a:r>
          </a:p>
          <a:p>
            <a:pPr marL="0" indent="0">
              <a:spcBef>
                <a:spcPts val="0"/>
              </a:spcBef>
              <a:buClr>
                <a:srgbClr val="FFC000"/>
              </a:buClr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Ficha espelho do curso.</a:t>
            </a:r>
          </a:p>
          <a:p>
            <a:pPr marL="0" indent="0">
              <a:spcBef>
                <a:spcPts val="0"/>
              </a:spcBef>
              <a:buClr>
                <a:srgbClr val="FFC000"/>
              </a:buClr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Cadastramos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toda esta população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alvo da intervenção.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88024" y="1214422"/>
            <a:ext cx="3898776" cy="52864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dirty="0">
                <a:latin typeface="Arial" pitchFamily="34" charset="0"/>
                <a:cs typeface="Arial" pitchFamily="34" charset="0"/>
              </a:rPr>
              <a:t>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colhimento </a:t>
            </a:r>
            <a:r>
              <a:rPr lang="pt-BR" dirty="0">
                <a:latin typeface="Arial" pitchFamily="34" charset="0"/>
                <a:cs typeface="Arial" pitchFamily="34" charset="0"/>
              </a:rPr>
              <a:t>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encaminhamento diário.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Atendimento duas </a:t>
            </a:r>
            <a:r>
              <a:rPr lang="pt-BR" dirty="0">
                <a:latin typeface="Arial" pitchFamily="34" charset="0"/>
                <a:cs typeface="Arial" pitchFamily="34" charset="0"/>
              </a:rPr>
              <a:t>vezes 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semana.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Capacitação da equipe.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Atendimento </a:t>
            </a:r>
            <a:r>
              <a:rPr lang="pt-BR" dirty="0">
                <a:latin typeface="Arial" pitchFamily="34" charset="0"/>
                <a:cs typeface="Arial" pitchFamily="34" charset="0"/>
              </a:rPr>
              <a:t>odontológico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semanal.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Encontro com </a:t>
            </a:r>
            <a:r>
              <a:rPr lang="pt-BR" dirty="0">
                <a:latin typeface="Arial" pitchFamily="34" charset="0"/>
                <a:cs typeface="Arial" pitchFamily="34" charset="0"/>
              </a:rPr>
              <a:t>os líderes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comunitários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2310904505"/>
              </p:ext>
            </p:extLst>
          </p:nvPr>
        </p:nvGraphicFramePr>
        <p:xfrm>
          <a:off x="395536" y="908720"/>
          <a:ext cx="828680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411760" y="260647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Metas Estabelecidas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2996359305"/>
              </p:ext>
            </p:extLst>
          </p:nvPr>
        </p:nvGraphicFramePr>
        <p:xfrm>
          <a:off x="395536" y="908720"/>
          <a:ext cx="82089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411760" y="260647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Metas Estabelecidas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69336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="" xmlns:p14="http://schemas.microsoft.com/office/powerpoint/2010/main" val="3577519959"/>
              </p:ext>
            </p:extLst>
          </p:nvPr>
        </p:nvGraphicFramePr>
        <p:xfrm>
          <a:off x="1821637" y="1700808"/>
          <a:ext cx="550072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720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86049" y="2594856"/>
            <a:ext cx="1071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69,2%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071801" y="3857628"/>
            <a:ext cx="642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14811" y="385762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500826" y="3857627"/>
            <a:ext cx="591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357818" y="3857627"/>
            <a:ext cx="714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264188" y="2594856"/>
            <a:ext cx="1093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67,3%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214942" y="2321870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76,9%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071933" y="2166611"/>
            <a:ext cx="928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80,8%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4572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>
                <a:latin typeface="Arial" pitchFamily="34" charset="0"/>
                <a:cs typeface="Arial" pitchFamily="34" charset="0"/>
              </a:rPr>
              <a:t>Meta 1.1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Alcançar 80% de cobertura das gestantes cadastradas no Programa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Pré-natal.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Espaço Reservado para Texto 11"/>
          <p:cNvSpPr>
            <a:spLocks noGrp="1"/>
          </p:cNvSpPr>
          <p:nvPr>
            <p:ph type="body" sz="half" idx="2"/>
          </p:nvPr>
        </p:nvSpPr>
        <p:spPr>
          <a:xfrm>
            <a:off x="1187624" y="6021288"/>
            <a:ext cx="7209729" cy="648072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1: 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gestantes cadastradas no Programa de Pré-natal na UBS/ESF Lélio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Silva.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="" xmlns:p14="http://schemas.microsoft.com/office/powerpoint/2010/main" val="155981503"/>
              </p:ext>
            </p:extLst>
          </p:nvPr>
        </p:nvGraphicFramePr>
        <p:xfrm>
          <a:off x="1475656" y="1340768"/>
          <a:ext cx="6336704" cy="443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5720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15616" y="21646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b="1" dirty="0">
                <a:latin typeface="Arial" pitchFamily="34" charset="0"/>
                <a:cs typeface="Arial" pitchFamily="34" charset="0"/>
              </a:rPr>
              <a:t>Meta 1.2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Garantir a 100% das puérperas cadastradas no programa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Puerpério da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unidade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saúde </a:t>
            </a:r>
            <a:endParaRPr lang="pt-BR" sz="2000" dirty="0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59632" y="5949280"/>
            <a:ext cx="6786610" cy="72008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2: 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puérperas com consulta ate 42 dias após 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parto na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UBS/ESF Lélio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Silva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</a:t>
            </a:r>
            <a:endParaRPr lang="pt-BR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="" xmlns:p14="http://schemas.microsoft.com/office/powerpoint/2010/main" val="2477931808"/>
              </p:ext>
            </p:extLst>
          </p:nvPr>
        </p:nvGraphicFramePr>
        <p:xfrm>
          <a:off x="1259632" y="1501523"/>
          <a:ext cx="6264696" cy="4287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899592" y="476672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2.1: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Garantir a 100% das gestantes o ingresso no Programa de Pré-Natal no primeiro trimestre de gestação.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endParaRPr lang="pt-BR" sz="2000" dirty="0"/>
          </a:p>
        </p:txBody>
      </p:sp>
      <p:sp>
        <p:nvSpPr>
          <p:cNvPr id="6" name="Espaço Reservado para Texto 3"/>
          <p:cNvSpPr txBox="1">
            <a:spLocks/>
          </p:cNvSpPr>
          <p:nvPr/>
        </p:nvSpPr>
        <p:spPr>
          <a:xfrm>
            <a:off x="1115615" y="5946430"/>
            <a:ext cx="6552729" cy="7143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3: Proporção de gestantes cadastradas no primeiro trimestre de gestação na UBS/ESF Lélio Silva.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71736" y="3857628"/>
            <a:ext cx="561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22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2022623064"/>
              </p:ext>
            </p:extLst>
          </p:nvPr>
        </p:nvGraphicFramePr>
        <p:xfrm>
          <a:off x="1115616" y="1556792"/>
          <a:ext cx="691276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115616" y="450544"/>
            <a:ext cx="734481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2.2: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Realizar pelo menos um exame ginecológico por trimestre em 100% das gestantes.</a:t>
            </a: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15616" y="6021288"/>
            <a:ext cx="6929486" cy="732620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Figura 4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gestantes com pelo menos um exame ginecológico por trimestre na UBS/ESF Lélio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Silva.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75240" cy="2664296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2.3: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pelo menos um exame de mamas em 100% das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2.4: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Garantir a 100% das gestantes a solicitação de exames laboratoriais de acordo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2.5: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Garantir a 100% das gestantes a prescrição de sulfato ferroso e ácido fólico conforme protocolo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19672" y="3789040"/>
            <a:ext cx="5760640" cy="12464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2.3; 2.4 e 2.5  foram alcançadas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207226164"/>
              </p:ext>
            </p:extLst>
          </p:nvPr>
        </p:nvGraphicFramePr>
        <p:xfrm>
          <a:off x="1403648" y="1428736"/>
          <a:ext cx="6422504" cy="453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043608" y="54868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2.6: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Garantir que 100% das gestantes estejam com vacina antitetânica em dia.</a:t>
            </a:r>
            <a:endParaRPr lang="pt-BR" sz="2000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59632" y="6052802"/>
            <a:ext cx="6715172" cy="68856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5: Proporção de gestantes com o esquema da vacina antitetânica completo na UBS/ESF Lélio Silva.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="" xmlns:p14="http://schemas.microsoft.com/office/powerpoint/2010/main" val="3203536727"/>
              </p:ext>
            </p:extLst>
          </p:nvPr>
        </p:nvGraphicFramePr>
        <p:xfrm>
          <a:off x="1259632" y="980728"/>
          <a:ext cx="6500858" cy="524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195736" y="18864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</p:spPr>
        <p:txBody>
          <a:bodyPr>
            <a:noAutofit/>
          </a:bodyPr>
          <a:lstStyle/>
          <a:p>
            <a:pPr algn="just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 2.7: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Garantir que 100% das gestantes estejam com vacina contra hepatite B em dia.</a:t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Espaço Reservado para Imagem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30836986"/>
              </p:ext>
            </p:extLst>
          </p:nvPr>
        </p:nvGraphicFramePr>
        <p:xfrm>
          <a:off x="1403648" y="1412776"/>
          <a:ext cx="5947048" cy="41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115616" y="5949379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2. 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gestantes com o esquema de vacina de Hepatite B completo na UBS/ESF Lélio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Silva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368" y="620688"/>
            <a:ext cx="8147248" cy="19442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 2.8: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Realizar avaliação da necessidade de atendimento odontológico em 100% das gestantes durante o pré-natal.</a:t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r>
              <a:rPr lang="pt-BR" sz="2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19672" y="3789040"/>
            <a:ext cx="5760640" cy="8617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 meta 2.8 foi alcançada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2554858625"/>
              </p:ext>
            </p:extLst>
          </p:nvPr>
        </p:nvGraphicFramePr>
        <p:xfrm>
          <a:off x="1547664" y="1340768"/>
          <a:ext cx="659613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15616" y="5733256"/>
            <a:ext cx="7675216" cy="72008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5. Proporção de gestantes com primeira consulta odontológica programática na UBS/ESF Lélio Silva.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39552" y="188640"/>
            <a:ext cx="79928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00" b="1" dirty="0">
                <a:latin typeface="Arial" pitchFamily="34" charset="0"/>
                <a:cs typeface="Arial" pitchFamily="34" charset="0"/>
              </a:rPr>
              <a:t>Meta 2.9: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Garantir a primeira consulta odontológica programática para 100% das gestantes cadastradas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4012498"/>
          </a:xfrm>
        </p:spPr>
        <p:txBody>
          <a:bodyPr>
            <a:normAutofit/>
          </a:bodyPr>
          <a:lstStyle/>
          <a:p>
            <a:pPr algn="just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 2.10: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 Examinar as mamas em 100% das puérperas cadastradas no Programa.</a:t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r>
              <a:rPr lang="pt-BR" sz="2500" b="1" dirty="0">
                <a:latin typeface="Arial" pitchFamily="34" charset="0"/>
                <a:cs typeface="Arial" pitchFamily="34" charset="0"/>
              </a:rPr>
              <a:t>Meta 2.11: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Examinar o abdome em 100% das puérperas cadastradas no Programa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30186" y="4437112"/>
            <a:ext cx="5760640" cy="12464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2.10 e 2.11 foram alcançadas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1942774456"/>
              </p:ext>
            </p:extLst>
          </p:nvPr>
        </p:nvGraphicFramePr>
        <p:xfrm>
          <a:off x="1071538" y="1124744"/>
          <a:ext cx="695684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87624" y="5805264"/>
            <a:ext cx="7056784" cy="792088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6. Proporção de puérperas que receberam exame ginecológico na UBS/ESF Lélio Silva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</a:t>
            </a:r>
            <a:endParaRPr lang="pt-BR" sz="1200" dirty="0"/>
          </a:p>
        </p:txBody>
      </p:sp>
      <p:sp>
        <p:nvSpPr>
          <p:cNvPr id="3" name="Retângulo 2"/>
          <p:cNvSpPr/>
          <p:nvPr/>
        </p:nvSpPr>
        <p:spPr>
          <a:xfrm>
            <a:off x="899592" y="188640"/>
            <a:ext cx="78488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>
                <a:latin typeface="Arial" pitchFamily="34" charset="0"/>
                <a:cs typeface="Arial" pitchFamily="34" charset="0"/>
              </a:rPr>
              <a:t>Meta 2.12: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Realizar exame ginecológico em 100% das puérperas cadastradas no Programa.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728192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2.13: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Avaliar o estado psíquico em 100% das puérperas cadastradas no Programa.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3575338"/>
            <a:ext cx="5760640" cy="8617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 meta 2.13 foi alcançada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4039530397"/>
              </p:ext>
            </p:extLst>
          </p:nvPr>
        </p:nvGraphicFramePr>
        <p:xfrm>
          <a:off x="1331640" y="1196752"/>
          <a:ext cx="612068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03648" y="5589240"/>
            <a:ext cx="6643734" cy="936104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Figura 6. Proporção de gestantes faltosas ás consultas que receberam busca ativa na UBS/ESF Lélio Silva.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5531" y="26064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3.1: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Realizar busca ativa de 100% das gestantes faltosas às consultas de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pré-natal.</a:t>
            </a:r>
            <a:endParaRPr lang="pt-BR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1514885642"/>
              </p:ext>
            </p:extLst>
          </p:nvPr>
        </p:nvGraphicFramePr>
        <p:xfrm>
          <a:off x="1691680" y="1285860"/>
          <a:ext cx="5904656" cy="4241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87624" y="5589240"/>
            <a:ext cx="7143800" cy="86409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24: Proporção de puérperas faltosas ás consultas que receberam busca ativa na UBS/ESF Lélio Silva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</a:t>
            </a:r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755576" y="26064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3.2: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Realizar busca ativa em 100% das puérperas que não realizaram a consulta de puerpério até 30 dias após o parto.</a:t>
            </a:r>
            <a:endParaRPr lang="pt-BR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17281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Manter registro na ficha espelho de pré-natal/vacinação em 100% das gestantes.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Manter registro na ficha de acompanhamento do Programa 100% das puérperas.</a:t>
            </a:r>
          </a:p>
          <a:p>
            <a:pPr lvl="0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35696" y="3429000"/>
            <a:ext cx="5760640" cy="12464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</a:t>
            </a: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4.1 </a:t>
            </a: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4.2 </a:t>
            </a: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foram alcançadas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476672"/>
            <a:ext cx="7848872" cy="1008111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Avaliar risco gestacional em 100% das gestantes.</a:t>
            </a:r>
            <a:endParaRPr lang="pt-BR" sz="2400" dirty="0" smtClean="0"/>
          </a:p>
          <a:p>
            <a:pPr lvl="0"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07704" y="3429000"/>
            <a:ext cx="5760640" cy="86177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 meta 5.1 foi alcançada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95736" y="18864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6.1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100% das gestantes orientações nutricional durante 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gestação.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6.2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Promover o aleitamento materno junto a 100% das gestantes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6.3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Orientar 100% das gestantes (teste do pezinho, decúbito dorsal para dormir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>
                <a:latin typeface="Arial" pitchFamily="34" charset="0"/>
                <a:cs typeface="Arial" pitchFamily="34" charset="0"/>
              </a:rPr>
              <a:t>Meta 6.4: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Orientar 100% das gestantes sobre anticoncepção após o parto.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19314" y="4245912"/>
            <a:ext cx="5760640" cy="12464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6.1; 6.2; 6.3 e 6.4 foram alcançadas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611560" y="1268760"/>
            <a:ext cx="8229600" cy="43204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Capacitação da equipe.</a:t>
            </a: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Palestras com a comunidade e com as gestantes e seus familiares.</a:t>
            </a: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 em conjunto com a equipe do NASF.</a:t>
            </a: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Planejamento.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Foram as ações que garantiram alcançar as metas descritas.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7470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190" y="789528"/>
            <a:ext cx="7992888" cy="3456384"/>
          </a:xfrm>
        </p:spPr>
        <p:txBody>
          <a:bodyPr>
            <a:noAutofit/>
          </a:bodyPr>
          <a:lstStyle/>
          <a:p>
            <a:pPr algn="just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 6.5: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Orientar 100% das gestantes sobre os riscos do tabagismo e do uso de álcool e drogas na gestação.</a:t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6.6: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Orientar 100% das gestantes sobre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higiene</a:t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r>
              <a:rPr lang="pt-BR" sz="2500" dirty="0" smtClean="0">
                <a:latin typeface="Arial" pitchFamily="34" charset="0"/>
                <a:cs typeface="Arial" pitchFamily="34" charset="0"/>
              </a:rPr>
              <a:t>bucal.                                                                        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6.7: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Avaliar intercorrências em 100% das puérperas cadastradas no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Programa.</a:t>
            </a:r>
            <a:br>
              <a:rPr lang="pt-BR" sz="2500" dirty="0" smtClean="0">
                <a:latin typeface="Arial" pitchFamily="34" charset="0"/>
                <a:cs typeface="Arial" pitchFamily="34" charset="0"/>
              </a:rPr>
            </a:b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6.8: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 Prescrever a 100% das puérperas um dos métodos de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anticoncepção.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/>
            </a:r>
            <a:br>
              <a:rPr lang="pt-BR" sz="2500" dirty="0">
                <a:latin typeface="Arial" pitchFamily="34" charset="0"/>
                <a:cs typeface="Arial" pitchFamily="34" charset="0"/>
              </a:rPr>
            </a:br>
            <a:r>
              <a:rPr lang="pt-BR" sz="2500" dirty="0">
                <a:latin typeface="Arial" pitchFamily="34" charset="0"/>
                <a:cs typeface="Arial" pitchFamily="34" charset="0"/>
              </a:rPr>
              <a:t/>
            </a:r>
            <a:br>
              <a:rPr lang="pt-BR" sz="2500" dirty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19314" y="4245912"/>
            <a:ext cx="5760640" cy="12464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As metas 6.5; 6.6; 6.7 e 6.8 foram alcançadas em 100% nos quatros meses da intervenção.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80728"/>
            <a:ext cx="4572000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Durante a intervenção não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encontramos nenhuma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gestante usuária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álcool ou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cigarro. Todas receberam orientações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relacionadas 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temática.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851920" y="3275371"/>
            <a:ext cx="4572000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Orientação individual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coletiva sobre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importância da prevenção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 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principais problemas de saúde bucal na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gestação. Realização de orientações durante as  visitas domiciliares.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1403648" y="5661248"/>
            <a:ext cx="4572000" cy="9659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edicação da equipe, em especial da médica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enfermeira .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10535680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6.9: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Orientar 100% das puérperas cadastradas no Programa sobre planejamento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9728319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68154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Meta 6.10: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Orientar 100% das puérperas cadastradas no Programa sobre os cuidados do recém-nascido.</a:t>
            </a:r>
            <a:br>
              <a:rPr lang="pt-BR" sz="2800" dirty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6.11: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Orientar 100% das puérperas cadastradas no Programa sobre aleitamento.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42250255"/>
              </p:ext>
            </p:extLst>
          </p:nvPr>
        </p:nvGraphicFramePr>
        <p:xfrm>
          <a:off x="457200" y="2428874"/>
          <a:ext cx="8507288" cy="400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66342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propiciou a ampliação da cobertura; melhoria na qualidade da atenção prestada; qualificou os registros das informações e oportunizou que as mulheres cadastradas no programa participassem de ações coletivas.</a:t>
            </a:r>
          </a:p>
          <a:p>
            <a:pPr algn="just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Antes da intervenção as atividades de atenção para o período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pré-natal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puerpério era resumido ao serviço realizado pela enfermeira ou médica e tinha pouca preocupação quanto à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frequência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nas consultas, atrasos na vacinação ou cuidados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a saúde bucal.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impacto da intervenção ainda é pouco percebido pela comunidade. Embora algumas gestantes e puérperas se manifestassem a respeito da mudança que ocorreu aos cuidados prestados.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creditamos que ainda não houve um impacto mais significativo para o resto da população.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FFC000"/>
              </a:buCl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intervenção já está incorporada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à rotina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trabalho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UBS, temos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continuar a trabalhar, não só para melhorar a qualidade e aumentar a cobertura do pré-natal e puerpério, mas para melhorar a qualidade do fruto da concepção, promovendo cuidados ao recém-nascido.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Reflexão crítica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  <a:noFill/>
          <a:ln w="6350" cmpd="dbl"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Os resultados ora apresentados é fruto de um trabalho de equipe que se organizou e se capacitou para realizar satisfatoriamente o projeto de intervenção. </a:t>
            </a: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pt-BR" sz="3800" dirty="0" smtClean="0">
              <a:ln>
                <a:solidFill>
                  <a:schemeClr val="accent1"/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3800" dirty="0">
                <a:latin typeface="Arial" pitchFamily="34" charset="0"/>
                <a:cs typeface="Arial" pitchFamily="34" charset="0"/>
              </a:rPr>
              <a:t>Eu como médica sinto muita satisfação do processo de 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aprendizagem, </a:t>
            </a:r>
            <a:r>
              <a:rPr lang="pt-BR" sz="3800" dirty="0">
                <a:latin typeface="Arial" pitchFamily="34" charset="0"/>
                <a:cs typeface="Arial" pitchFamily="34" charset="0"/>
              </a:rPr>
              <a:t>da organização do processo de 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trabalho, das </a:t>
            </a:r>
            <a:r>
              <a:rPr lang="pt-BR" sz="3800" dirty="0">
                <a:latin typeface="Arial" pitchFamily="34" charset="0"/>
                <a:cs typeface="Arial" pitchFamily="34" charset="0"/>
              </a:rPr>
              <a:t>questões relacionadas ao acompanhamento da 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gestação </a:t>
            </a:r>
            <a:r>
              <a:rPr lang="pt-BR" sz="3800" dirty="0">
                <a:latin typeface="Arial" pitchFamily="34" charset="0"/>
                <a:cs typeface="Arial" pitchFamily="34" charset="0"/>
              </a:rPr>
              <a:t>e puerpério de risco habitual e de suas possíveis intercorrências, fazendo atividades individuais e coletivas de prevenção e promoção de </a:t>
            </a:r>
            <a:r>
              <a:rPr lang="pt-BR" sz="3800" dirty="0" smtClean="0">
                <a:latin typeface="Arial" pitchFamily="34" charset="0"/>
                <a:cs typeface="Arial" pitchFamily="34" charset="0"/>
              </a:rPr>
              <a:t>saúde</a:t>
            </a:r>
            <a:r>
              <a:rPr lang="pt-BR" sz="3800" dirty="0"/>
              <a:t>.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Propiciou fazer a análise situacional, aprofundando nas dificuldades existentes e conjuntamente com minha equipe, comunidade e gestora buscar possíveis soluções.</a:t>
            </a: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Ótima experiência, com a realização dos testes qualitativos, práticas clínicas, participação nos fórum.</a:t>
            </a:r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Foi uma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boa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a experiência. Oportunizou 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a realização de uma pratica humanizada e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integral, </a:t>
            </a:r>
            <a:r>
              <a:rPr lang="pt-BR" sz="2600" dirty="0">
                <a:latin typeface="Arial" pitchFamily="34" charset="0"/>
                <a:cs typeface="Arial" pitchFamily="34" charset="0"/>
              </a:rPr>
              <a:t>garantindo seguimento de qualidade no programa Pré-natal e Puerpério.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Reflexão crítica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7" descr="Estado-do-Amapá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9992" y="980728"/>
            <a:ext cx="4248472" cy="5205435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23528" y="834970"/>
            <a:ext cx="3296345" cy="38884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sz="24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Laranjal do Jari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43.832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habitantes</a:t>
            </a:r>
          </a:p>
          <a:p>
            <a:pPr algn="just">
              <a:spcBef>
                <a:spcPts val="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Atração turística: Rio Jarí.</a:t>
            </a:r>
          </a:p>
          <a:p>
            <a:pPr algn="just">
              <a:spcBef>
                <a:spcPts val="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Economia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C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riação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gado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lantio de: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abacaxi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banana,</a:t>
            </a:r>
          </a:p>
          <a:p>
            <a:pPr algn="just">
              <a:spcBef>
                <a:spcPts val="0"/>
              </a:spcBef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Cupuaçu, feijão, castanhas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entre outras. 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95736" y="188639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ELIZABETH\Downloads\cacho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1680" y="4797152"/>
            <a:ext cx="2571768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250033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Agradeço as minhas orientadoras Lucimar da Silva Moura Thomasini e Marta Caires de Sousa que com empenho e dedicação fizeram as correções e participaram ativamente no meu processo de aprendizagem, sendo possível a conclusão do trabalho.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Imagem 8" descr="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4214810" y="500042"/>
            <a:ext cx="4176000" cy="5220000"/>
          </a:xfrm>
          <a:scene3d>
            <a:camera prst="isometricOffAxis1Right"/>
            <a:lightRig rig="threePt" dir="t"/>
          </a:scene3d>
          <a:sp3d>
            <a:bevelT/>
            <a:bevelB/>
          </a:sp3d>
        </p:spPr>
      </p:pic>
      <p:sp>
        <p:nvSpPr>
          <p:cNvPr id="10" name="Retângulo 9"/>
          <p:cNvSpPr/>
          <p:nvPr/>
        </p:nvSpPr>
        <p:spPr>
          <a:xfrm>
            <a:off x="3571868" y="642918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34" y="1000108"/>
            <a:ext cx="2500330" cy="526297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sz="2400" i="1" dirty="0" smtClean="0">
                <a:latin typeface="Arial" pitchFamily="34" charset="0"/>
                <a:cs typeface="Arial" pitchFamily="34" charset="0"/>
              </a:rPr>
              <a:t>Toda mulher é como uma rosa</a:t>
            </a:r>
            <a:br>
              <a:rPr lang="pt-BR" sz="2400" i="1" dirty="0" smtClean="0">
                <a:latin typeface="Arial" pitchFamily="34" charset="0"/>
                <a:cs typeface="Arial" pitchFamily="34" charset="0"/>
              </a:rPr>
            </a:b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Rainha de todas as flores</a:t>
            </a:r>
            <a:br>
              <a:rPr lang="pt-BR" sz="2400" i="1" dirty="0" smtClean="0">
                <a:latin typeface="Arial" pitchFamily="34" charset="0"/>
                <a:cs typeface="Arial" pitchFamily="34" charset="0"/>
              </a:rPr>
            </a:b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Mas a mulher que também é mãe</a:t>
            </a:r>
            <a:br>
              <a:rPr lang="pt-BR" sz="2400" i="1" dirty="0" smtClean="0">
                <a:latin typeface="Arial" pitchFamily="34" charset="0"/>
                <a:cs typeface="Arial" pitchFamily="34" charset="0"/>
              </a:rPr>
            </a:b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É rainha entre rainhas</a:t>
            </a:r>
            <a:br>
              <a:rPr lang="pt-BR" sz="2400" i="1" dirty="0" smtClean="0">
                <a:latin typeface="Arial" pitchFamily="34" charset="0"/>
                <a:cs typeface="Arial" pitchFamily="34" charset="0"/>
              </a:rPr>
            </a:b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Rainha de todas as rosas...</a:t>
            </a:r>
          </a:p>
          <a:p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i="1" dirty="0" smtClean="0">
                <a:latin typeface="Arial" pitchFamily="34" charset="0"/>
                <a:cs typeface="Arial" pitchFamily="34" charset="0"/>
              </a:rPr>
              <a:t>Augusto Branco</a:t>
            </a: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i="1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município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51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Nove Unidades Basica de Saúde - UBS, delas, seis são urbanas e três UBS são rurais. 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2 Núcleo de Apoio à Saúde da Família tipo 1: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terapeuta ocupacional, fisioterapeuta, fonoaudiólogo, 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nutricionista, psicólogo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Contamos com um Centro de Fisioterapìa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00567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PT" sz="3000" dirty="0" smtClean="0">
                <a:latin typeface="Arial" pitchFamily="34" charset="0"/>
                <a:cs typeface="Arial" pitchFamily="34" charset="0"/>
              </a:rPr>
              <a:t>Hospital estadual : ginecologia, ortopedia pediatria e cirugia, para outras especialidades usuários precisam viajar para a capital do estado. </a:t>
            </a:r>
          </a:p>
          <a:p>
            <a:pPr>
              <a:buFont typeface="Wingdings" pitchFamily="2" charset="2"/>
              <a:buChar char="Ø"/>
            </a:pPr>
            <a:r>
              <a:rPr lang="pt-PT" sz="3000" dirty="0" smtClean="0">
                <a:latin typeface="Arial" pitchFamily="34" charset="0"/>
                <a:cs typeface="Arial" pitchFamily="34" charset="0"/>
              </a:rPr>
              <a:t>Laboratorio onde é feito quase todos os exame de sangue, urina e fezes.</a:t>
            </a:r>
          </a:p>
          <a:p>
            <a:pPr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UBS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Localiza-se na zona urbana. 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É um local adaptado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Possui 02 equipes  de saúde.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 Possui cerca de 10.323 usuários na área adscrita.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57752" y="1600200"/>
            <a:ext cx="3829048" cy="452596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 Equipe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1: enfermeira, clínico geral, odontólogo,              auxilires de enfermagem, auxiliar de saúde bucal, recepcionistas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Clr>
                <a:srgbClr val="FFC000"/>
              </a:buClr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Clr>
                <a:srgbClr val="FFC000"/>
              </a:buCl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Responsável por 5.161 usuários.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428596" y="428604"/>
          <a:ext cx="8286808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Arial" pitchFamily="34" charset="0"/>
                <a:cs typeface="Arial" pitchFamily="34" charset="0"/>
              </a:rPr>
              <a:t>Antes da interven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ção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6016" y="1083628"/>
            <a:ext cx="4114800" cy="53697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PT" sz="2700" dirty="0" smtClean="0">
                <a:latin typeface="Arial" pitchFamily="34" charset="0"/>
                <a:cs typeface="Arial" pitchFamily="34" charset="0"/>
              </a:rPr>
              <a:t>48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% das </a:t>
            </a:r>
            <a:r>
              <a:rPr lang="pt-PT" sz="2700" dirty="0" smtClean="0">
                <a:latin typeface="Arial" pitchFamily="34" charset="0"/>
                <a:cs typeface="Arial" pitchFamily="34" charset="0"/>
              </a:rPr>
              <a:t>puérperas com 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consultas antes dos 42 </a:t>
            </a:r>
            <a:r>
              <a:rPr lang="pt-PT" sz="2700" dirty="0" smtClean="0">
                <a:latin typeface="Arial" pitchFamily="34" charset="0"/>
                <a:cs typeface="Arial" pitchFamily="34" charset="0"/>
              </a:rPr>
              <a:t>dias. </a:t>
            </a:r>
            <a:endParaRPr lang="pt-PT" sz="27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PT" sz="2700" dirty="0">
                <a:latin typeface="Arial" pitchFamily="34" charset="0"/>
                <a:cs typeface="Arial" pitchFamily="34" charset="0"/>
              </a:rPr>
              <a:t>21%, receberam orientações sobre os cuidados </a:t>
            </a:r>
            <a:r>
              <a:rPr lang="pt-PT" sz="2700" dirty="0" smtClean="0">
                <a:latin typeface="Arial" pitchFamily="34" charset="0"/>
                <a:cs typeface="Arial" pitchFamily="34" charset="0"/>
              </a:rPr>
              <a:t>básicos </a:t>
            </a:r>
            <a:r>
              <a:rPr lang="pt-PT" sz="2700" dirty="0">
                <a:latin typeface="Arial" pitchFamily="34" charset="0"/>
                <a:cs typeface="Arial" pitchFamily="34" charset="0"/>
              </a:rPr>
              <a:t>do recém-nascido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PT" sz="2700" dirty="0" smtClean="0">
                <a:latin typeface="Arial" pitchFamily="34" charset="0"/>
                <a:cs typeface="Arial" pitchFamily="34" charset="0"/>
              </a:rPr>
              <a:t>Não eram examinadas as mamas, nem realizado exame ginecologico, nem avaliado o estado psíquico.</a:t>
            </a:r>
            <a:endParaRPr lang="pt-PT" sz="27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539552" y="1083628"/>
            <a:ext cx="3600400" cy="54784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PT" sz="2500" dirty="0">
                <a:latin typeface="Arial" pitchFamily="34" charset="0"/>
                <a:cs typeface="Arial" pitchFamily="34" charset="0"/>
              </a:rPr>
              <a:t>15%  das gestantes </a:t>
            </a:r>
            <a:r>
              <a:rPr lang="pt-PT" sz="2500" dirty="0" smtClean="0">
                <a:latin typeface="Arial" pitchFamily="34" charset="0"/>
                <a:cs typeface="Arial" pitchFamily="34" charset="0"/>
              </a:rPr>
              <a:t>captadas </a:t>
            </a:r>
            <a:r>
              <a:rPr lang="pt-PT" sz="2500" dirty="0">
                <a:latin typeface="Arial" pitchFamily="34" charset="0"/>
                <a:cs typeface="Arial" pitchFamily="34" charset="0"/>
              </a:rPr>
              <a:t>no  </a:t>
            </a:r>
            <a:r>
              <a:rPr lang="pt-PT" sz="2500" dirty="0" smtClean="0">
                <a:latin typeface="Arial" pitchFamily="34" charset="0"/>
                <a:cs typeface="Arial" pitchFamily="34" charset="0"/>
              </a:rPr>
              <a:t>1º  </a:t>
            </a:r>
            <a:r>
              <a:rPr lang="pt-PT" sz="2500" dirty="0">
                <a:latin typeface="Arial" pitchFamily="34" charset="0"/>
                <a:cs typeface="Arial" pitchFamily="34" charset="0"/>
              </a:rPr>
              <a:t>trimestre</a:t>
            </a:r>
          </a:p>
          <a:p>
            <a:pPr algn="just">
              <a:buFont typeface="Wingdings" pitchFamily="2" charset="2"/>
              <a:buChar char="Ø"/>
            </a:pPr>
            <a:r>
              <a:rPr lang="pt-PT" sz="2500" dirty="0">
                <a:latin typeface="Arial" pitchFamily="34" charset="0"/>
                <a:cs typeface="Arial" pitchFamily="34" charset="0"/>
              </a:rPr>
              <a:t>44% </a:t>
            </a:r>
            <a:r>
              <a:rPr lang="pt-PT" sz="25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PT" sz="2500" dirty="0">
                <a:latin typeface="Arial" pitchFamily="34" charset="0"/>
                <a:cs typeface="Arial" pitchFamily="34" charset="0"/>
              </a:rPr>
              <a:t>consultas em dia </a:t>
            </a:r>
            <a:endParaRPr lang="pt-PT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PT" sz="25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PT" sz="2500" dirty="0">
                <a:latin typeface="Arial" pitchFamily="34" charset="0"/>
                <a:cs typeface="Arial" pitchFamily="34" charset="0"/>
              </a:rPr>
              <a:t>vacinas </a:t>
            </a:r>
            <a:r>
              <a:rPr lang="pt-PT" sz="2500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PT" sz="2500" dirty="0">
                <a:latin typeface="Arial" pitchFamily="34" charset="0"/>
                <a:cs typeface="Arial" pitchFamily="34" charset="0"/>
              </a:rPr>
              <a:t>estavam atualizadas, </a:t>
            </a:r>
          </a:p>
          <a:p>
            <a:pPr algn="just">
              <a:buFont typeface="Wingdings" pitchFamily="2" charset="2"/>
              <a:buChar char="Ø"/>
            </a:pPr>
            <a:r>
              <a:rPr lang="pt-PT" sz="2500" dirty="0">
                <a:latin typeface="Arial" pitchFamily="34" charset="0"/>
                <a:cs typeface="Arial" pitchFamily="34" charset="0"/>
              </a:rPr>
              <a:t>O exame ginecológico, avaliação saúde bucal, orientacão para aleitamento exclusivo não </a:t>
            </a:r>
            <a:r>
              <a:rPr lang="pt-PT" sz="2500" dirty="0" smtClean="0">
                <a:latin typeface="Arial" pitchFamily="34" charset="0"/>
                <a:cs typeface="Arial" pitchFamily="34" charset="0"/>
              </a:rPr>
              <a:t>eram  </a:t>
            </a:r>
            <a:r>
              <a:rPr lang="pt-PT" sz="2500" dirty="0">
                <a:latin typeface="Arial" pitchFamily="34" charset="0"/>
                <a:cs typeface="Arial" pitchFamily="34" charset="0"/>
              </a:rPr>
              <a:t>descritas em todas as consultas médicas.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Imagem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937648070"/>
              </p:ext>
            </p:extLst>
          </p:nvPr>
        </p:nvGraphicFramePr>
        <p:xfrm>
          <a:off x="500034" y="428604"/>
          <a:ext cx="828680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1746</Words>
  <Application>Microsoft Office PowerPoint</Application>
  <PresentationFormat>Apresentação na tela (4:3)</PresentationFormat>
  <Paragraphs>208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do Office</vt:lpstr>
      <vt:lpstr>Slide 1</vt:lpstr>
      <vt:lpstr>Slide 2</vt:lpstr>
      <vt:lpstr>Slide 3</vt:lpstr>
      <vt:lpstr>Slide 4</vt:lpstr>
      <vt:lpstr>O município</vt:lpstr>
      <vt:lpstr>A UBS</vt:lpstr>
      <vt:lpstr>Slide 7</vt:lpstr>
      <vt:lpstr>Antes da intervenção</vt:lpstr>
      <vt:lpstr>Slide 9</vt:lpstr>
      <vt:lpstr>Objetivo Geral</vt:lpstr>
      <vt:lpstr>Logística</vt:lpstr>
      <vt:lpstr>Slide 12</vt:lpstr>
      <vt:lpstr>Slide 13</vt:lpstr>
      <vt:lpstr>Slide 14</vt:lpstr>
      <vt:lpstr>Slide 15</vt:lpstr>
      <vt:lpstr>Slide 16</vt:lpstr>
      <vt:lpstr>Slide 17</vt:lpstr>
      <vt:lpstr> Meta 2.3: Realizar pelo menos um exame de mamas em 100% das gestantes. Meta 2.4: Garantir a 100% das gestantes a solicitação de exames laboratoriais de acordo com protocolo. Meta 2.5: Garantir a 100% das gestantes a prescrição de sulfato ferroso e ácido fólico conforme protocolo.  </vt:lpstr>
      <vt:lpstr>Slide 19</vt:lpstr>
      <vt:lpstr>Meta 2.7: Garantir que 100% das gestantes estejam com vacina contra hepatite B em dia. </vt:lpstr>
      <vt:lpstr>Meta 2.8: Realizar avaliação da necessidade de atendimento odontológico em 100% das gestantes durante o pré-natal.  </vt:lpstr>
      <vt:lpstr>Slide 22</vt:lpstr>
      <vt:lpstr>Meta 2.10: Examinar as mamas em 100% das puérperas cadastradas no Programa. Meta 2.11: Examinar o abdome em 100% das puérperas cadastradas no Programa </vt:lpstr>
      <vt:lpstr>Slide 24</vt:lpstr>
      <vt:lpstr>Meta 2.13: Avaliar o estado psíquico em 100% das puérperas cadastradas no Programa. </vt:lpstr>
      <vt:lpstr>Slide 26</vt:lpstr>
      <vt:lpstr>Slide 27</vt:lpstr>
      <vt:lpstr>Slide 28</vt:lpstr>
      <vt:lpstr>Slide 29</vt:lpstr>
      <vt:lpstr>Meta 6.1: Garantir a 100% das gestantes orientações nutricional durante a gestação. Meta 6.2: Promover o aleitamento materno junto a 100% das gestantes. Meta 6.3: Orientar 100% das gestantes (teste do pezinho, decúbito dorsal para dormir). Meta 6.4: Orientar 100% das gestantes sobre anticoncepção após o parto. </vt:lpstr>
      <vt:lpstr>Slide 31</vt:lpstr>
      <vt:lpstr>Meta 6.5: Orientar 100% das gestantes sobre os riscos do tabagismo e do uso de álcool e drogas na gestação. Meta 6.6: Orientar 100% das gestantes sobre higiene bucal.                                                                         Meta 6.7: Avaliar intercorrências em 100% das puérperas cadastradas no Programa. Meta 6.8: Prescrever a 100% das puérperas um dos métodos de anticoncepção.   </vt:lpstr>
      <vt:lpstr>Slide 33</vt:lpstr>
      <vt:lpstr>Meta 6.9: Orientar 100% das puérperas cadastradas no Programa sobre planejamento</vt:lpstr>
      <vt:lpstr>Meta 6.10: Orientar 100% das puérperas cadastradas no Programa sobre os cuidados do recém-nascido. Meta 6.11: Orientar 100% das puérperas cadastradas no Programa sobre aleitamento. </vt:lpstr>
      <vt:lpstr>Discussão</vt:lpstr>
      <vt:lpstr>Discussão</vt:lpstr>
      <vt:lpstr>Reflexão crítica</vt:lpstr>
      <vt:lpstr>Reflexão crítica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Ampliar a cobertura da atenção pré-natal e puérperas.</dc:title>
  <dc:creator>ELIZABETH</dc:creator>
  <cp:lastModifiedBy>marta.sousa</cp:lastModifiedBy>
  <cp:revision>262</cp:revision>
  <dcterms:created xsi:type="dcterms:W3CDTF">2015-05-06T22:55:03Z</dcterms:created>
  <dcterms:modified xsi:type="dcterms:W3CDTF">2015-06-11T17:36:42Z</dcterms:modified>
</cp:coreProperties>
</file>